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9" r:id="rId4"/>
    <p:sldId id="303" r:id="rId5"/>
    <p:sldId id="276" r:id="rId6"/>
    <p:sldId id="304" r:id="rId7"/>
    <p:sldId id="290" r:id="rId8"/>
    <p:sldId id="285" r:id="rId9"/>
    <p:sldId id="305" r:id="rId10"/>
    <p:sldId id="275" r:id="rId11"/>
    <p:sldId id="296" r:id="rId12"/>
    <p:sldId id="315" r:id="rId13"/>
    <p:sldId id="313" r:id="rId14"/>
    <p:sldId id="314" r:id="rId15"/>
    <p:sldId id="279" r:id="rId16"/>
    <p:sldId id="280" r:id="rId17"/>
    <p:sldId id="288" r:id="rId18"/>
    <p:sldId id="281" r:id="rId19"/>
    <p:sldId id="297" r:id="rId20"/>
    <p:sldId id="300" r:id="rId21"/>
    <p:sldId id="289" r:id="rId22"/>
    <p:sldId id="295" r:id="rId23"/>
    <p:sldId id="306" r:id="rId24"/>
    <p:sldId id="307" r:id="rId25"/>
    <p:sldId id="308" r:id="rId26"/>
    <p:sldId id="309" r:id="rId27"/>
    <p:sldId id="311" r:id="rId28"/>
    <p:sldId id="312" r:id="rId29"/>
    <p:sldId id="286" r:id="rId30"/>
    <p:sldId id="287" r:id="rId31"/>
    <p:sldId id="273" r:id="rId32"/>
    <p:sldId id="29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BACC6"/>
    <a:srgbClr val="9999FF"/>
    <a:srgbClr val="6666FF"/>
    <a:srgbClr val="00FFFF"/>
    <a:srgbClr val="000000"/>
    <a:srgbClr val="3A6695"/>
    <a:srgbClr val="13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66171" autoAdjust="0"/>
  </p:normalViewPr>
  <p:slideViewPr>
    <p:cSldViewPr>
      <p:cViewPr>
        <p:scale>
          <a:sx n="100" d="100"/>
          <a:sy n="100" d="100"/>
        </p:scale>
        <p:origin x="-18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FB35-A608-4D2A-A301-6A17492C5E4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571D-1A5B-41AE-BCE7-03A8B034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AC158-FC18-4967-ABFC-1861A9B26EAF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654C1-8A8D-40BE-B61D-25B0B057B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uad.org/initiatives/hcbs-business-acumen-cent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1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6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2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slides 22-26</a:t>
            </a:r>
            <a:r>
              <a:rPr lang="en-US" baseline="0" dirty="0" smtClean="0"/>
              <a:t>, the check mark indicates two or more providers of the service are operating in the identified locality. The “x” indicates 1 or zero providers are authorized in the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85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6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4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3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59FC8-2F36-4A3C-A1AF-C8C6CE5E7F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59FC8-2F36-4A3C-A1AF-C8C6CE5E7F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DBHDS, Partnership for People with Disabilities, VBPD, DMAS and our provider community are committed to a viable and sustainable provider network, we completed the first phase of work which included the completion of an environmental scan- the providers involved with the grant are working on a SWOT analysis.  Links to materials can be found here: 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http://www.nasuad.org/initiatives/hcbs-business-acumen-center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DBHDS and our partners are committed to developing training and resources that will help providers identify system changes, advocate, and to also look inwards to ensure viability and sustainability.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54C1-8A8D-40BE-B61D-25B0B057B3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A66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BHDS_Logo_CMYK_BLK_062014-Cropp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962400" cy="8509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136735"/>
          </a:solidFill>
          <a:ln>
            <a:solidFill>
              <a:srgbClr val="13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0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A6695"/>
                </a:solidFill>
                <a:effectLst/>
              </a:rPr>
              <a:t>DBHDS Vision: </a:t>
            </a:r>
            <a:r>
              <a:rPr lang="en-US" sz="2000" b="1" kern="1200" dirty="0">
                <a:solidFill>
                  <a:srgbClr val="3A6695"/>
                </a:solidFill>
                <a:effectLst/>
                <a:latin typeface="+mn-lt"/>
                <a:ea typeface="+mn-ea"/>
                <a:cs typeface="+mn-cs"/>
              </a:rPr>
              <a:t>A life of possibilities for all Virginians</a:t>
            </a:r>
            <a:endParaRPr lang="en-US" sz="2000" b="1" dirty="0">
              <a:solidFill>
                <a:srgbClr val="3A6695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DBHDS_Logo_CMYK_BLK_062014-Cropp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64224"/>
            <a:ext cx="2057400" cy="441814"/>
          </a:xfrm>
          <a:prstGeom prst="rect">
            <a:avLst/>
          </a:prstGeom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8382000" y="6324600"/>
            <a:ext cx="0" cy="533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8382000" y="6434773"/>
            <a:ext cx="68103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0"/>
              </a:spcBef>
              <a:buClr>
                <a:srgbClr val="F4001D"/>
              </a:buClr>
              <a:buSzPct val="85000"/>
              <a:buFont typeface="Wingdings" pitchFamily="2" charset="2"/>
              <a:buNone/>
              <a:tabLst>
                <a:tab pos="1314450" algn="l"/>
              </a:tabLst>
            </a:pPr>
            <a:r>
              <a:rPr lang="en-US" sz="1100" dirty="0">
                <a:solidFill>
                  <a:srgbClr val="969696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DB6C938E-0321-4CDF-9DE4-D1C1AAD9B854}" type="slidenum">
              <a:rPr lang="en-US" sz="1100">
                <a:solidFill>
                  <a:srgbClr val="969696"/>
                </a:solidFill>
                <a:ea typeface="Arial Unicode MS" pitchFamily="34" charset="-128"/>
                <a:cs typeface="Arial Unicode MS" pitchFamily="34" charset="-128"/>
              </a:rPr>
              <a:pPr algn="l" eaLnBrk="0" hangingPunct="0">
                <a:spcBef>
                  <a:spcPct val="0"/>
                </a:spcBef>
                <a:buClr>
                  <a:srgbClr val="F4001D"/>
                </a:buClr>
                <a:buSzPct val="85000"/>
                <a:buFont typeface="Wingdings" pitchFamily="2" charset="2"/>
                <a:buNone/>
                <a:tabLst>
                  <a:tab pos="1314450" algn="l"/>
                </a:tabLst>
              </a:pPr>
              <a:t>‹#›</a:t>
            </a:fld>
            <a:endParaRPr lang="en-US" sz="11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A6695"/>
          </a:solidFill>
          <a:ln>
            <a:solidFill>
              <a:srgbClr val="3A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686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36735"/>
          </a:solidFill>
          <a:ln>
            <a:solidFill>
              <a:srgbClr val="13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cbsbusinessacumen.org/toolkit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uad.org/initiatives/hcbs-business-acumen-cen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cbsbusinessacumen.org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hds.virginia.gov/developmental-services/provider-develop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09800"/>
            <a:ext cx="6425738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Provider Data Summary</a:t>
            </a:r>
            <a:br>
              <a:rPr lang="en-US" b="1" dirty="0"/>
            </a:br>
            <a:r>
              <a:rPr lang="en-US" b="1" dirty="0"/>
              <a:t>November 2018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57" y="4343400"/>
            <a:ext cx="6269182" cy="1042128"/>
          </a:xfrm>
        </p:spPr>
        <p:txBody>
          <a:bodyPr>
            <a:noAutofit/>
          </a:bodyPr>
          <a:lstStyle/>
          <a:p>
            <a:r>
              <a:rPr lang="en-US" dirty="0"/>
              <a:t>Provider Development</a:t>
            </a:r>
          </a:p>
          <a:p>
            <a:r>
              <a:rPr lang="en-US" dirty="0"/>
              <a:t>Division of Developmental Services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Enhanced Baseline Measurement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4FC459-B96D-4C5B-B5AB-18DEB333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76400"/>
            <a:ext cx="8191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Provider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4330"/>
            <a:ext cx="206767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7EC052-76AB-4138-A1F8-7209448C560C}"/>
              </a:ext>
            </a:extLst>
          </p:cNvPr>
          <p:cNvSpPr txBox="1"/>
          <p:nvPr/>
        </p:nvSpPr>
        <p:spPr>
          <a:xfrm>
            <a:off x="3644900" y="1389727"/>
            <a:ext cx="4978400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Numbers represent service availability by providing unique provider counts </a:t>
            </a:r>
            <a:r>
              <a:rPr lang="en-US" sz="2800" u="sng" dirty="0" smtClean="0"/>
              <a:t>per locality</a:t>
            </a:r>
            <a:endParaRPr lang="en-US" sz="2800" dirty="0"/>
          </a:p>
          <a:p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753479" y="1600200"/>
            <a:ext cx="866021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7EC052-76AB-4138-A1F8-7209448C560C}"/>
              </a:ext>
            </a:extLst>
          </p:cNvPr>
          <p:cNvSpPr txBox="1"/>
          <p:nvPr/>
        </p:nvSpPr>
        <p:spPr>
          <a:xfrm>
            <a:off x="3629025" y="2885032"/>
            <a:ext cx="49784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Providers may be counted in more than one locality, but only once in any single locality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6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Provider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28800"/>
            <a:ext cx="89058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data is not </a:t>
            </a:r>
            <a:r>
              <a:rPr lang="en-US" u="sng" dirty="0" smtClean="0"/>
              <a:t>directly</a:t>
            </a:r>
            <a:r>
              <a:rPr lang="en-US" dirty="0" smtClean="0"/>
              <a:t> correlated with provider data. This means that the tool conveys how many people live in a given locality, and then the number of providers authorized there.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8075"/>
            <a:ext cx="7639050" cy="23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Provider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7EC052-76AB-4138-A1F8-7209448C560C}"/>
              </a:ext>
            </a:extLst>
          </p:cNvPr>
          <p:cNvSpPr txBox="1"/>
          <p:nvPr/>
        </p:nvSpPr>
        <p:spPr>
          <a:xfrm>
            <a:off x="762000" y="2038350"/>
            <a:ext cx="640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Total, actual provider counts are located at the bottom of each tab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2963882"/>
            <a:ext cx="381000" cy="187339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Enhanced Baseline Measurement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4FC459-B96D-4C5B-B5AB-18DEB333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362200"/>
            <a:ext cx="8191500" cy="3895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335280" y="130147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Demo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2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F5DCE1-5980-4107-99C2-00834023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2133600"/>
            <a:ext cx="8788758" cy="289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9479E7-DB7F-4729-A564-DDDF72DAA8C5}"/>
              </a:ext>
            </a:extLst>
          </p:cNvPr>
          <p:cNvSpPr/>
          <p:nvPr/>
        </p:nvSpPr>
        <p:spPr>
          <a:xfrm>
            <a:off x="1219199" y="1143000"/>
            <a:ext cx="686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there been any movement in the availability of In-home services?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Baseline Measurement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6E28B-B84C-498A-87D6-DDFAA977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376065"/>
            <a:ext cx="8508433" cy="4735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479E7-DB7F-4729-A564-DDDF72DAA8C5}"/>
              </a:ext>
            </a:extLst>
          </p:cNvPr>
          <p:cNvSpPr/>
          <p:nvPr/>
        </p:nvSpPr>
        <p:spPr>
          <a:xfrm>
            <a:off x="142875" y="914400"/>
            <a:ext cx="889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might In-home Providers offer Independent Living Services?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Baseline Measurement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F311B6-EECE-4B60-9E3B-8C369DEA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44996"/>
            <a:ext cx="8539801" cy="4413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9479E7-DB7F-4729-A564-DDDF72DAA8C5}"/>
              </a:ext>
            </a:extLst>
          </p:cNvPr>
          <p:cNvSpPr/>
          <p:nvPr/>
        </p:nvSpPr>
        <p:spPr>
          <a:xfrm>
            <a:off x="152400" y="1066800"/>
            <a:ext cx="889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communities might need nursing services the most?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Baseline Measurement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094293-7E09-470C-B31F-ED8D5FBD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766248" cy="3276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Baseline Measurement Tool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479E7-DB7F-4729-A564-DDDF72DAA8C5}"/>
              </a:ext>
            </a:extLst>
          </p:cNvPr>
          <p:cNvSpPr/>
          <p:nvPr/>
        </p:nvSpPr>
        <p:spPr>
          <a:xfrm>
            <a:off x="228600" y="1373831"/>
            <a:ext cx="880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new opportunities to start Community Engagement?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A88206-85A0-43DF-BC2A-304AD52220AC}"/>
              </a:ext>
            </a:extLst>
          </p:cNvPr>
          <p:cNvSpPr txBox="1"/>
          <p:nvPr/>
        </p:nvSpPr>
        <p:spPr>
          <a:xfrm>
            <a:off x="476250" y="1266824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Scenario 1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457200" y="2057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ABC, Inc. is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to diversify by offering Community Engagement in the Central region. 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609600" y="3200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looking for a community where their services are needed and there are a sufficient number of people who would access their services.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723900" y="4724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Location = Central Region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= at least 30 people with DD waiver</a:t>
            </a:r>
            <a:endParaRPr lang="en-US" sz="2400" b="1" dirty="0"/>
          </a:p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= less than 2 providers of CE</a:t>
            </a:r>
          </a:p>
        </p:txBody>
      </p:sp>
    </p:spTree>
    <p:extLst>
      <p:ext uri="{BB962C8B-B14F-4D97-AF65-F5344CB8AC3E}">
        <p14:creationId xmlns:p14="http://schemas.microsoft.com/office/powerpoint/2010/main" val="30350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5334000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r>
              <a:rPr lang="en-US" dirty="0"/>
              <a:t>Business Acumen </a:t>
            </a:r>
          </a:p>
          <a:p>
            <a:pPr lvl="1"/>
            <a:r>
              <a:rPr lang="en-US" dirty="0"/>
              <a:t>Project Update</a:t>
            </a:r>
          </a:p>
          <a:p>
            <a:pPr lvl="1"/>
            <a:endParaRPr lang="en-US" sz="1900" dirty="0"/>
          </a:p>
          <a:p>
            <a:r>
              <a:rPr lang="en-US" dirty="0"/>
              <a:t>Baseline Measurement </a:t>
            </a:r>
            <a:r>
              <a:rPr lang="en-US" dirty="0" smtClean="0"/>
              <a:t>Tool Update</a:t>
            </a:r>
            <a:endParaRPr lang="en-US" dirty="0"/>
          </a:p>
          <a:p>
            <a:pPr lvl="1"/>
            <a:r>
              <a:rPr lang="en-US" dirty="0" smtClean="0"/>
              <a:t>Enhanced tool demo</a:t>
            </a:r>
            <a:endParaRPr lang="en-US" dirty="0"/>
          </a:p>
          <a:p>
            <a:pPr lvl="1"/>
            <a:r>
              <a:rPr lang="en-US" dirty="0" smtClean="0"/>
              <a:t>Opportunities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dirty="0"/>
              <a:t>Provider </a:t>
            </a:r>
            <a:r>
              <a:rPr lang="en-US" dirty="0" smtClean="0"/>
              <a:t>Database</a:t>
            </a:r>
            <a:endParaRPr lang="en-US" dirty="0"/>
          </a:p>
          <a:p>
            <a:r>
              <a:rPr lang="en-US" dirty="0" smtClean="0"/>
              <a:t>Jump-Start </a:t>
            </a:r>
            <a:r>
              <a:rPr lang="en-US" dirty="0"/>
              <a:t>status update</a:t>
            </a:r>
          </a:p>
          <a:p>
            <a:r>
              <a:rPr lang="en-US" dirty="0" smtClean="0"/>
              <a:t>Provider </a:t>
            </a:r>
            <a:r>
              <a:rPr lang="en-US" dirty="0"/>
              <a:t>Innovation Collaborative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A88206-85A0-43DF-BC2A-304AD52220AC}"/>
              </a:ext>
            </a:extLst>
          </p:cNvPr>
          <p:cNvSpPr txBox="1"/>
          <p:nvPr/>
        </p:nvSpPr>
        <p:spPr>
          <a:xfrm>
            <a:off x="476250" y="1266824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Scenario 2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304800" y="2057400"/>
            <a:ext cx="8601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Inc.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established group home provider and is seeking to offer more integrated models of service to the people in their homes. 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685800" y="3581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looking to remain in Chesterfield County, but want to diversify their business model.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739378-8566-49CA-823A-206686F4DC5B}"/>
              </a:ext>
            </a:extLst>
          </p:cNvPr>
          <p:cNvSpPr/>
          <p:nvPr/>
        </p:nvSpPr>
        <p:spPr>
          <a:xfrm>
            <a:off x="695325" y="4953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= Chesterfield </a:t>
            </a:r>
          </a:p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= which integrated services are needed</a:t>
            </a:r>
          </a:p>
        </p:txBody>
      </p:sp>
    </p:spTree>
    <p:extLst>
      <p:ext uri="{BB962C8B-B14F-4D97-AF65-F5344CB8AC3E}">
        <p14:creationId xmlns:p14="http://schemas.microsoft.com/office/powerpoint/2010/main" val="36207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BB96F9-AB78-487F-AEBA-F5AC4382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1642763"/>
            <a:ext cx="9144000" cy="4296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479E7-DB7F-4729-A564-DDDF72DAA8C5}"/>
              </a:ext>
            </a:extLst>
          </p:cNvPr>
          <p:cNvSpPr/>
          <p:nvPr/>
        </p:nvSpPr>
        <p:spPr>
          <a:xfrm>
            <a:off x="169826" y="1142998"/>
            <a:ext cx="8804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areas have 50 or more people with DD Waiver?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A912FE-791E-4B21-9AE2-BC26B2B5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04665"/>
            <a:ext cx="8915400" cy="41517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800BEAA-3FC5-4E15-AC9F-9C5C18B48E65}"/>
              </a:ext>
            </a:extLst>
          </p:cNvPr>
          <p:cNvCxnSpPr>
            <a:cxnSpLocks/>
          </p:cNvCxnSpPr>
          <p:nvPr/>
        </p:nvCxnSpPr>
        <p:spPr>
          <a:xfrm>
            <a:off x="7162800" y="1535458"/>
            <a:ext cx="914400" cy="12909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D1F66B-D10D-4556-9EF0-7D94B3335B48}"/>
              </a:ext>
            </a:extLst>
          </p:cNvPr>
          <p:cNvSpPr/>
          <p:nvPr/>
        </p:nvSpPr>
        <p:spPr>
          <a:xfrm>
            <a:off x="3455895" y="1166126"/>
            <a:ext cx="5089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“x” equals a possible opportunity for development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9694222-2C2E-4A68-B9FD-40A02450CF80}"/>
              </a:ext>
            </a:extLst>
          </p:cNvPr>
          <p:cNvSpPr/>
          <p:nvPr/>
        </p:nvSpPr>
        <p:spPr>
          <a:xfrm>
            <a:off x="8077200" y="2826393"/>
            <a:ext cx="468631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86" y="914400"/>
            <a:ext cx="6373707" cy="55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834735"/>
            <a:ext cx="5791200" cy="58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4241"/>
            <a:ext cx="8315325" cy="55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6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Opportunities across Regions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0812"/>
            <a:ext cx="8086725" cy="53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km60960\Desktop\New folder (18)\Home Page My 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863038"/>
            <a:ext cx="7010400" cy="59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Provider Database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152400" y="990600"/>
            <a:ext cx="186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development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09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50688"/>
            <a:ext cx="6324600" cy="600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5AAC7F-F3F4-4FAC-982D-245C33B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Provider Database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152400" y="990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Includes searchable provider database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47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Jump-Start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52B081-4C05-446A-87AB-B6E74AA67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0" y="1143000"/>
            <a:ext cx="3900487" cy="519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7EC052-76AB-4138-A1F8-7209448C560C}"/>
              </a:ext>
            </a:extLst>
          </p:cNvPr>
          <p:cNvSpPr txBox="1"/>
          <p:nvPr/>
        </p:nvSpPr>
        <p:spPr>
          <a:xfrm>
            <a:off x="381000" y="1524000"/>
            <a:ext cx="375752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Three applications received to date</a:t>
            </a:r>
          </a:p>
          <a:p>
            <a:endParaRPr lang="en-US" sz="3200" dirty="0"/>
          </a:p>
          <a:p>
            <a:r>
              <a:rPr lang="en-US" sz="3200" dirty="0"/>
              <a:t>One approval creating six Supported Living apartments and five ILS program options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70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3" y="2590800"/>
            <a:ext cx="4126401" cy="29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Acumen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160020" y="1070639"/>
            <a:ext cx="311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 1 Toolkit available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60020" y="1542127"/>
            <a:ext cx="3802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www.hcbsbusinessacumen.org/toolkit.html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49703"/>
            <a:ext cx="4579620" cy="527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Provider Innovation Collaborative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5B796D-292D-4906-9C4E-76E34134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51" y="990600"/>
            <a:ext cx="4291263" cy="531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68987-69BC-41E5-82AB-D5F0297552A4}"/>
              </a:ext>
            </a:extLst>
          </p:cNvPr>
          <p:cNvSpPr txBox="1"/>
          <p:nvPr/>
        </p:nvSpPr>
        <p:spPr>
          <a:xfrm>
            <a:off x="304800" y="987985"/>
            <a:ext cx="3757520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March 27-29 in Richmond</a:t>
            </a:r>
          </a:p>
          <a:p>
            <a:endParaRPr lang="en-US" sz="3200" b="1" dirty="0"/>
          </a:p>
          <a:p>
            <a:r>
              <a:rPr lang="en-US" sz="2400" dirty="0"/>
              <a:t>Agencies and speakers from Virginia, North Carolina, Minnesota and Philadelphia </a:t>
            </a:r>
            <a:endParaRPr lang="en-US" sz="4000" b="1" dirty="0"/>
          </a:p>
          <a:p>
            <a:endParaRPr lang="en-US" sz="2400" b="1" dirty="0"/>
          </a:p>
          <a:p>
            <a:r>
              <a:rPr lang="en-US" sz="2400" b="1" dirty="0"/>
              <a:t>Four tracks:</a:t>
            </a:r>
          </a:p>
          <a:p>
            <a:r>
              <a:rPr lang="en-US" sz="2400" dirty="0"/>
              <a:t>Business Acumen</a:t>
            </a:r>
          </a:p>
          <a:p>
            <a:r>
              <a:rPr lang="en-US" sz="2400" dirty="0"/>
              <a:t>Best Practices</a:t>
            </a:r>
          </a:p>
          <a:p>
            <a:r>
              <a:rPr lang="en-US" sz="2400" dirty="0"/>
              <a:t>Quality Improvement</a:t>
            </a:r>
          </a:p>
          <a:p>
            <a:r>
              <a:rPr lang="en-US" sz="2400" dirty="0"/>
              <a:t>Supporting Crisis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28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1066800"/>
            <a:ext cx="2904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black"/>
                </a:solidFill>
                <a:latin typeface="Calibri" pitchFamily="34" charset="0"/>
              </a:rPr>
              <a:t>Next Steps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A7B30C-1C2D-4BB2-9C87-B47A957215FB}"/>
              </a:ext>
            </a:extLst>
          </p:cNvPr>
          <p:cNvSpPr txBox="1"/>
          <p:nvPr/>
        </p:nvSpPr>
        <p:spPr>
          <a:xfrm>
            <a:off x="457200" y="2057400"/>
            <a:ext cx="6781800" cy="3970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Finalize Provider Data Summary Report</a:t>
            </a:r>
          </a:p>
          <a:p>
            <a:endParaRPr lang="en-US" sz="2000" dirty="0"/>
          </a:p>
          <a:p>
            <a:r>
              <a:rPr lang="en-US" sz="2000" dirty="0" smtClean="0"/>
              <a:t>Post report and enhanced baseline tool online and announce</a:t>
            </a:r>
          </a:p>
          <a:p>
            <a:endParaRPr lang="en-US" sz="2000" dirty="0"/>
          </a:p>
          <a:p>
            <a:r>
              <a:rPr lang="en-US" sz="2000" dirty="0" smtClean="0"/>
              <a:t>Distribute Jump-Start Flyer and discuss at Roundtables</a:t>
            </a:r>
          </a:p>
          <a:p>
            <a:endParaRPr lang="en-US" sz="2000" dirty="0"/>
          </a:p>
          <a:p>
            <a:r>
              <a:rPr lang="en-US" sz="2000" dirty="0" smtClean="0"/>
              <a:t>Distribute registration for the Provider Innovation Collaborative</a:t>
            </a:r>
          </a:p>
          <a:p>
            <a:endParaRPr lang="en-US" sz="2000" dirty="0" smtClean="0"/>
          </a:p>
          <a:p>
            <a:r>
              <a:rPr lang="en-US" sz="2000" dirty="0" smtClean="0"/>
              <a:t>Bring Provider Database online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7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191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75367" y="4876800"/>
            <a:ext cx="4471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prstClr val="black"/>
                </a:solidFill>
                <a:latin typeface="Calibri" pitchFamily="34" charset="0"/>
              </a:rPr>
              <a:t>Questions?</a:t>
            </a:r>
            <a:endParaRPr lang="en-US" sz="7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26401" cy="29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Acumen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672" y="1712148"/>
            <a:ext cx="3606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Developing vision and mission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7672" y="2224355"/>
            <a:ext cx="408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Completing an environmental scan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992" y="2702748"/>
            <a:ext cx="341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Completing a SWOT analysis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772" y="3167330"/>
            <a:ext cx="461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Identifying stakeholders and champions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160020" y="1070639"/>
            <a:ext cx="311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 1 Toolkit available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92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Acumen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146F50-4646-42BB-9AD2-09A3B23EB40B}"/>
              </a:ext>
            </a:extLst>
          </p:cNvPr>
          <p:cNvSpPr txBox="1"/>
          <p:nvPr/>
        </p:nvSpPr>
        <p:spPr>
          <a:xfrm>
            <a:off x="160020" y="2176166"/>
            <a:ext cx="292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Phase one completed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01BB14-5BAD-4573-8DC5-BE79395F971A}"/>
              </a:ext>
            </a:extLst>
          </p:cNvPr>
          <p:cNvSpPr txBox="1"/>
          <p:nvPr/>
        </p:nvSpPr>
        <p:spPr>
          <a:xfrm>
            <a:off x="457200" y="264153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Environmental scan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4F874-923D-43A3-9FA3-6DF4F15708B9}"/>
              </a:ext>
            </a:extLst>
          </p:cNvPr>
          <p:cNvSpPr txBox="1"/>
          <p:nvPr/>
        </p:nvSpPr>
        <p:spPr>
          <a:xfrm>
            <a:off x="295275" y="3352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Participating providers </a:t>
            </a:r>
            <a:r>
              <a:rPr lang="en-US" dirty="0" smtClean="0"/>
              <a:t>currently completing a SWOT </a:t>
            </a:r>
            <a:r>
              <a:rPr lang="en-US" dirty="0"/>
              <a:t>analysis and assisting </a:t>
            </a:r>
          </a:p>
          <a:p>
            <a:r>
              <a:rPr lang="en-US" dirty="0"/>
              <a:t>with the development of training and resources to improve viability and sustainability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01B20-496A-4AD1-B210-84077A9CA49B}"/>
              </a:ext>
            </a:extLst>
          </p:cNvPr>
          <p:cNvSpPr/>
          <p:nvPr/>
        </p:nvSpPr>
        <p:spPr>
          <a:xfrm>
            <a:off x="190500" y="43598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Links to materials can be found here:  </a:t>
            </a:r>
          </a:p>
          <a:p>
            <a:r>
              <a:rPr lang="en-US" dirty="0">
                <a:hlinkClick r:id="rId3"/>
              </a:rPr>
              <a:t>http://www.nasuad.org/initiatives/hcbs-business-acumen-center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160020" y="1070639"/>
            <a:ext cx="15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Joint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5D6F79-0694-4994-B6EB-96794995C05C}"/>
              </a:ext>
            </a:extLst>
          </p:cNvPr>
          <p:cNvSpPr txBox="1"/>
          <p:nvPr/>
        </p:nvSpPr>
        <p:spPr>
          <a:xfrm>
            <a:off x="557760" y="1591004"/>
            <a:ext cx="802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DBHDS, Partnership for People with Disabilities, VBPD, DMAS, Community Providers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8775FE-FC73-4AF4-9A9B-A6EC6C6C2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006131"/>
            <a:ext cx="3552825" cy="1118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" y="5006131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http://www.hcbsbusinessacumen.org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Acumen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772" y="1381542"/>
            <a:ext cx="58464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are interested in more information </a:t>
            </a:r>
            <a:r>
              <a:rPr lang="en-US" dirty="0" smtClean="0"/>
              <a:t>about the Business Acumen Learning Collaborative contact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dirty="0"/>
              <a:t>Heather Norton</a:t>
            </a:r>
          </a:p>
          <a:p>
            <a:r>
              <a:rPr lang="en-US" sz="1600" dirty="0"/>
              <a:t>Acting Deputy Commissioner, Developmental Services</a:t>
            </a:r>
          </a:p>
          <a:p>
            <a:r>
              <a:rPr lang="en-US" sz="1600" dirty="0"/>
              <a:t>Director, Community Support Services</a:t>
            </a:r>
          </a:p>
          <a:p>
            <a:r>
              <a:rPr lang="en-US" sz="1600" dirty="0"/>
              <a:t>Department of Behavioral Health and Developmental Services</a:t>
            </a:r>
          </a:p>
          <a:p>
            <a:r>
              <a:rPr lang="en-US" sz="1600" dirty="0"/>
              <a:t>Office: 804-786-5850</a:t>
            </a:r>
          </a:p>
          <a:p>
            <a:r>
              <a:rPr lang="en-US" sz="1600" dirty="0"/>
              <a:t>Cell: 804-239-5155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8775FE-FC73-4AF4-9A9B-A6EC6C6C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006131"/>
            <a:ext cx="3552825" cy="11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Provider Data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01E6B4-4CC8-4BB4-8D9E-C78E0A91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3757520" cy="478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7B30C-1C2D-4BB2-9C87-B47A957215FB}"/>
              </a:ext>
            </a:extLst>
          </p:cNvPr>
          <p:cNvSpPr txBox="1"/>
          <p:nvPr/>
        </p:nvSpPr>
        <p:spPr>
          <a:xfrm>
            <a:off x="457200" y="2057400"/>
            <a:ext cx="3962400" cy="2123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Summarizing </a:t>
            </a:r>
            <a:r>
              <a:rPr lang="en-US" sz="2000" dirty="0"/>
              <a:t>changes in data from April to November 2018</a:t>
            </a:r>
          </a:p>
          <a:p>
            <a:endParaRPr lang="en-US" sz="2000" dirty="0"/>
          </a:p>
          <a:p>
            <a:r>
              <a:rPr lang="en-US" sz="2000" dirty="0" smtClean="0"/>
              <a:t>Communicating</a:t>
            </a:r>
          </a:p>
          <a:p>
            <a:r>
              <a:rPr lang="en-US" sz="2000" dirty="0" smtClean="0"/>
              <a:t>challenges </a:t>
            </a:r>
            <a:r>
              <a:rPr lang="en-US" sz="2000" dirty="0"/>
              <a:t>and opportunities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335280" y="1301471"/>
            <a:ext cx="216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Drafting Report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68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Provider Data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7B30C-1C2D-4BB2-9C87-B47A957215FB}"/>
              </a:ext>
            </a:extLst>
          </p:cNvPr>
          <p:cNvSpPr txBox="1"/>
          <p:nvPr/>
        </p:nvSpPr>
        <p:spPr>
          <a:xfrm>
            <a:off x="255280" y="2065020"/>
            <a:ext cx="3757520" cy="892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Provider </a:t>
            </a:r>
            <a:r>
              <a:rPr lang="en-US" sz="2000" dirty="0"/>
              <a:t>Development </a:t>
            </a:r>
            <a:r>
              <a:rPr lang="en-US" sz="2000" dirty="0" smtClean="0"/>
              <a:t>webpage:</a:t>
            </a:r>
            <a:endParaRPr lang="en-US" sz="2000" dirty="0"/>
          </a:p>
          <a:p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45A1D0-D673-455E-9F0D-A00857E930A5}"/>
              </a:ext>
            </a:extLst>
          </p:cNvPr>
          <p:cNvSpPr/>
          <p:nvPr/>
        </p:nvSpPr>
        <p:spPr>
          <a:xfrm>
            <a:off x="255280" y="2498596"/>
            <a:ext cx="39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http://www.dbhds.virginia.gov/developmental-services/provider-development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7" y="990600"/>
            <a:ext cx="4836373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335280" y="1301471"/>
            <a:ext cx="128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Updated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73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Provider Data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1B15D0-D054-4219-B91E-1ACA2FE0B8FF}"/>
              </a:ext>
            </a:extLst>
          </p:cNvPr>
          <p:cNvSpPr txBox="1"/>
          <p:nvPr/>
        </p:nvSpPr>
        <p:spPr>
          <a:xfrm>
            <a:off x="335280" y="1301471"/>
            <a:ext cx="438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Resolving access to Box.com files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76" y="2057400"/>
            <a:ext cx="6301624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344805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17738</TotalTime>
  <Words>708</Words>
  <Application>Microsoft Office PowerPoint</Application>
  <PresentationFormat>On-screen Show (4:3)</PresentationFormat>
  <Paragraphs>161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Provider Data Summary November 2018 </vt:lpstr>
      <vt:lpstr>What we will cover</vt:lpstr>
      <vt:lpstr>Business Acumen</vt:lpstr>
      <vt:lpstr>Business Acumen</vt:lpstr>
      <vt:lpstr>Business Acumen</vt:lpstr>
      <vt:lpstr>Business Acumen</vt:lpstr>
      <vt:lpstr>Initial Provider Data Report</vt:lpstr>
      <vt:lpstr>Initial Provider Data Report</vt:lpstr>
      <vt:lpstr>Initial Provider Data Report</vt:lpstr>
      <vt:lpstr>Enhanced Baseline Measurement Tool</vt:lpstr>
      <vt:lpstr>Understanding Provider Data</vt:lpstr>
      <vt:lpstr>Understanding Provider Data</vt:lpstr>
      <vt:lpstr>Understanding Provider Data</vt:lpstr>
      <vt:lpstr>Enhanced Baseline Measurement Tool</vt:lpstr>
      <vt:lpstr>Using the Baseline Measurement Tool</vt:lpstr>
      <vt:lpstr>Using the Baseline Measurement Tool</vt:lpstr>
      <vt:lpstr>Using the Baseline Measurement Tool</vt:lpstr>
      <vt:lpstr>Using the Baseline Measurement Tool</vt:lpstr>
      <vt:lpstr>Examples</vt:lpstr>
      <vt:lpstr>Examples</vt:lpstr>
      <vt:lpstr>Opportunities across Regions</vt:lpstr>
      <vt:lpstr>Opportunities across Regions</vt:lpstr>
      <vt:lpstr>Opportunities across Regions</vt:lpstr>
      <vt:lpstr>Opportunities across Regions</vt:lpstr>
      <vt:lpstr>Opportunities across Regions</vt:lpstr>
      <vt:lpstr>Opportunities across Regions</vt:lpstr>
      <vt:lpstr>Provider Database </vt:lpstr>
      <vt:lpstr>Provider Database </vt:lpstr>
      <vt:lpstr>Jump-Start Status</vt:lpstr>
      <vt:lpstr>Provider Innovation Collaborative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Williams</dc:creator>
  <cp:lastModifiedBy>Eric Williams</cp:lastModifiedBy>
  <cp:revision>160</cp:revision>
  <cp:lastPrinted>2018-12-03T18:36:44Z</cp:lastPrinted>
  <dcterms:created xsi:type="dcterms:W3CDTF">2014-08-23T13:13:25Z</dcterms:created>
  <dcterms:modified xsi:type="dcterms:W3CDTF">2018-12-04T15:33:13Z</dcterms:modified>
</cp:coreProperties>
</file>