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5"/>
  </p:notesMasterIdLst>
  <p:handoutMasterIdLst>
    <p:handoutMasterId r:id="rId16"/>
  </p:handoutMasterIdLst>
  <p:sldIdLst>
    <p:sldId id="256" r:id="rId2"/>
    <p:sldId id="264" r:id="rId3"/>
    <p:sldId id="265" r:id="rId4"/>
    <p:sldId id="266" r:id="rId5"/>
    <p:sldId id="268" r:id="rId6"/>
    <p:sldId id="269" r:id="rId7"/>
    <p:sldId id="270" r:id="rId8"/>
    <p:sldId id="271" r:id="rId9"/>
    <p:sldId id="272" r:id="rId10"/>
    <p:sldId id="273" r:id="rId11"/>
    <p:sldId id="274" r:id="rId12"/>
    <p:sldId id="275" r:id="rId13"/>
    <p:sldId id="276" r:id="rId14"/>
  </p:sldIdLst>
  <p:sldSz cx="9144000" cy="6858000" type="screen4x3"/>
  <p:notesSz cx="7010400" cy="9296400"/>
  <p:defaultTextStyle>
    <a:defPPr>
      <a:defRPr lang="en-US"/>
    </a:defPPr>
    <a:lvl1pPr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1pPr>
    <a:lvl2pPr marL="4572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2pPr>
    <a:lvl3pPr marL="9144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3pPr>
    <a:lvl4pPr marL="13716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4pPr>
    <a:lvl5pPr marL="18288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7A1"/>
    <a:srgbClr val="000066"/>
    <a:srgbClr val="893611"/>
    <a:srgbClr val="A44114"/>
    <a:srgbClr val="F3B99F"/>
    <a:srgbClr val="B94917"/>
    <a:srgbClr val="FF6600"/>
    <a:srgbClr val="00002C"/>
    <a:srgbClr val="C4E7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5" autoAdjust="0"/>
    <p:restoredTop sz="81081" autoAdjust="0"/>
  </p:normalViewPr>
  <p:slideViewPr>
    <p:cSldViewPr>
      <p:cViewPr varScale="1">
        <p:scale>
          <a:sx n="66" d="100"/>
          <a:sy n="66" d="100"/>
        </p:scale>
        <p:origin x="-54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SEN COUNT</c:v>
                </c:pt>
              </c:strCache>
            </c:strRef>
          </c:tx>
          <c:marker>
            <c:symbol val="none"/>
          </c:marker>
          <c:dLbls>
            <c:spPr>
              <a:solidFill>
                <a:schemeClr val="accent1"/>
              </a:solidFill>
            </c:spPr>
            <c:dLblPos val="ctr"/>
            <c:showVal val="1"/>
          </c:dLbls>
          <c:cat>
            <c:numRef>
              <c:f>Sheet1!$A$2:$A$7</c:f>
              <c:numCache>
                <c:formatCode>General</c:formatCode>
                <c:ptCount val="6"/>
                <c:pt idx="0">
                  <c:v>2009</c:v>
                </c:pt>
                <c:pt idx="1">
                  <c:v>2010</c:v>
                </c:pt>
                <c:pt idx="2">
                  <c:v>2011</c:v>
                </c:pt>
                <c:pt idx="3">
                  <c:v>2012</c:v>
                </c:pt>
                <c:pt idx="4">
                  <c:v>2013</c:v>
                </c:pt>
                <c:pt idx="5">
                  <c:v>2014</c:v>
                </c:pt>
              </c:numCache>
            </c:numRef>
          </c:cat>
          <c:val>
            <c:numRef>
              <c:f>Sheet1!$B$2:$B$7</c:f>
              <c:numCache>
                <c:formatCode>General</c:formatCode>
                <c:ptCount val="6"/>
                <c:pt idx="0">
                  <c:v>742</c:v>
                </c:pt>
                <c:pt idx="1">
                  <c:v>835</c:v>
                </c:pt>
                <c:pt idx="2">
                  <c:v>826</c:v>
                </c:pt>
                <c:pt idx="3">
                  <c:v>1009</c:v>
                </c:pt>
                <c:pt idx="4">
                  <c:v>985</c:v>
                </c:pt>
                <c:pt idx="5">
                  <c:v>1071</c:v>
                </c:pt>
              </c:numCache>
            </c:numRef>
          </c:val>
        </c:ser>
        <c:marker val="1"/>
        <c:axId val="103275520"/>
        <c:axId val="111153920"/>
      </c:lineChart>
      <c:catAx>
        <c:axId val="103275520"/>
        <c:scaling>
          <c:orientation val="minMax"/>
        </c:scaling>
        <c:axPos val="b"/>
        <c:numFmt formatCode="General" sourceLinked="1"/>
        <c:tickLblPos val="nextTo"/>
        <c:txPr>
          <a:bodyPr/>
          <a:lstStyle/>
          <a:p>
            <a:pPr>
              <a:defRPr baseline="0">
                <a:solidFill>
                  <a:schemeClr val="accent6">
                    <a:lumMod val="75000"/>
                  </a:schemeClr>
                </a:solidFill>
              </a:defRPr>
            </a:pPr>
            <a:endParaRPr lang="en-US"/>
          </a:p>
        </c:txPr>
        <c:crossAx val="111153920"/>
        <c:crosses val="autoZero"/>
        <c:auto val="1"/>
        <c:lblAlgn val="ctr"/>
        <c:lblOffset val="100"/>
      </c:catAx>
      <c:valAx>
        <c:axId val="111153920"/>
        <c:scaling>
          <c:orientation val="minMax"/>
          <c:min val="500"/>
        </c:scaling>
        <c:axPos val="l"/>
        <c:majorGridlines/>
        <c:numFmt formatCode="General" sourceLinked="1"/>
        <c:tickLblPos val="nextTo"/>
        <c:txPr>
          <a:bodyPr/>
          <a:lstStyle/>
          <a:p>
            <a:pPr>
              <a:defRPr baseline="0">
                <a:solidFill>
                  <a:schemeClr val="accent6">
                    <a:lumMod val="75000"/>
                  </a:schemeClr>
                </a:solidFill>
              </a:defRPr>
            </a:pPr>
            <a:endParaRPr lang="en-US"/>
          </a:p>
        </c:txPr>
        <c:crossAx val="103275520"/>
        <c:crosses val="autoZero"/>
        <c:crossBetween val="between"/>
        <c:majorUnit val="100"/>
        <c:minorUnit val="40"/>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a:p>
        </p:txBody>
      </p:sp>
      <p:sp>
        <p:nvSpPr>
          <p:cNvPr id="3481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a:p>
        </p:txBody>
      </p:sp>
      <p:sp>
        <p:nvSpPr>
          <p:cNvPr id="3482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a:p>
        </p:txBody>
      </p:sp>
      <p:sp>
        <p:nvSpPr>
          <p:cNvPr id="3482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29EB83E0-BE65-4472-BCD7-C568F01839D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AE776131-37C1-4ADB-8DF8-72533FF75AD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B963E-B077-4516-80C4-1F5E4E635104}" type="slidenum">
              <a:rPr lang="en-US"/>
              <a:pPr/>
              <a:t>1</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Regardless of track, this is to be done. </a:t>
            </a:r>
            <a:endParaRPr lang="en-US" dirty="0"/>
          </a:p>
        </p:txBody>
      </p:sp>
      <p:sp>
        <p:nvSpPr>
          <p:cNvPr id="4" name="Slide Number Placeholder 3"/>
          <p:cNvSpPr>
            <a:spLocks noGrp="1"/>
          </p:cNvSpPr>
          <p:nvPr>
            <p:ph type="sldNum" sz="quarter" idx="10"/>
          </p:nvPr>
        </p:nvSpPr>
        <p:spPr/>
        <p:txBody>
          <a:bodyPr/>
          <a:lstStyle/>
          <a:p>
            <a:fld id="{AE776131-37C1-4ADB-8DF8-72533FF75AD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the track decision is irrelevant. </a:t>
            </a:r>
            <a:endParaRPr lang="en-US" dirty="0"/>
          </a:p>
        </p:txBody>
      </p:sp>
      <p:sp>
        <p:nvSpPr>
          <p:cNvPr id="4" name="Slide Number Placeholder 3"/>
          <p:cNvSpPr>
            <a:spLocks noGrp="1"/>
          </p:cNvSpPr>
          <p:nvPr>
            <p:ph type="sldNum" sz="quarter" idx="10"/>
          </p:nvPr>
        </p:nvSpPr>
        <p:spPr/>
        <p:txBody>
          <a:bodyPr/>
          <a:lstStyle/>
          <a:p>
            <a:fld id="{AE776131-37C1-4ADB-8DF8-72533FF75AD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Arial" charset="0"/>
              </a:rPr>
              <a:t>Any court order issued pursuant to § 16.1-241.3 is effective pending final disposition of the investigation or family assessment pursuant to § 63.2-1500 et seq. The order is effective for a limited duration not to exceed the period of time necessary to conclude the investigation or family assessment and any proceedings initiated pursuant to § 63.2-1500 et seq.</a:t>
            </a:r>
          </a:p>
          <a:p>
            <a:endParaRPr lang="en-US" sz="1200" kern="1200" baseline="0" dirty="0" smtClean="0">
              <a:solidFill>
                <a:schemeClr val="tx1"/>
              </a:solidFill>
              <a:latin typeface="Arial" charset="0"/>
              <a:ea typeface="+mn-ea"/>
              <a:cs typeface="Arial" charset="0"/>
            </a:endParaRPr>
          </a:p>
          <a:p>
            <a:r>
              <a:rPr lang="en-US" sz="1200" kern="1200" baseline="0" dirty="0" smtClean="0">
                <a:solidFill>
                  <a:schemeClr val="tx1"/>
                </a:solidFill>
                <a:latin typeface="Arial" charset="0"/>
                <a:ea typeface="+mn-ea"/>
                <a:cs typeface="Arial" charset="0"/>
              </a:rPr>
              <a:t>Any order issued pursuant to § 16.1-241.3 is considered a final order and subject to appeal. The fact that an order was entered pursuant to § 16.1-241.3 is not admissible as evidence in any criminal, civil or administrative proceeding other than a proceeding to enforce the order.</a:t>
            </a:r>
            <a:endParaRPr lang="en-US" dirty="0"/>
          </a:p>
        </p:txBody>
      </p:sp>
      <p:sp>
        <p:nvSpPr>
          <p:cNvPr id="4" name="Slide Number Placeholder 3"/>
          <p:cNvSpPr>
            <a:spLocks noGrp="1"/>
          </p:cNvSpPr>
          <p:nvPr>
            <p:ph type="sldNum" sz="quarter" idx="10"/>
          </p:nvPr>
        </p:nvSpPr>
        <p:spPr/>
        <p:txBody>
          <a:bodyPr/>
          <a:lstStyle/>
          <a:p>
            <a:fld id="{AE776131-37C1-4ADB-8DF8-72533FF75AD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on this data, there does not appear to be an affect on the number of reports received</a:t>
            </a:r>
            <a:r>
              <a:rPr lang="en-US" baseline="0" dirty="0" smtClean="0"/>
              <a:t> since the law changed in 2012. </a:t>
            </a:r>
            <a:endParaRPr lang="en-US" dirty="0"/>
          </a:p>
        </p:txBody>
      </p:sp>
      <p:sp>
        <p:nvSpPr>
          <p:cNvPr id="4" name="Slide Number Placeholder 3"/>
          <p:cNvSpPr>
            <a:spLocks noGrp="1"/>
          </p:cNvSpPr>
          <p:nvPr>
            <p:ph type="sldNum" sz="quarter" idx="10"/>
          </p:nvPr>
        </p:nvSpPr>
        <p:spPr/>
        <p:txBody>
          <a:bodyPr/>
          <a:lstStyle/>
          <a:p>
            <a:fld id="{AE776131-37C1-4ADB-8DF8-72533FF75ADC}"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section of the Code was revised in 2012 as Martha mentioned. The biggest</a:t>
            </a:r>
            <a:r>
              <a:rPr lang="en-US" baseline="0" dirty="0" smtClean="0"/>
              <a:t> impact and difference for local social services was that the test results are only for the child now, not the mother. This change in Code was needed to comply with CAPTA- The Child Abuse and Neglect Treatment Act in terms of the reference to fetal alcohol spectrum disorder and health care providers and toxicology testing.     </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AE776131-37C1-4ADB-8DF8-72533FF75AD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a:t>
            </a:r>
            <a:r>
              <a:rPr lang="en-US" baseline="0" dirty="0" smtClean="0"/>
              <a:t> investigation must be conducted if the child is removed from the care and custody of the mother. If there have been two prior family assessments conducted with the mother, it is recommended that the local agency conduct an investigation. Often times, if the agency anticipates going to court they will conduct an investigation- but an investigation is not required to go to court. At intake, the local agency will take into consideration the individual circumstances including any history with CPS or child welfare. This track decision is one area that is at the discretion of the local agency and does vary by locality. </a:t>
            </a:r>
            <a:endParaRPr lang="en-US" dirty="0"/>
          </a:p>
        </p:txBody>
      </p:sp>
      <p:sp>
        <p:nvSpPr>
          <p:cNvPr id="4" name="Slide Number Placeholder 3"/>
          <p:cNvSpPr>
            <a:spLocks noGrp="1"/>
          </p:cNvSpPr>
          <p:nvPr>
            <p:ph type="sldNum" sz="quarter" idx="10"/>
          </p:nvPr>
        </p:nvSpPr>
        <p:spPr/>
        <p:txBody>
          <a:bodyPr/>
          <a:lstStyle/>
          <a:p>
            <a:fld id="{AE776131-37C1-4ADB-8DF8-72533FF75AD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Regardless of the track decision, the</a:t>
            </a:r>
            <a:r>
              <a:rPr lang="en-US" baseline="0" dirty="0" smtClean="0"/>
              <a:t> agency will assess safety and the need to go to court. </a:t>
            </a:r>
            <a:endParaRPr lang="en-US" dirty="0"/>
          </a:p>
        </p:txBody>
      </p:sp>
      <p:sp>
        <p:nvSpPr>
          <p:cNvPr id="4" name="Slide Number Placeholder 3"/>
          <p:cNvSpPr>
            <a:spLocks noGrp="1"/>
          </p:cNvSpPr>
          <p:nvPr>
            <p:ph type="sldNum" sz="quarter" idx="10"/>
          </p:nvPr>
        </p:nvSpPr>
        <p:spPr/>
        <p:txBody>
          <a:bodyPr/>
          <a:lstStyle/>
          <a:p>
            <a:fld id="{AE776131-37C1-4ADB-8DF8-72533FF75AD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baseline="0" dirty="0" smtClean="0">
                <a:solidFill>
                  <a:schemeClr val="tx1"/>
                </a:solidFill>
                <a:latin typeface="Arial" charset="0"/>
                <a:ea typeface="+mn-ea"/>
                <a:cs typeface="Arial" charset="0"/>
              </a:rPr>
              <a:t>(22 VAC 40-705-40 A 5 d). Within five days of receipt of a report made pursuant to § 63.2-1509 A of the Code of Virginia, the local department shall invalidate the complaint if the following two conditions are met: (</a:t>
            </a:r>
            <a:r>
              <a:rPr lang="en-US" sz="1200" kern="1200" baseline="0" dirty="0" err="1" smtClean="0">
                <a:solidFill>
                  <a:schemeClr val="tx1"/>
                </a:solidFill>
                <a:latin typeface="Arial" charset="0"/>
                <a:ea typeface="+mn-ea"/>
                <a:cs typeface="Arial" charset="0"/>
              </a:rPr>
              <a:t>i</a:t>
            </a:r>
            <a:r>
              <a:rPr lang="en-US" sz="1200" kern="1200" baseline="0" dirty="0" smtClean="0">
                <a:solidFill>
                  <a:schemeClr val="tx1"/>
                </a:solidFill>
                <a:latin typeface="Arial" charset="0"/>
                <a:ea typeface="+mn-ea"/>
                <a:cs typeface="Arial" charset="0"/>
              </a:rPr>
              <a:t>) the mother of the infant sought substance abuse counseling or treatment during her pregnancy prior to the infant's birth and (ii) there is no evidence of child abuse and/or neglect by the mother after the infant's birth. </a:t>
            </a:r>
          </a:p>
          <a:p>
            <a:r>
              <a:rPr lang="en-US" sz="1200" kern="1200" baseline="0" dirty="0" smtClean="0">
                <a:solidFill>
                  <a:schemeClr val="tx1"/>
                </a:solidFill>
                <a:latin typeface="Arial" charset="0"/>
                <a:ea typeface="+mn-ea"/>
                <a:cs typeface="Arial" charset="0"/>
              </a:rPr>
              <a:t>(1) The local department must notify the mother immediately upon receipt of a complaint made pursuant to § 63.2-1509 B of the Code of Virginia. This notification must include a statement informing the mother that, if the mother fails to present evidence within five days of receipt of the complaint that she sought substance abuse counseling / treatment during the pregnancy, the report will be accepted as valid and an investigation or family assessment initiated. </a:t>
            </a:r>
          </a:p>
          <a:p>
            <a:r>
              <a:rPr lang="en-US" sz="1200" kern="1200" baseline="0" dirty="0" smtClean="0">
                <a:solidFill>
                  <a:schemeClr val="tx1"/>
                </a:solidFill>
                <a:latin typeface="Arial" charset="0"/>
                <a:ea typeface="+mn-ea"/>
                <a:cs typeface="Arial" charset="0"/>
              </a:rPr>
              <a:t>(2) If the mother sought counseling or treatment but did not receive such services, then the local department must determine whether the mother made a substantive effort to receive substance abuse treatment before the child's birth. If the mother made a substantive effort to receive treatment or counseling prior to the child's birth, but did not receive such services due to no fault of her own, then the local department should invalidate the complaint or report. </a:t>
            </a:r>
          </a:p>
          <a:p>
            <a:r>
              <a:rPr lang="en-US" sz="1200" kern="1200" baseline="0" dirty="0" smtClean="0">
                <a:solidFill>
                  <a:schemeClr val="tx1"/>
                </a:solidFill>
                <a:latin typeface="Arial" charset="0"/>
                <a:ea typeface="+mn-ea"/>
                <a:cs typeface="Arial" charset="0"/>
              </a:rPr>
              <a:t>(3) If the mother sought or received substance abuse counseling or treatment, but there is evidence, other than exposure to a controlled substance, that the child may be abused or neglected, then the local department may initiate the investigation or family assessment. </a:t>
            </a:r>
          </a:p>
          <a:p>
            <a:endParaRPr lang="en-US" sz="1200" kern="1200" baseline="0" dirty="0" smtClean="0">
              <a:solidFill>
                <a:schemeClr val="tx1"/>
              </a:solidFill>
              <a:latin typeface="Arial" charset="0"/>
              <a:ea typeface="+mn-ea"/>
              <a:cs typeface="Arial" charset="0"/>
            </a:endParaRPr>
          </a:p>
          <a:p>
            <a:r>
              <a:rPr lang="en-US" sz="1200" kern="1200" baseline="0" dirty="0" smtClean="0">
                <a:solidFill>
                  <a:schemeClr val="tx1"/>
                </a:solidFill>
                <a:latin typeface="Arial" charset="0"/>
                <a:ea typeface="+mn-ea"/>
                <a:cs typeface="Arial" charset="0"/>
              </a:rPr>
              <a:t>Even if the mother sought treatment, the LDSS could continue a family assessment upon the fact that the report was valid and the need to assess services to remedy or prevent child maltreatment are appropriate. An investigation or family assessment should continue if there is an additional allegation of abuse/neglect, or other evidence that the infant is experiencing a threat of harm.</a:t>
            </a:r>
            <a:endParaRPr lang="en-US" dirty="0"/>
          </a:p>
        </p:txBody>
      </p:sp>
      <p:sp>
        <p:nvSpPr>
          <p:cNvPr id="4" name="Slide Number Placeholder 3"/>
          <p:cNvSpPr>
            <a:spLocks noGrp="1"/>
          </p:cNvSpPr>
          <p:nvPr>
            <p:ph type="sldNum" sz="quarter" idx="10"/>
          </p:nvPr>
        </p:nvSpPr>
        <p:spPr/>
        <p:txBody>
          <a:bodyPr/>
          <a:lstStyle/>
          <a:p>
            <a:fld id="{AE776131-37C1-4ADB-8DF8-72533FF75AD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776131-37C1-4ADB-8DF8-72533FF75AD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substance abuse counseling or treatment services must be provided by a professional (e.g., a “certified substance abuse counselor” or a “licensed substance abuse treatment practitioner”).</a:t>
            </a:r>
          </a:p>
          <a:p>
            <a:endParaRPr lang="en-US" sz="1200" kern="1200" baseline="0" dirty="0" smtClean="0">
              <a:solidFill>
                <a:schemeClr val="tx1"/>
              </a:solidFill>
              <a:latin typeface="Arial" charset="0"/>
              <a:ea typeface="+mn-ea"/>
              <a:cs typeface="Arial" charset="0"/>
            </a:endParaRPr>
          </a:p>
          <a:p>
            <a:r>
              <a:rPr lang="en-US" sz="1200" kern="1200" baseline="0" dirty="0" smtClean="0">
                <a:solidFill>
                  <a:schemeClr val="tx1"/>
                </a:solidFill>
                <a:latin typeface="Arial" charset="0"/>
                <a:ea typeface="+mn-ea"/>
                <a:cs typeface="Arial" charset="0"/>
              </a:rPr>
              <a:t>Even if the mother sought treatment, the LDSS could continue a family assessment upon the fact that the report was </a:t>
            </a:r>
            <a:r>
              <a:rPr lang="en-US" sz="1200" kern="1200" baseline="0" dirty="0" smtClean="0">
                <a:solidFill>
                  <a:srgbClr val="FFFF00"/>
                </a:solidFill>
                <a:latin typeface="Arial" charset="0"/>
                <a:ea typeface="+mn-ea"/>
                <a:cs typeface="Arial" charset="0"/>
              </a:rPr>
              <a:t>valid </a:t>
            </a:r>
            <a:r>
              <a:rPr lang="en-US" sz="1200" kern="1200" baseline="0" dirty="0" smtClean="0">
                <a:solidFill>
                  <a:schemeClr val="tx1"/>
                </a:solidFill>
                <a:latin typeface="Arial" charset="0"/>
                <a:ea typeface="+mn-ea"/>
                <a:cs typeface="Arial" charset="0"/>
              </a:rPr>
              <a:t>and the need to assess services to remedy or prevent child maltreatment are appropriate. An investigation or family assessment should continue if there is an additional allegation of abuse/neglect, or other evidence that the infant is experiencing a threat of harm.</a:t>
            </a:r>
            <a:endParaRPr lang="en-US" dirty="0"/>
          </a:p>
        </p:txBody>
      </p:sp>
      <p:sp>
        <p:nvSpPr>
          <p:cNvPr id="4" name="Slide Number Placeholder 3"/>
          <p:cNvSpPr>
            <a:spLocks noGrp="1"/>
          </p:cNvSpPr>
          <p:nvPr>
            <p:ph type="sldNum" sz="quarter" idx="10"/>
          </p:nvPr>
        </p:nvSpPr>
        <p:spPr/>
        <p:txBody>
          <a:bodyPr/>
          <a:lstStyle/>
          <a:p>
            <a:fld id="{AE776131-37C1-4ADB-8DF8-72533FF75AD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776131-37C1-4ADB-8DF8-72533FF75AD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for example, if the mother was not prepared for the baby and had nowhere to go upon</a:t>
            </a:r>
            <a:r>
              <a:rPr lang="en-US" baseline="0" dirty="0" smtClean="0"/>
              <a:t> discharge, the local agency could determine this as physical neglect- failure to provide adequate shelter. Or if the mother failed to follow up with required medical treatment it could be founded for medical neglect. </a:t>
            </a:r>
          </a:p>
          <a:p>
            <a:r>
              <a:rPr lang="en-US" baseline="0" dirty="0" smtClean="0"/>
              <a:t>It is for this reason that many SEN reports are completed using the family assessment track- a family assessment does not require a finding to be made. </a:t>
            </a:r>
            <a:endParaRPr lang="en-US" dirty="0"/>
          </a:p>
        </p:txBody>
      </p:sp>
      <p:sp>
        <p:nvSpPr>
          <p:cNvPr id="4" name="Slide Number Placeholder 3"/>
          <p:cNvSpPr>
            <a:spLocks noGrp="1"/>
          </p:cNvSpPr>
          <p:nvPr>
            <p:ph type="sldNum" sz="quarter" idx="10"/>
          </p:nvPr>
        </p:nvSpPr>
        <p:spPr/>
        <p:txBody>
          <a:bodyPr/>
          <a:lstStyle/>
          <a:p>
            <a:fld id="{AE776131-37C1-4ADB-8DF8-72533FF75AD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2" name="Picture 41" descr="wytestone-building1_trans.png"/>
          <p:cNvPicPr>
            <a:picLocks noChangeAspect="1"/>
          </p:cNvPicPr>
          <p:nvPr userDrawn="1"/>
        </p:nvPicPr>
        <p:blipFill>
          <a:blip r:embed="rId2" cstate="print"/>
          <a:srcRect l="28999" r="7500" b="28246"/>
          <a:stretch>
            <a:fillRect/>
          </a:stretch>
        </p:blipFill>
        <p:spPr>
          <a:xfrm flipH="1">
            <a:off x="9422" y="2362200"/>
            <a:ext cx="2661461" cy="4522799"/>
          </a:xfrm>
          <a:prstGeom prst="rect">
            <a:avLst/>
          </a:prstGeom>
        </p:spPr>
      </p:pic>
      <p:sp>
        <p:nvSpPr>
          <p:cNvPr id="47106" name="Line 2"/>
          <p:cNvSpPr>
            <a:spLocks noChangeShapeType="1"/>
          </p:cNvSpPr>
          <p:nvPr/>
        </p:nvSpPr>
        <p:spPr bwMode="auto">
          <a:xfrm>
            <a:off x="2667001" y="1066800"/>
            <a:ext cx="0" cy="4495800"/>
          </a:xfrm>
          <a:prstGeom prst="line">
            <a:avLst/>
          </a:prstGeom>
          <a:noFill/>
          <a:ln w="9525">
            <a:solidFill>
              <a:schemeClr val="tx1"/>
            </a:solidFill>
            <a:round/>
            <a:headEnd/>
            <a:tailEnd/>
          </a:ln>
          <a:effectLst/>
        </p:spPr>
        <p:txBody>
          <a:bodyPr/>
          <a:lstStyle/>
          <a:p>
            <a:endParaRPr lang="en-US"/>
          </a:p>
        </p:txBody>
      </p:sp>
      <p:sp>
        <p:nvSpPr>
          <p:cNvPr id="47108" name="Rectangle 4"/>
          <p:cNvSpPr>
            <a:spLocks noGrp="1" noChangeArrowheads="1"/>
          </p:cNvSpPr>
          <p:nvPr>
            <p:ph type="subTitle" idx="1" hasCustomPrompt="1"/>
          </p:nvPr>
        </p:nvSpPr>
        <p:spPr>
          <a:xfrm>
            <a:off x="2819399" y="2743200"/>
            <a:ext cx="6172201" cy="2668588"/>
          </a:xfrm>
        </p:spPr>
        <p:txBody>
          <a:bodyPr/>
          <a:lstStyle>
            <a:lvl1pPr marL="0" indent="0" algn="l">
              <a:defRPr sz="2800" b="1" baseline="0"/>
            </a:lvl1pPr>
          </a:lstStyle>
          <a:p>
            <a:r>
              <a:rPr lang="en-US" altLang="en-US" dirty="0" smtClean="0"/>
              <a:t>Splash Slide</a:t>
            </a:r>
            <a:endParaRPr lang="en-US" altLang="en-US" dirty="0"/>
          </a:p>
        </p:txBody>
      </p:sp>
      <p:sp>
        <p:nvSpPr>
          <p:cNvPr id="47109" name="Rectangle 5"/>
          <p:cNvSpPr>
            <a:spLocks noGrp="1" noChangeArrowheads="1"/>
          </p:cNvSpPr>
          <p:nvPr>
            <p:ph type="dt" sz="half" idx="2"/>
          </p:nvPr>
        </p:nvSpPr>
        <p:spPr>
          <a:xfrm>
            <a:off x="2819401" y="5715000"/>
            <a:ext cx="2057400" cy="304800"/>
          </a:xfrm>
        </p:spPr>
        <p:txBody>
          <a:bodyPr/>
          <a:lstStyle>
            <a:lvl1pPr algn="ctr">
              <a:defRPr>
                <a:latin typeface="Helvetica" pitchFamily="34" charset="0"/>
              </a:defRPr>
            </a:lvl1pPr>
          </a:lstStyle>
          <a:p>
            <a:endParaRPr lang="en-US" altLang="en-US" dirty="0"/>
          </a:p>
        </p:txBody>
      </p:sp>
      <p:sp>
        <p:nvSpPr>
          <p:cNvPr id="47110" name="Rectangle 6"/>
          <p:cNvSpPr>
            <a:spLocks noGrp="1" noChangeArrowheads="1"/>
          </p:cNvSpPr>
          <p:nvPr>
            <p:ph type="ftr" sz="quarter" idx="3"/>
          </p:nvPr>
        </p:nvSpPr>
        <p:spPr>
          <a:xfrm>
            <a:off x="2819400" y="6096000"/>
            <a:ext cx="5486400" cy="609600"/>
          </a:xfrm>
        </p:spPr>
        <p:txBody>
          <a:bodyPr/>
          <a:lstStyle>
            <a:lvl1pPr>
              <a:lnSpc>
                <a:spcPct val="150000"/>
              </a:lnSpc>
              <a:defRPr sz="1200" b="1" i="1">
                <a:solidFill>
                  <a:srgbClr val="0057A1"/>
                </a:solidFill>
                <a:latin typeface="Helvetica" pitchFamily="34" charset="0"/>
              </a:defRPr>
            </a:lvl1pPr>
          </a:lstStyle>
          <a:p>
            <a:r>
              <a:rPr lang="en-US" dirty="0" smtClean="0"/>
              <a:t>People helping people triumph over poverty, families abuse and neglect </a:t>
            </a:r>
            <a:br>
              <a:rPr lang="en-US" dirty="0" smtClean="0"/>
            </a:br>
            <a:r>
              <a:rPr lang="en-US" dirty="0" smtClean="0"/>
              <a:t>to shape strong futures for themselves, their and communities</a:t>
            </a:r>
            <a:endParaRPr lang="en-US" altLang="en-US" dirty="0"/>
          </a:p>
        </p:txBody>
      </p:sp>
      <p:sp>
        <p:nvSpPr>
          <p:cNvPr id="47144" name="Line 40"/>
          <p:cNvSpPr>
            <a:spLocks noChangeShapeType="1"/>
          </p:cNvSpPr>
          <p:nvPr/>
        </p:nvSpPr>
        <p:spPr bwMode="auto">
          <a:xfrm>
            <a:off x="990600" y="2382245"/>
            <a:ext cx="7924800" cy="0"/>
          </a:xfrm>
          <a:prstGeom prst="line">
            <a:avLst/>
          </a:prstGeom>
          <a:noFill/>
          <a:ln w="6350">
            <a:solidFill>
              <a:schemeClr val="tx1"/>
            </a:solidFill>
            <a:round/>
            <a:headEnd/>
            <a:tailEnd/>
          </a:ln>
          <a:effectLst/>
        </p:spPr>
        <p:txBody>
          <a:bodyPr/>
          <a:lstStyle/>
          <a:p>
            <a:endParaRPr lang="en-US"/>
          </a:p>
        </p:txBody>
      </p:sp>
      <p:pic>
        <p:nvPicPr>
          <p:cNvPr id="41" name="Picture 40" descr="vdss-logo_horiz-blueRGB_web.png"/>
          <p:cNvPicPr>
            <a:picLocks noChangeAspect="1"/>
          </p:cNvPicPr>
          <p:nvPr userDrawn="1"/>
        </p:nvPicPr>
        <p:blipFill>
          <a:blip r:embed="rId3" cstate="print"/>
          <a:stretch>
            <a:fillRect/>
          </a:stretch>
        </p:blipFill>
        <p:spPr>
          <a:xfrm>
            <a:off x="1467850" y="1143000"/>
            <a:ext cx="6304550" cy="1086845"/>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97D1795-14D4-45B6-8EF0-0FF00F43F901}"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076950" cy="57070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339D0A9-3A57-46A3-980E-6468EBDF47C9}"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Helvetic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Helvetica" pitchFamily="34" charset="0"/>
              </a:defRPr>
            </a:lvl1pPr>
            <a:lvl2pPr>
              <a:defRPr>
                <a:latin typeface="Helvetica" pitchFamily="34" charset="0"/>
              </a:defRPr>
            </a:lvl2pPr>
            <a:lvl3pPr>
              <a:defRPr>
                <a:latin typeface="Helvetica" pitchFamily="34" charset="0"/>
              </a:defRPr>
            </a:lvl3pPr>
            <a:lvl4pPr>
              <a:defRPr>
                <a:latin typeface="Helvetica" pitchFamily="34" charset="0"/>
              </a:defRPr>
            </a:lvl4pPr>
            <a:lvl5pPr>
              <a:defRPr>
                <a:latin typeface="Helvetic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EBB147D-E3D2-4152-9AED-DEF2E40E2F5C}"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87E818F-8B7E-426D-8F11-A4F9C77F8F3F}"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524000"/>
            <a:ext cx="3619500" cy="4411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3619500" cy="4411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3120433-19AF-4C11-891D-C4641FBA6288}"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BE4AC26-BAA5-4BD3-9FAE-B4036FD82542}"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2A4A265-A861-46B7-998A-627F4CA346CD}"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85BD162-7979-4E35-AD99-03A2D063D61C}"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D4AEFC5-AEE4-479E-999A-7C6B63DB8418}"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D0D1F4E-694E-4E0B-AF76-A5E9CDFDE057}"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3" descr="wytestone-building1_trans.png"/>
          <p:cNvPicPr>
            <a:picLocks noChangeAspect="1"/>
          </p:cNvPicPr>
          <p:nvPr userDrawn="1"/>
        </p:nvPicPr>
        <p:blipFill>
          <a:blip r:embed="rId13" cstate="print"/>
          <a:srcRect l="44998" r="24999" b="28246"/>
          <a:stretch>
            <a:fillRect/>
          </a:stretch>
        </p:blipFill>
        <p:spPr>
          <a:xfrm flipH="1">
            <a:off x="7753186" y="893421"/>
            <a:ext cx="1404084" cy="5050179"/>
          </a:xfrm>
          <a:prstGeom prst="rect">
            <a:avLst/>
          </a:prstGeom>
        </p:spPr>
      </p:pic>
      <p:sp>
        <p:nvSpPr>
          <p:cNvPr id="45" name="Rectangle 44"/>
          <p:cNvSpPr/>
          <p:nvPr userDrawn="1"/>
        </p:nvSpPr>
        <p:spPr bwMode="auto">
          <a:xfrm>
            <a:off x="5638800" y="914400"/>
            <a:ext cx="2331720" cy="5943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pPr>
            <a:endParaRPr kumimoji="0" lang="en-US" sz="2600" b="0" i="0" u="none" strike="noStrike" cap="none" normalizeH="0" baseline="0" smtClean="0">
              <a:ln>
                <a:noFill/>
              </a:ln>
              <a:solidFill>
                <a:schemeClr val="tx1"/>
              </a:solidFill>
              <a:effectLst/>
              <a:latin typeface="Arial" charset="0"/>
            </a:endParaRPr>
          </a:p>
        </p:txBody>
      </p:sp>
      <p:sp>
        <p:nvSpPr>
          <p:cNvPr id="46" name="Rectangle 45"/>
          <p:cNvSpPr/>
          <p:nvPr userDrawn="1"/>
        </p:nvSpPr>
        <p:spPr bwMode="auto">
          <a:xfrm>
            <a:off x="7620000" y="5943600"/>
            <a:ext cx="1524000"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pPr>
            <a:endParaRPr kumimoji="0" lang="en-US" sz="2600" b="0" i="0" u="none" strike="noStrike" cap="none" normalizeH="0" baseline="0" smtClean="0">
              <a:ln>
                <a:noFill/>
              </a:ln>
              <a:solidFill>
                <a:schemeClr val="tx1"/>
              </a:solidFill>
              <a:effectLst/>
              <a:latin typeface="Arial" charset="0"/>
            </a:endParaRPr>
          </a:p>
        </p:txBody>
      </p:sp>
      <p:pic>
        <p:nvPicPr>
          <p:cNvPr id="41" name="Picture 40" descr="vdss-icon_blue100px copy.JPG"/>
          <p:cNvPicPr>
            <a:picLocks noChangeAspect="1"/>
          </p:cNvPicPr>
          <p:nvPr userDrawn="1"/>
        </p:nvPicPr>
        <p:blipFill>
          <a:blip r:embed="rId14" cstate="print"/>
          <a:stretch>
            <a:fillRect/>
          </a:stretch>
        </p:blipFill>
        <p:spPr>
          <a:xfrm>
            <a:off x="8077200" y="91440"/>
            <a:ext cx="736600" cy="736600"/>
          </a:xfrm>
          <a:prstGeom prst="rect">
            <a:avLst/>
          </a:prstGeom>
        </p:spPr>
      </p:pic>
      <p:sp>
        <p:nvSpPr>
          <p:cNvPr id="46082" name="Line 2"/>
          <p:cNvSpPr>
            <a:spLocks noChangeShapeType="1"/>
          </p:cNvSpPr>
          <p:nvPr/>
        </p:nvSpPr>
        <p:spPr bwMode="auto">
          <a:xfrm>
            <a:off x="7962900" y="152400"/>
            <a:ext cx="0" cy="6705600"/>
          </a:xfrm>
          <a:prstGeom prst="line">
            <a:avLst/>
          </a:prstGeom>
          <a:noFill/>
          <a:ln w="9525">
            <a:solidFill>
              <a:schemeClr val="tx1"/>
            </a:solidFill>
            <a:round/>
            <a:headEnd/>
            <a:tailEnd/>
          </a:ln>
          <a:effectLst/>
        </p:spPr>
        <p:txBody>
          <a:bodyPr/>
          <a:lstStyle/>
          <a:p>
            <a:endParaRPr lang="en-US"/>
          </a:p>
        </p:txBody>
      </p:sp>
      <p:sp>
        <p:nvSpPr>
          <p:cNvPr id="46083" name="Rectangle 3"/>
          <p:cNvSpPr>
            <a:spLocks noGrp="1" noChangeArrowheads="1"/>
          </p:cNvSpPr>
          <p:nvPr>
            <p:ph type="title"/>
          </p:nvPr>
        </p:nvSpPr>
        <p:spPr bwMode="auto">
          <a:xfrm>
            <a:off x="228600" y="228600"/>
            <a:ext cx="76962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dirty="0" smtClean="0"/>
              <a:t>Click to edit Master title style</a:t>
            </a:r>
          </a:p>
        </p:txBody>
      </p:sp>
      <p:sp>
        <p:nvSpPr>
          <p:cNvPr id="46084" name="Rectangle 4"/>
          <p:cNvSpPr>
            <a:spLocks noGrp="1" noChangeArrowheads="1"/>
          </p:cNvSpPr>
          <p:nvPr>
            <p:ph type="body" idx="1"/>
          </p:nvPr>
        </p:nvSpPr>
        <p:spPr bwMode="auto">
          <a:xfrm>
            <a:off x="1143000" y="1524000"/>
            <a:ext cx="7391400" cy="4411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6085"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endParaRPr lang="en-US" altLang="en-US"/>
          </a:p>
        </p:txBody>
      </p:sp>
      <p:sp>
        <p:nvSpPr>
          <p:cNvPr id="4608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endParaRPr lang="en-US" altLang="en-US"/>
          </a:p>
        </p:txBody>
      </p:sp>
      <p:sp>
        <p:nvSpPr>
          <p:cNvPr id="46087"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7CB63D17-3E5F-4E44-A385-01504886029D}" type="slidenum">
              <a:rPr lang="en-US" altLang="en-US"/>
              <a:pPr/>
              <a:t>‹#›</a:t>
            </a:fld>
            <a:endParaRPr lang="en-US" altLang="en-US"/>
          </a:p>
        </p:txBody>
      </p:sp>
      <p:cxnSp>
        <p:nvCxnSpPr>
          <p:cNvPr id="42" name="Straight Connector 41"/>
          <p:cNvCxnSpPr/>
          <p:nvPr userDrawn="1"/>
        </p:nvCxnSpPr>
        <p:spPr bwMode="auto">
          <a:xfrm>
            <a:off x="7010400" y="914400"/>
            <a:ext cx="19812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7" name="Straight Connector 46"/>
          <p:cNvCxnSpPr/>
          <p:nvPr userDrawn="1"/>
        </p:nvCxnSpPr>
        <p:spPr bwMode="auto">
          <a:xfrm>
            <a:off x="7010400" y="5943600"/>
            <a:ext cx="19812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3600" b="1">
          <a:solidFill>
            <a:srgbClr val="0057A1"/>
          </a:solidFill>
          <a:latin typeface="Helvetica"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5000"/>
        </a:spcBef>
        <a:spcAft>
          <a:spcPct val="0"/>
        </a:spcAft>
        <a:buClr>
          <a:schemeClr val="tx2"/>
        </a:buClr>
        <a:buSzPct val="60000"/>
        <a:buFont typeface="Wingdings" pitchFamily="2" charset="2"/>
        <a:defRPr sz="2700">
          <a:solidFill>
            <a:schemeClr val="tx1"/>
          </a:solidFill>
          <a:latin typeface="Helvetica" pitchFamily="34" charset="0"/>
          <a:ea typeface="+mn-ea"/>
          <a:cs typeface="+mn-cs"/>
        </a:defRPr>
      </a:lvl1pPr>
      <a:lvl2pPr marL="692150" indent="-347663" algn="l" rtl="0" eaLnBrk="1" fontAlgn="base" hangingPunct="1">
        <a:spcBef>
          <a:spcPct val="0"/>
        </a:spcBef>
        <a:spcAft>
          <a:spcPct val="25000"/>
        </a:spcAft>
        <a:buClr>
          <a:srgbClr val="0070C0"/>
        </a:buClr>
        <a:buSzPct val="55000"/>
        <a:buFont typeface="Wingdings" pitchFamily="2" charset="2"/>
        <a:buChar char="l"/>
        <a:defRPr sz="2400">
          <a:solidFill>
            <a:schemeClr val="tx1"/>
          </a:solidFill>
          <a:latin typeface="Helvetica" pitchFamily="34" charset="0"/>
        </a:defRPr>
      </a:lvl2pPr>
      <a:lvl3pPr marL="987425" indent="-293688" algn="l" rtl="0" eaLnBrk="1" fontAlgn="base" hangingPunct="1">
        <a:spcBef>
          <a:spcPct val="0"/>
        </a:spcBef>
        <a:spcAft>
          <a:spcPct val="25000"/>
        </a:spcAft>
        <a:buClr>
          <a:srgbClr val="00B050"/>
        </a:buClr>
        <a:buSzPct val="50000"/>
        <a:buFont typeface="Wingdings" pitchFamily="2" charset="2"/>
        <a:buChar char="l"/>
        <a:defRPr sz="2200">
          <a:solidFill>
            <a:schemeClr val="tx1"/>
          </a:solidFill>
          <a:latin typeface="Helvetica" pitchFamily="34" charset="0"/>
        </a:defRPr>
      </a:lvl3pPr>
      <a:lvl4pPr marL="1281113" indent="-292100" algn="l" rtl="0" eaLnBrk="1" fontAlgn="base" hangingPunct="1">
        <a:spcBef>
          <a:spcPct val="20000"/>
        </a:spcBef>
        <a:spcAft>
          <a:spcPct val="0"/>
        </a:spcAft>
        <a:buClr>
          <a:srgbClr val="FF6600"/>
        </a:buClr>
        <a:buSzPct val="75000"/>
        <a:buFont typeface="Wingdings" pitchFamily="2" charset="2"/>
        <a:buChar char="§"/>
        <a:defRPr sz="2000">
          <a:solidFill>
            <a:schemeClr val="tx1"/>
          </a:solidFill>
          <a:latin typeface="Helvetica" pitchFamily="34" charset="0"/>
        </a:defRPr>
      </a:lvl4pPr>
      <a:lvl5pPr marL="1598613" indent="-315913" algn="l" rtl="0" eaLnBrk="1" fontAlgn="base" hangingPunct="1">
        <a:spcBef>
          <a:spcPct val="20000"/>
        </a:spcBef>
        <a:spcAft>
          <a:spcPct val="0"/>
        </a:spcAft>
        <a:buClr>
          <a:schemeClr val="bg1">
            <a:lumMod val="50000"/>
          </a:schemeClr>
        </a:buClr>
        <a:buSzPct val="80000"/>
        <a:buFont typeface="Wingdings" pitchFamily="2" charset="2"/>
        <a:buChar char="§"/>
        <a:defRPr sz="2000">
          <a:solidFill>
            <a:schemeClr val="tx1"/>
          </a:solidFill>
          <a:latin typeface="Helvetica" pitchFamily="34" charset="0"/>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subTitle" idx="1"/>
          </p:nvPr>
        </p:nvSpPr>
        <p:spPr>
          <a:xfrm>
            <a:off x="2819399" y="2743200"/>
            <a:ext cx="6172201" cy="2668588"/>
          </a:xfrm>
        </p:spPr>
        <p:txBody>
          <a:bodyPr/>
          <a:lstStyle/>
          <a:p>
            <a:pPr algn="ctr"/>
            <a:r>
              <a:rPr lang="en-US" sz="2000" b="0" i="1" dirty="0" smtClean="0"/>
              <a:t>Substance Exposed Newborns and the CPS Response</a:t>
            </a:r>
          </a:p>
          <a:p>
            <a:pPr algn="ctr"/>
            <a:endParaRPr lang="en-US" sz="2000" b="0" i="1" dirty="0" smtClean="0"/>
          </a:p>
          <a:p>
            <a:pPr algn="ctr"/>
            <a:r>
              <a:rPr lang="en-US" sz="2000" b="0" i="1" dirty="0" smtClean="0"/>
              <a:t>January 30, 2015</a:t>
            </a:r>
          </a:p>
          <a:p>
            <a:pPr algn="ctr"/>
            <a:r>
              <a:rPr lang="en-US" sz="2000" b="0" i="1" dirty="0" smtClean="0"/>
              <a:t>Handle with C.A.R.E. Initiative</a:t>
            </a:r>
            <a:endParaRPr lang="en-US" sz="2000" b="0" i="1" dirty="0"/>
          </a:p>
        </p:txBody>
      </p:sp>
      <p:sp>
        <p:nvSpPr>
          <p:cNvPr id="3" name="Footer Placeholder 2"/>
          <p:cNvSpPr>
            <a:spLocks noGrp="1"/>
          </p:cNvSpPr>
          <p:nvPr>
            <p:ph type="ftr" sz="quarter" idx="3"/>
          </p:nvPr>
        </p:nvSpPr>
        <p:spPr>
          <a:xfrm>
            <a:off x="3124200" y="6096000"/>
            <a:ext cx="5410200" cy="609600"/>
          </a:xfrm>
        </p:spPr>
        <p:txBody>
          <a:bodyPr/>
          <a:lstStyle/>
          <a:p>
            <a:r>
              <a:rPr lang="en-US" dirty="0" smtClean="0"/>
              <a:t>People helping people triumph over poverty, abuse and neglect </a:t>
            </a:r>
            <a:br>
              <a:rPr lang="en-US" dirty="0" smtClean="0"/>
            </a:br>
            <a:r>
              <a:rPr lang="en-US" dirty="0" smtClean="0"/>
              <a:t>to shape strong futures for themselves, their families and communities</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Referral for Part C Services</a:t>
            </a:r>
            <a:endParaRPr lang="en-US" dirty="0"/>
          </a:p>
        </p:txBody>
      </p:sp>
      <p:sp>
        <p:nvSpPr>
          <p:cNvPr id="3" name="Content Placeholder 2"/>
          <p:cNvSpPr>
            <a:spLocks noGrp="1"/>
          </p:cNvSpPr>
          <p:nvPr>
            <p:ph idx="1"/>
          </p:nvPr>
        </p:nvSpPr>
        <p:spPr>
          <a:xfrm>
            <a:off x="304800" y="1524000"/>
            <a:ext cx="7543800" cy="4411663"/>
          </a:xfrm>
        </p:spPr>
        <p:txBody>
          <a:bodyPr/>
          <a:lstStyle/>
          <a:p>
            <a:r>
              <a:rPr lang="en-US" dirty="0" smtClean="0"/>
              <a:t>Refer any child under the age of three (3) for early prevention services to the local Infant and Toddler Connection of Virginia who: </a:t>
            </a:r>
          </a:p>
          <a:p>
            <a:pPr>
              <a:buFont typeface="Arial" pitchFamily="34" charset="0"/>
              <a:buChar char="•"/>
            </a:pPr>
            <a:r>
              <a:rPr lang="en-US" dirty="0" smtClean="0"/>
              <a:t>Is the subject of an investigation with a founded disposition; </a:t>
            </a:r>
          </a:p>
          <a:p>
            <a:pPr>
              <a:buFont typeface="Arial" pitchFamily="34" charset="0"/>
              <a:buChar char="•"/>
            </a:pPr>
            <a:r>
              <a:rPr lang="en-US" dirty="0" smtClean="0"/>
              <a:t>Is identified as affected by illegal substance abuse or withdrawal symptoms resulting from prenatal drug exposure; or </a:t>
            </a:r>
          </a:p>
          <a:p>
            <a:pPr>
              <a:buFont typeface="Arial" pitchFamily="34" charset="0"/>
              <a:buChar char="•"/>
            </a:pPr>
            <a:r>
              <a:rPr lang="en-US" dirty="0" smtClean="0"/>
              <a:t>Has a physical or mental condition that has a high probability of resulting in developmental delay, regardless of track or disposition. </a:t>
            </a:r>
          </a:p>
          <a:p>
            <a:endParaRPr lang="en-US" dirty="0"/>
          </a:p>
        </p:txBody>
      </p:sp>
      <p:sp>
        <p:nvSpPr>
          <p:cNvPr id="4" name="Slide Number Placeholder 3"/>
          <p:cNvSpPr>
            <a:spLocks noGrp="1"/>
          </p:cNvSpPr>
          <p:nvPr>
            <p:ph type="sldNum" sz="quarter" idx="12"/>
          </p:nvPr>
        </p:nvSpPr>
        <p:spPr/>
        <p:txBody>
          <a:bodyPr/>
          <a:lstStyle/>
          <a:p>
            <a:fld id="{BEBB147D-E3D2-4152-9AED-DEF2E40E2F5C}"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Actions</a:t>
            </a:r>
            <a:endParaRPr lang="en-US" dirty="0"/>
          </a:p>
        </p:txBody>
      </p:sp>
      <p:sp>
        <p:nvSpPr>
          <p:cNvPr id="3" name="Content Placeholder 2"/>
          <p:cNvSpPr>
            <a:spLocks noGrp="1"/>
          </p:cNvSpPr>
          <p:nvPr>
            <p:ph idx="1"/>
          </p:nvPr>
        </p:nvSpPr>
        <p:spPr>
          <a:xfrm>
            <a:off x="381000" y="1524000"/>
            <a:ext cx="7239000" cy="4411663"/>
          </a:xfrm>
        </p:spPr>
        <p:txBody>
          <a:bodyPr/>
          <a:lstStyle/>
          <a:p>
            <a:r>
              <a:rPr lang="en-US" dirty="0" smtClean="0"/>
              <a:t>When conducting a family assessment or an investigation, the Code of Virginia § 16.1-241.3 permits the LDSS to petition the juvenile and domestic relations district court solely because an infant has been exposed to controlled substances prior to his or her birth.</a:t>
            </a:r>
            <a:endParaRPr lang="en-US" dirty="0"/>
          </a:p>
        </p:txBody>
      </p:sp>
      <p:sp>
        <p:nvSpPr>
          <p:cNvPr id="4" name="Slide Number Placeholder 3"/>
          <p:cNvSpPr>
            <a:spLocks noGrp="1"/>
          </p:cNvSpPr>
          <p:nvPr>
            <p:ph type="sldNum" sz="quarter" idx="12"/>
          </p:nvPr>
        </p:nvSpPr>
        <p:spPr/>
        <p:txBody>
          <a:bodyPr/>
          <a:lstStyle/>
          <a:p>
            <a:fld id="{BEBB147D-E3D2-4152-9AED-DEF2E40E2F5C}"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Orders</a:t>
            </a:r>
            <a:endParaRPr lang="en-US" dirty="0"/>
          </a:p>
        </p:txBody>
      </p:sp>
      <p:sp>
        <p:nvSpPr>
          <p:cNvPr id="3" name="Content Placeholder 2"/>
          <p:cNvSpPr>
            <a:spLocks noGrp="1"/>
          </p:cNvSpPr>
          <p:nvPr>
            <p:ph idx="1"/>
          </p:nvPr>
        </p:nvSpPr>
        <p:spPr>
          <a:xfrm>
            <a:off x="381000" y="1524000"/>
            <a:ext cx="7467600" cy="4411663"/>
          </a:xfrm>
        </p:spPr>
        <p:txBody>
          <a:bodyPr/>
          <a:lstStyle/>
          <a:p>
            <a:endParaRPr lang="en-US" dirty="0" smtClean="0"/>
          </a:p>
          <a:p>
            <a:r>
              <a:rPr lang="en-US" dirty="0" smtClean="0"/>
              <a:t>Any court order issued pursuant to § 16.1-241.3 is effective pending final disposition of the investigation or family assessment. </a:t>
            </a:r>
            <a:endParaRPr lang="en-US" dirty="0"/>
          </a:p>
        </p:txBody>
      </p:sp>
      <p:sp>
        <p:nvSpPr>
          <p:cNvPr id="4" name="Slide Number Placeholder 3"/>
          <p:cNvSpPr>
            <a:spLocks noGrp="1"/>
          </p:cNvSpPr>
          <p:nvPr>
            <p:ph type="sldNum" sz="quarter" idx="12"/>
          </p:nvPr>
        </p:nvSpPr>
        <p:spPr/>
        <p:txBody>
          <a:bodyPr/>
          <a:lstStyle/>
          <a:p>
            <a:fld id="{BEBB147D-E3D2-4152-9AED-DEF2E40E2F5C}"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Substance Exposed Newborns</a:t>
            </a:r>
            <a:br>
              <a:rPr lang="en-US" dirty="0" smtClean="0"/>
            </a:br>
            <a:r>
              <a:rPr lang="en-US" dirty="0" smtClean="0"/>
              <a:t>2009-2014</a:t>
            </a:r>
            <a:endParaRPr lang="en-US" dirty="0"/>
          </a:p>
        </p:txBody>
      </p:sp>
      <p:sp>
        <p:nvSpPr>
          <p:cNvPr id="4" name="Slide Number Placeholder 3"/>
          <p:cNvSpPr>
            <a:spLocks noGrp="1"/>
          </p:cNvSpPr>
          <p:nvPr>
            <p:ph type="sldNum" sz="quarter" idx="12"/>
          </p:nvPr>
        </p:nvSpPr>
        <p:spPr/>
        <p:txBody>
          <a:bodyPr/>
          <a:lstStyle/>
          <a:p>
            <a:fld id="{BEBB147D-E3D2-4152-9AED-DEF2E40E2F5C}" type="slidenum">
              <a:rPr lang="en-US" altLang="en-US" smtClean="0"/>
              <a:pPr/>
              <a:t>13</a:t>
            </a:fld>
            <a:endParaRPr lang="en-US" altLang="en-US"/>
          </a:p>
        </p:txBody>
      </p:sp>
      <p:graphicFrame>
        <p:nvGraphicFramePr>
          <p:cNvPr id="7" name="Content Placeholder 6"/>
          <p:cNvGraphicFramePr>
            <a:graphicFrameLocks noGrp="1"/>
          </p:cNvGraphicFramePr>
          <p:nvPr>
            <p:ph idx="1"/>
          </p:nvPr>
        </p:nvGraphicFramePr>
        <p:xfrm>
          <a:off x="228600" y="1524000"/>
          <a:ext cx="7543800" cy="44116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63.2-1509</a:t>
            </a:r>
            <a:endParaRPr lang="en-US" dirty="0"/>
          </a:p>
        </p:txBody>
      </p:sp>
      <p:sp>
        <p:nvSpPr>
          <p:cNvPr id="3" name="Content Placeholder 2"/>
          <p:cNvSpPr>
            <a:spLocks noGrp="1"/>
          </p:cNvSpPr>
          <p:nvPr>
            <p:ph idx="1"/>
          </p:nvPr>
        </p:nvSpPr>
        <p:spPr>
          <a:xfrm>
            <a:off x="152400" y="1676400"/>
            <a:ext cx="7772400" cy="4259263"/>
          </a:xfrm>
        </p:spPr>
        <p:txBody>
          <a:bodyPr/>
          <a:lstStyle/>
          <a:p>
            <a:pPr marL="400050" indent="-400050">
              <a:buAutoNum type="romanLcParenBoth"/>
            </a:pPr>
            <a:r>
              <a:rPr lang="en-US" sz="1800" dirty="0" smtClean="0"/>
              <a:t>a finding made by a health care provider within six weeks of the birth of a child that the results of toxicology studies of the child indicate the presence of a controlled substance not prescribed for the mother by a physician; </a:t>
            </a:r>
          </a:p>
          <a:p>
            <a:pPr marL="400050" indent="-400050">
              <a:buAutoNum type="romanLcParenBoth"/>
            </a:pPr>
            <a:r>
              <a:rPr lang="en-US" sz="1800" dirty="0" smtClean="0"/>
              <a:t>(ii) a finding made by a health care provider within six weeks of the birth of a child that the child was born dependent on a controlled substance which was not prescribed by a physician for the mother and has demonstrated withdrawal symptoms; </a:t>
            </a:r>
          </a:p>
          <a:p>
            <a:pPr marL="400050" indent="-400050">
              <a:buAutoNum type="romanLcParenBoth"/>
            </a:pPr>
            <a:r>
              <a:rPr lang="en-US" sz="1800" dirty="0" smtClean="0"/>
              <a:t>(iii) a diagnosis made by a health care provider at any time following a child's birth that the child has an illness, disease or condition which, to a reasonable degree of medical certainty, is attributable to in </a:t>
            </a:r>
            <a:r>
              <a:rPr lang="en-US" sz="1800" dirty="0" err="1" smtClean="0"/>
              <a:t>utero</a:t>
            </a:r>
            <a:r>
              <a:rPr lang="en-US" sz="1800" dirty="0" smtClean="0"/>
              <a:t> exposure to a controlled substance which was not prescribed by a physician for the mother or the child; or </a:t>
            </a:r>
          </a:p>
          <a:p>
            <a:pPr marL="400050" indent="-400050">
              <a:buAutoNum type="romanLcParenBoth"/>
            </a:pPr>
            <a:r>
              <a:rPr lang="en-US" sz="1800" dirty="0" smtClean="0"/>
              <a:t>(iv) a diagnosis made by a health care provider at any time following a child's birth that the child has a fetal alcohol spectrum disorder attributable to in </a:t>
            </a:r>
            <a:r>
              <a:rPr lang="en-US" sz="1800" dirty="0" err="1" smtClean="0"/>
              <a:t>utero</a:t>
            </a:r>
            <a:r>
              <a:rPr lang="en-US" sz="1800" dirty="0" smtClean="0"/>
              <a:t> exposure to alcohol.</a:t>
            </a:r>
            <a:r>
              <a:rPr lang="en-US" sz="2000" dirty="0" smtClean="0"/>
              <a:t> </a:t>
            </a:r>
          </a:p>
        </p:txBody>
      </p:sp>
      <p:sp>
        <p:nvSpPr>
          <p:cNvPr id="4" name="Slide Number Placeholder 3"/>
          <p:cNvSpPr>
            <a:spLocks noGrp="1"/>
          </p:cNvSpPr>
          <p:nvPr>
            <p:ph type="sldNum" sz="quarter" idx="12"/>
          </p:nvPr>
        </p:nvSpPr>
        <p:spPr/>
        <p:txBody>
          <a:bodyPr/>
          <a:lstStyle/>
          <a:p>
            <a:fld id="{BEBB147D-E3D2-4152-9AED-DEF2E40E2F5C}"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CPS Responses</a:t>
            </a:r>
            <a:endParaRPr lang="en-US" dirty="0"/>
          </a:p>
        </p:txBody>
      </p:sp>
      <p:sp>
        <p:nvSpPr>
          <p:cNvPr id="3" name="Content Placeholder 2"/>
          <p:cNvSpPr>
            <a:spLocks noGrp="1"/>
          </p:cNvSpPr>
          <p:nvPr>
            <p:ph idx="1"/>
          </p:nvPr>
        </p:nvSpPr>
        <p:spPr>
          <a:xfrm>
            <a:off x="381000" y="1524000"/>
            <a:ext cx="7467600" cy="4411663"/>
          </a:xfrm>
        </p:spPr>
        <p:txBody>
          <a:bodyPr/>
          <a:lstStyle/>
          <a:p>
            <a:pPr>
              <a:buFont typeface="Arial" pitchFamily="34" charset="0"/>
              <a:buChar char="•"/>
            </a:pPr>
            <a:r>
              <a:rPr lang="en-US" dirty="0" smtClean="0"/>
              <a:t>CPS is a State supervised and locally administered program.</a:t>
            </a:r>
          </a:p>
          <a:p>
            <a:pPr>
              <a:buFont typeface="Arial" pitchFamily="34" charset="0"/>
              <a:buChar char="•"/>
            </a:pPr>
            <a:r>
              <a:rPr lang="en-US" dirty="0" smtClean="0"/>
              <a:t>How SEN cases are handled varies by locality.</a:t>
            </a:r>
          </a:p>
          <a:p>
            <a:pPr>
              <a:buFont typeface="Arial" pitchFamily="34" charset="0"/>
              <a:buChar char="•"/>
            </a:pPr>
            <a:r>
              <a:rPr lang="en-US" dirty="0" smtClean="0"/>
              <a:t>Not required by policy or law to be investigated- may receive family assessment.</a:t>
            </a:r>
          </a:p>
          <a:p>
            <a:pPr>
              <a:buFont typeface="Arial" pitchFamily="34" charset="0"/>
              <a:buChar char="•"/>
            </a:pPr>
            <a:r>
              <a:rPr lang="en-US" dirty="0" smtClean="0"/>
              <a:t>If investigated, cannot be founded on exposure while pregnant only.</a:t>
            </a:r>
          </a:p>
          <a:p>
            <a:endParaRPr lang="en-US" dirty="0"/>
          </a:p>
        </p:txBody>
      </p:sp>
      <p:sp>
        <p:nvSpPr>
          <p:cNvPr id="4" name="Slide Number Placeholder 3"/>
          <p:cNvSpPr>
            <a:spLocks noGrp="1"/>
          </p:cNvSpPr>
          <p:nvPr>
            <p:ph type="sldNum" sz="quarter" idx="12"/>
          </p:nvPr>
        </p:nvSpPr>
        <p:spPr/>
        <p:txBody>
          <a:bodyPr/>
          <a:lstStyle/>
          <a:p>
            <a:fld id="{BEBB147D-E3D2-4152-9AED-DEF2E40E2F5C}" type="slidenum">
              <a:rPr lang="en-US" altLang="en-US" smtClean="0"/>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Investigation or Family Assessment</a:t>
            </a:r>
            <a:endParaRPr lang="en-US" dirty="0"/>
          </a:p>
        </p:txBody>
      </p:sp>
      <p:sp>
        <p:nvSpPr>
          <p:cNvPr id="3" name="Content Placeholder 2"/>
          <p:cNvSpPr>
            <a:spLocks noGrp="1"/>
          </p:cNvSpPr>
          <p:nvPr>
            <p:ph idx="1"/>
          </p:nvPr>
        </p:nvSpPr>
        <p:spPr>
          <a:xfrm>
            <a:off x="304800" y="1524000"/>
            <a:ext cx="7543800" cy="4411663"/>
          </a:xfrm>
        </p:spPr>
        <p:txBody>
          <a:bodyPr/>
          <a:lstStyle/>
          <a:p>
            <a:endParaRPr lang="en-US" dirty="0" smtClean="0"/>
          </a:p>
          <a:p>
            <a:r>
              <a:rPr lang="en-US" dirty="0" smtClean="0"/>
              <a:t>“immediately assess the infant's circumstances and any threat to the infant's health and safety” </a:t>
            </a:r>
          </a:p>
          <a:p>
            <a:endParaRPr lang="en-US" dirty="0" smtClean="0"/>
          </a:p>
          <a:p>
            <a:r>
              <a:rPr lang="en-US" dirty="0" smtClean="0"/>
              <a:t>“immediately determine whether to petition a juvenile and domestic relations district court for any necessary services or court orders needed to ensure the safety and health of the infant” </a:t>
            </a:r>
            <a:endParaRPr lang="en-US" dirty="0"/>
          </a:p>
        </p:txBody>
      </p:sp>
      <p:sp>
        <p:nvSpPr>
          <p:cNvPr id="4" name="Slide Number Placeholder 3"/>
          <p:cNvSpPr>
            <a:spLocks noGrp="1"/>
          </p:cNvSpPr>
          <p:nvPr>
            <p:ph type="sldNum" sz="quarter" idx="12"/>
          </p:nvPr>
        </p:nvSpPr>
        <p:spPr/>
        <p:txBody>
          <a:bodyPr/>
          <a:lstStyle/>
          <a:p>
            <a:fld id="{BEBB147D-E3D2-4152-9AED-DEF2E40E2F5C}"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CPS response</a:t>
            </a:r>
            <a:endParaRPr lang="en-US" dirty="0"/>
          </a:p>
        </p:txBody>
      </p:sp>
      <p:sp>
        <p:nvSpPr>
          <p:cNvPr id="3" name="Content Placeholder 2"/>
          <p:cNvSpPr>
            <a:spLocks noGrp="1"/>
          </p:cNvSpPr>
          <p:nvPr>
            <p:ph idx="1"/>
          </p:nvPr>
        </p:nvSpPr>
        <p:spPr>
          <a:xfrm>
            <a:off x="381000" y="1524000"/>
            <a:ext cx="7239000" cy="4411663"/>
          </a:xfrm>
        </p:spPr>
        <p:txBody>
          <a:bodyPr/>
          <a:lstStyle/>
          <a:p>
            <a:r>
              <a:rPr lang="en-US" dirty="0" smtClean="0"/>
              <a:t>The Code of Virginia § 63.2-1505 B provides an exception to initiating and/or completing a family assessment or investigation in referrals involving substance-exposed infants when certain circumstances exist.</a:t>
            </a:r>
          </a:p>
          <a:p>
            <a:r>
              <a:rPr lang="en-US" dirty="0" smtClean="0"/>
              <a:t>It is incumbent upon the mother of the infant to present the evidence that she sought or gained substance abuse counseling or treatment prior to the child’s birth. </a:t>
            </a:r>
            <a:endParaRPr lang="en-US" dirty="0"/>
          </a:p>
        </p:txBody>
      </p:sp>
      <p:sp>
        <p:nvSpPr>
          <p:cNvPr id="4" name="Slide Number Placeholder 3"/>
          <p:cNvSpPr>
            <a:spLocks noGrp="1"/>
          </p:cNvSpPr>
          <p:nvPr>
            <p:ph type="sldNum" sz="quarter" idx="12"/>
          </p:nvPr>
        </p:nvSpPr>
        <p:spPr/>
        <p:txBody>
          <a:bodyPr/>
          <a:lstStyle/>
          <a:p>
            <a:fld id="{BEBB147D-E3D2-4152-9AED-DEF2E40E2F5C}"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381000" y="1600200"/>
            <a:ext cx="7467600" cy="4335463"/>
          </a:xfrm>
        </p:spPr>
        <p:txBody>
          <a:bodyPr/>
          <a:lstStyle/>
          <a:p>
            <a:r>
              <a:rPr lang="en-US" sz="2000" dirty="0" smtClean="0"/>
              <a:t>“Sought treatment or counseling” does not require that the mother actually gained substance abuse counseling or treatment.</a:t>
            </a:r>
          </a:p>
          <a:p>
            <a:r>
              <a:rPr lang="en-US" sz="2000" dirty="0" smtClean="0"/>
              <a:t>If the mother sought counseling or treatment but did not receive such services, then the LDSS must determine whether the mother made a good faith effort to receive substance abuse treatment before the child’s birth. </a:t>
            </a:r>
          </a:p>
          <a:p>
            <a:r>
              <a:rPr lang="en-US" sz="2000" dirty="0" smtClean="0"/>
              <a:t> </a:t>
            </a:r>
          </a:p>
          <a:p>
            <a:endParaRPr lang="en-US" dirty="0"/>
          </a:p>
        </p:txBody>
      </p:sp>
      <p:sp>
        <p:nvSpPr>
          <p:cNvPr id="4" name="Slide Number Placeholder 3"/>
          <p:cNvSpPr>
            <a:spLocks noGrp="1"/>
          </p:cNvSpPr>
          <p:nvPr>
            <p:ph type="sldNum" sz="quarter" idx="12"/>
          </p:nvPr>
        </p:nvSpPr>
        <p:spPr/>
        <p:txBody>
          <a:bodyPr/>
          <a:lstStyle/>
          <a:p>
            <a:fld id="{BEBB147D-E3D2-4152-9AED-DEF2E40E2F5C}"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914400"/>
          </a:xfrm>
        </p:spPr>
        <p:txBody>
          <a:bodyPr/>
          <a:lstStyle/>
          <a:p>
            <a:r>
              <a:rPr lang="en-US" dirty="0" smtClean="0"/>
              <a:t>Definitions (cont.)</a:t>
            </a:r>
            <a:endParaRPr lang="en-US" dirty="0"/>
          </a:p>
        </p:txBody>
      </p:sp>
      <p:sp>
        <p:nvSpPr>
          <p:cNvPr id="3" name="Content Placeholder 2"/>
          <p:cNvSpPr>
            <a:spLocks noGrp="1"/>
          </p:cNvSpPr>
          <p:nvPr>
            <p:ph idx="1"/>
          </p:nvPr>
        </p:nvSpPr>
        <p:spPr>
          <a:xfrm>
            <a:off x="381000" y="1295400"/>
            <a:ext cx="7467600" cy="4640263"/>
          </a:xfrm>
        </p:spPr>
        <p:txBody>
          <a:bodyPr/>
          <a:lstStyle/>
          <a:p>
            <a:r>
              <a:rPr lang="en-US" sz="2400" dirty="0" smtClean="0"/>
              <a:t>"Substance abuse counseling or treatment services" are professional services provided to individuals for the prevention, diagnosis, and/or treatment of chemical dependency. </a:t>
            </a:r>
          </a:p>
          <a:p>
            <a:r>
              <a:rPr lang="en-US" sz="2400" dirty="0" smtClean="0"/>
              <a:t>Substance abuse counseling or treatment should include education about the impact of alcohol and other drugs on the fetus and on the maternal relationship; and education about relapse prevention to recognize personal and environmental cues which may trigger a return to the use of alcohol or other drugs. </a:t>
            </a:r>
            <a:endParaRPr lang="en-US" sz="2400" dirty="0"/>
          </a:p>
        </p:txBody>
      </p:sp>
      <p:sp>
        <p:nvSpPr>
          <p:cNvPr id="4" name="Slide Number Placeholder 3"/>
          <p:cNvSpPr>
            <a:spLocks noGrp="1"/>
          </p:cNvSpPr>
          <p:nvPr>
            <p:ph type="sldNum" sz="quarter" idx="12"/>
          </p:nvPr>
        </p:nvSpPr>
        <p:spPr/>
        <p:txBody>
          <a:bodyPr/>
          <a:lstStyle/>
          <a:p>
            <a:fld id="{BEBB147D-E3D2-4152-9AED-DEF2E40E2F5C}"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Conduct Family Assessment or Investigation</a:t>
            </a:r>
            <a:endParaRPr lang="en-US" dirty="0"/>
          </a:p>
        </p:txBody>
      </p:sp>
      <p:sp>
        <p:nvSpPr>
          <p:cNvPr id="3" name="Content Placeholder 2"/>
          <p:cNvSpPr>
            <a:spLocks noGrp="1"/>
          </p:cNvSpPr>
          <p:nvPr>
            <p:ph idx="1"/>
          </p:nvPr>
        </p:nvSpPr>
        <p:spPr>
          <a:xfrm>
            <a:off x="457200" y="1524000"/>
            <a:ext cx="7315200" cy="4411663"/>
          </a:xfrm>
        </p:spPr>
        <p:txBody>
          <a:bodyPr/>
          <a:lstStyle/>
          <a:p>
            <a:r>
              <a:rPr lang="en-US" dirty="0" smtClean="0"/>
              <a:t>Due to the vulnerability of substance-exposed infants, collateral involvement to determine risk and possible services is crucial, and may include contacts with the family, hospital, pediatrician, and substance abuse evaluation/treatment providers. </a:t>
            </a:r>
          </a:p>
          <a:p>
            <a:r>
              <a:rPr lang="en-US" dirty="0" smtClean="0"/>
              <a:t>When appropriate, the LDSS should coordinate services with the Community Services Board.</a:t>
            </a:r>
            <a:endParaRPr lang="en-US" dirty="0"/>
          </a:p>
        </p:txBody>
      </p:sp>
      <p:sp>
        <p:nvSpPr>
          <p:cNvPr id="4" name="Slide Number Placeholder 3"/>
          <p:cNvSpPr>
            <a:spLocks noGrp="1"/>
          </p:cNvSpPr>
          <p:nvPr>
            <p:ph type="sldNum" sz="quarter" idx="12"/>
          </p:nvPr>
        </p:nvSpPr>
        <p:spPr/>
        <p:txBody>
          <a:bodyPr/>
          <a:lstStyle/>
          <a:p>
            <a:fld id="{BEBB147D-E3D2-4152-9AED-DEF2E40E2F5C}"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CPS Response</a:t>
            </a:r>
            <a:endParaRPr lang="en-US" dirty="0"/>
          </a:p>
        </p:txBody>
      </p:sp>
      <p:sp>
        <p:nvSpPr>
          <p:cNvPr id="3" name="Content Placeholder 2"/>
          <p:cNvSpPr>
            <a:spLocks noGrp="1"/>
          </p:cNvSpPr>
          <p:nvPr>
            <p:ph idx="1"/>
          </p:nvPr>
        </p:nvSpPr>
        <p:spPr>
          <a:xfrm>
            <a:off x="381000" y="1524000"/>
            <a:ext cx="7391400" cy="4411663"/>
          </a:xfrm>
        </p:spPr>
        <p:txBody>
          <a:bodyPr/>
          <a:lstStyle/>
          <a:p>
            <a:r>
              <a:rPr lang="en-US" dirty="0" smtClean="0"/>
              <a:t>For investigations, facts establishing that the infant was exposed to controlled substances prior to birth are not sufficient to render a founded disposition of abuse or neglect. </a:t>
            </a:r>
          </a:p>
          <a:p>
            <a:r>
              <a:rPr lang="en-US" dirty="0" smtClean="0"/>
              <a:t>The LDSS must establish by a preponderance of the evidence that the infant was injured or experienced a threat of injury or harm according to the statutory and regulatory definitions of abuse and neglect to support a founded disposition.</a:t>
            </a:r>
            <a:endParaRPr lang="en-US" dirty="0"/>
          </a:p>
        </p:txBody>
      </p:sp>
      <p:sp>
        <p:nvSpPr>
          <p:cNvPr id="4" name="Slide Number Placeholder 3"/>
          <p:cNvSpPr>
            <a:spLocks noGrp="1"/>
          </p:cNvSpPr>
          <p:nvPr>
            <p:ph type="sldNum" sz="quarter" idx="12"/>
          </p:nvPr>
        </p:nvSpPr>
        <p:spPr/>
        <p:txBody>
          <a:bodyPr/>
          <a:lstStyle/>
          <a:p>
            <a:fld id="{BEBB147D-E3D2-4152-9AED-DEF2E40E2F5C}"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Sales training presentation">
  <a:themeElements>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Sales training presentation</Template>
  <TotalTime>1044</TotalTime>
  <Words>1726</Words>
  <Application>Microsoft Office PowerPoint</Application>
  <PresentationFormat>On-screen Show (4:3)</PresentationFormat>
  <Paragraphs>92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Sales training presentation</vt:lpstr>
      <vt:lpstr>Slide 1</vt:lpstr>
      <vt:lpstr>§ 63.2-1509</vt:lpstr>
      <vt:lpstr>CPS Responses</vt:lpstr>
      <vt:lpstr>Investigation or Family Assessment</vt:lpstr>
      <vt:lpstr>Exceptions to CPS response</vt:lpstr>
      <vt:lpstr>Definitions</vt:lpstr>
      <vt:lpstr>Definitions (cont.)</vt:lpstr>
      <vt:lpstr>Conduct Family Assessment or Investigation</vt:lpstr>
      <vt:lpstr>Complete CPS Response</vt:lpstr>
      <vt:lpstr>Referral for Part C Services</vt:lpstr>
      <vt:lpstr>Court Actions</vt:lpstr>
      <vt:lpstr>Court Orders</vt:lpstr>
      <vt:lpstr>Substance Exposed Newborns 2009-2014</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Training</dc:title>
  <dc:creator>jwm95467</dc:creator>
  <cp:lastModifiedBy>Martha Kurgans</cp:lastModifiedBy>
  <cp:revision>131</cp:revision>
  <dcterms:created xsi:type="dcterms:W3CDTF">2014-06-11T13:41:17Z</dcterms:created>
  <dcterms:modified xsi:type="dcterms:W3CDTF">2015-01-28T19:41:59Z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TC012137211033</vt:lpwstr>
  </property>
</Properties>
</file>