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5" r:id="rId3"/>
    <p:sldId id="606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9" autoAdjust="0"/>
    <p:restoredTop sz="90990"/>
  </p:normalViewPr>
  <p:slideViewPr>
    <p:cSldViewPr>
      <p:cViewPr>
        <p:scale>
          <a:sx n="79" d="100"/>
          <a:sy n="79" d="100"/>
        </p:scale>
        <p:origin x="-110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7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226789" y="320040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917914" y="5286375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eopardy-intro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3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93" y="4610099"/>
            <a:ext cx="487363" cy="48736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1270000" dist="50800" dir="5400000" sx="1000" sy="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6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6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6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250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49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8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8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8" dur="25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9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3" dur="25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49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8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49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8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5000" y="656027"/>
            <a:ext cx="1411290" cy="73866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 </a:t>
            </a:r>
            <a:r>
              <a:rPr lang="en-US" sz="1400" b="1" kern="1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Environ-mental </a:t>
            </a:r>
          </a:p>
          <a:p>
            <a:pPr algn="ctr">
              <a:defRPr/>
            </a:pPr>
            <a:r>
              <a:rPr lang="en-US" sz="1400" b="1" kern="1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Factors</a:t>
            </a:r>
            <a:endParaRPr lang="en-US" sz="1400" b="1" kern="1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639524"/>
            <a:ext cx="1166812" cy="738664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400" b="1" kern="10" dirty="0" smtClean="0">
                <a:solidFill>
                  <a:srgbClr val="FFFF00"/>
                </a:solidFill>
                <a:latin typeface="Arial Black"/>
              </a:rPr>
              <a:t>To Fall or Not to Fall</a:t>
            </a:r>
            <a:endParaRPr lang="en-US" sz="1400" b="1" kern="10" dirty="0"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6099147" y="839280"/>
            <a:ext cx="97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Who Am I?</a:t>
            </a:r>
            <a:endParaRPr lang="en-US" sz="1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3238502" y="689834"/>
            <a:ext cx="133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Fall-Related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Resources</a:t>
            </a:r>
            <a:endParaRPr lang="en-US" sz="1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667345" y="854730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charset="0"/>
              </a:rPr>
              <a:t>Fall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charset="0"/>
              </a:rPr>
              <a:t>Facts</a:t>
            </a:r>
            <a:endParaRPr lang="en-US" sz="1400" dirty="0">
              <a:solidFill>
                <a:srgbClr val="FFFF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509481" y="854730"/>
            <a:ext cx="1480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Calculated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Risk</a:t>
            </a:r>
            <a:endParaRPr lang="en-US" sz="1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914400" y="685800"/>
            <a:ext cx="7391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One in 4 older people do this each year, but never tell their doctor.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52600" y="1833771"/>
            <a:ext cx="5562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fall?</a:t>
            </a:r>
            <a:endParaRPr lang="en-US" sz="66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762000" y="1117074"/>
            <a:ext cx="7315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95% of older individuals have this happen when they fall.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762000" y="1628001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hip fracture?</a:t>
            </a:r>
            <a:endParaRPr lang="en-US" altLang="en-US" sz="66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gender has more in common with Humpty Dumpty than their gender opposite.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309274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is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Female?</a:t>
            </a:r>
            <a:endParaRPr lang="en-US" altLang="en-US" sz="66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762000" y="762000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health condition places individuals at greatest risk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for falls.</a:t>
            </a:r>
            <a:endParaRPr lang="en-US" alt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909439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seizure disorder?</a:t>
            </a:r>
            <a:endParaRPr lang="en-US" alt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According to DBHDS data,</a:t>
            </a:r>
          </a:p>
          <a:p>
            <a:pPr algn="ctr"/>
            <a:r>
              <a:rPr lang="en-US" altLang="en-US" sz="48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</a:t>
            </a: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rom September 2018 to March 2019 this number of individuals had falls with injuries</a:t>
            </a:r>
          </a:p>
          <a:p>
            <a:pPr algn="ctr"/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066800" y="665203"/>
            <a:ext cx="7010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72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LET’S PLAY FALL PREVENTION JEOPARODY</a:t>
            </a:r>
            <a:endParaRPr lang="en-US" sz="72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7748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/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608 </a:t>
            </a:r>
          </a:p>
          <a:p>
            <a:pPr algn="ctr"/>
            <a:r>
              <a:rPr lang="en-US" alt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individuals?</a:t>
            </a:r>
            <a:endParaRPr lang="en-US" altLang="en-US" sz="66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19200" y="605136"/>
            <a:ext cx="6477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kind of lighting makes it difficult to see clutter in walkways.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838200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inadequate lighting, low lighting, dim lighting or poor lighting?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0668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type of footwear</a:t>
            </a:r>
          </a:p>
          <a:p>
            <a:pPr algn="ctr"/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can cause someone to fall.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inappropriate footwear?</a:t>
            </a:r>
          </a:p>
          <a:p>
            <a:pPr algn="ctr"/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(Flip-Flops, Bedroom Slippers)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334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The “skinny” of this type of passageway makes evacuation difficult during an emergency &amp; can also cause a fall.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/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a narrow hallway, doorway, or exit path?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14400"/>
            <a:ext cx="75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A change in </a:t>
            </a:r>
            <a:endParaRPr lang="en-US" sz="5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this status can elevate an individual’s risk for falls.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828800"/>
            <a:ext cx="6185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/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health status?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One of the 4 fall prevention strategies is making sure this type of medical equipment is in safe working order.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TODAY’S CATEGORIES ARE:</a:t>
            </a:r>
            <a:endParaRPr lang="en-US" altLang="en-US" sz="72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/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Durable Medical Equipment (DME)?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822959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These online, DBHDS/OIH “best practice” documents, provide information regarding falls </a:t>
            </a:r>
            <a:r>
              <a:rPr lang="en-US" altLang="en-US" sz="44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&amp;</a:t>
            </a:r>
            <a:r>
              <a:rPr lang="en-US" altLang="en-US" sz="4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other serious health concerns.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1586273"/>
            <a:ext cx="7566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are OIH Health &amp; Safety Alerts?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Busted Durable Medical Equipment (DME) can be fixed by this OIH/DBHDS Team.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1724772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the Mobile Rehab Engineering (MRE) Team?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914400" y="838200"/>
            <a:ext cx="731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OIH/DBHDS online monthly publication is produced as a resource for the community. </a:t>
            </a:r>
            <a:endParaRPr lang="en-US" alt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1586273"/>
            <a:ext cx="7566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the OIH/Health Trends Newsletter?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38200" y="978931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person is the OIH &amp; MRE Team’s Physical Therapist &amp; a Certified Wound Care Specialist too!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609600" y="1168569"/>
            <a:ext cx="809942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Who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David Wilson,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PT, CWS?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Busted DME?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You must fill out this Form to request repairs.</a:t>
            </a:r>
            <a:endParaRPr lang="en-US" alt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828800" y="1909971"/>
            <a:ext cx="6172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Fall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Facts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1170775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MRE Repair Request Form #101?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The severity of this type of disability, places individuals at a higher risk for falls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755277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intellectual disability 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cognitive disability?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1219200" y="914400"/>
            <a:ext cx="703262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Individual’s with this particular health condition have the highest risk for falls.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001771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seizure disorder?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616777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term means the simultaneous use of 4 or more medications &amp; if occurring, puts individuals at higher risk for falls.</a:t>
            </a:r>
            <a:endParaRPr lang="en-US" alt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polypharmacy?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1295400" y="914400"/>
            <a:ext cx="657542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The use of this type of medical equipment can increase your risk for a fall.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Durable Medical Equipment (DME)?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The MORSE, FRAT, &amp; STRATIFY are types of this kind of assessment tool.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14400" y="1828800"/>
            <a:ext cx="7620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Environmental Factors</a:t>
            </a:r>
            <a:endParaRPr lang="en-US" sz="66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17077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fall risk assessment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tool?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38200" y="747745"/>
            <a:ext cx="7543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Add, “increases the risk for falls”, to the list of exploits of this type of animal, already world famous for chasing mice. </a:t>
            </a:r>
            <a:endParaRPr 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1586273"/>
            <a:ext cx="7566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cats?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3057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can lie flat.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can slip.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can slide.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can trip you with ease.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can increase your risk for a fall.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76400" y="1155174"/>
            <a:ext cx="571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a rug,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scatter rug,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throw rug?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685800" y="841176"/>
            <a:ext cx="784859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can be wood, tile</a:t>
            </a:r>
            <a:r>
              <a:rPr lang="en-US" altLang="en-US" sz="54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or concrete, but spills or </a:t>
            </a:r>
            <a:r>
              <a:rPr lang="en-US" altLang="en-US" sz="5400" dirty="0" err="1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uneveness</a:t>
            </a: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in me can bring you down to my level.</a:t>
            </a:r>
            <a:endParaRPr lang="en-US" altLang="en-US" sz="4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001771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</a:t>
            </a: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loor/flooring?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533400" y="499646"/>
            <a:ext cx="8153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I’m pretty &amp; I match your decor, so relax…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kickback…take a load off your feet…on ME, but BEWARE:  I can be a dangerous tripping/fall hazard.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001771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an ottoman or a footstool?</a:t>
            </a:r>
            <a:endParaRPr lang="en-US" altLang="en-US" sz="54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52630" y="620638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perform best in wet weather &amp; I can help lower the risk for dangerous slips </a:t>
            </a:r>
            <a:r>
              <a:rPr lang="en-US" altLang="en-US" sz="48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&amp;</a:t>
            </a: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slides in the shower &amp; bathtub.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066800" y="1909971"/>
            <a:ext cx="647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Fall-Related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Resources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38200" y="1564214"/>
            <a:ext cx="7566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non-slip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shower/bath mat?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828800" y="1066800"/>
            <a:ext cx="5791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 am safe in a cup, but not on the floor.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1586273"/>
            <a:ext cx="7566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spilled liquid or drink?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609600" y="2494213"/>
            <a:ext cx="8000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914400" y="616775"/>
            <a:ext cx="74675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If you witness a serious injury with a  fall, who you </a:t>
            </a:r>
            <a:r>
              <a:rPr lang="en-US" sz="4800" dirty="0" err="1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gonna</a:t>
            </a: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call?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(Hint: it’s not Ghostbusters!)</a:t>
            </a:r>
            <a:endParaRPr 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911?</a:t>
            </a:r>
            <a:endParaRPr lang="en-US" alt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This inflexible “itis” brother is a risk factor for falls.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arthritis?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381000" y="457200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You </a:t>
            </a:r>
            <a:r>
              <a:rPr lang="en-US" altLang="en-US" sz="4800" dirty="0" err="1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gotta</a:t>
            </a: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go,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you </a:t>
            </a:r>
            <a:r>
              <a:rPr lang="en-US" altLang="en-US" sz="4800" dirty="0" err="1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gotta</a:t>
            </a: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go,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you </a:t>
            </a:r>
            <a:r>
              <a:rPr lang="en-US" altLang="en-US" sz="4800" dirty="0" err="1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gotta</a:t>
            </a: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go right NOW…is a symptom of this condition that increases your risk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for a fall</a:t>
            </a:r>
            <a:endParaRPr lang="en-US" alt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143000" y="1350139"/>
            <a:ext cx="6629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urinary incontinence?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85800" y="838200"/>
            <a:ext cx="784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When you stand up, the numbers go down with this condition &amp; can increase your risk for a fall</a:t>
            </a:r>
            <a:endParaRPr lang="en-US" sz="48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438400" y="2040404"/>
            <a:ext cx="480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err="1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CalculatedRisk</a:t>
            </a:r>
            <a:endParaRPr lang="en-US" sz="60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914400" y="838200"/>
            <a:ext cx="75660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low blood pressure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orthostatic hypotension?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17077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Doing this once, doubles your chances of doing it again.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2371103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What is falling?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95400" y="2341602"/>
            <a:ext cx="7086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Who Am I?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828800" y="2024271"/>
            <a:ext cx="6248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To Fall or Not to Fall</a:t>
            </a:r>
            <a:endParaRPr lang="en-US" sz="66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931</Words>
  <Application>Microsoft Office PowerPoint</Application>
  <PresentationFormat>On-screen Show (4:3)</PresentationFormat>
  <Paragraphs>162</Paragraphs>
  <Slides>73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Gleason, Christina (DBHDS)</cp:lastModifiedBy>
  <cp:revision>189</cp:revision>
  <dcterms:created xsi:type="dcterms:W3CDTF">1999-10-07T17:16:48Z</dcterms:created>
  <dcterms:modified xsi:type="dcterms:W3CDTF">2019-09-24T19:00:22Z</dcterms:modified>
  <cp:category>Game Shows</cp:category>
</cp:coreProperties>
</file>