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handoutMasterIdLst>
    <p:handoutMasterId r:id="rId58"/>
  </p:handoutMasterIdLst>
  <p:sldIdLst>
    <p:sldId id="256" r:id="rId2"/>
    <p:sldId id="286" r:id="rId3"/>
    <p:sldId id="280" r:id="rId4"/>
    <p:sldId id="310" r:id="rId5"/>
    <p:sldId id="307" r:id="rId6"/>
    <p:sldId id="308" r:id="rId7"/>
    <p:sldId id="303" r:id="rId8"/>
    <p:sldId id="287" r:id="rId9"/>
    <p:sldId id="257" r:id="rId10"/>
    <p:sldId id="258" r:id="rId11"/>
    <p:sldId id="311" r:id="rId12"/>
    <p:sldId id="273" r:id="rId13"/>
    <p:sldId id="259" r:id="rId14"/>
    <p:sldId id="312" r:id="rId15"/>
    <p:sldId id="260" r:id="rId16"/>
    <p:sldId id="288" r:id="rId17"/>
    <p:sldId id="289" r:id="rId18"/>
    <p:sldId id="261" r:id="rId19"/>
    <p:sldId id="262" r:id="rId20"/>
    <p:sldId id="263" r:id="rId21"/>
    <p:sldId id="264" r:id="rId22"/>
    <p:sldId id="290" r:id="rId23"/>
    <p:sldId id="267" r:id="rId24"/>
    <p:sldId id="268" r:id="rId25"/>
    <p:sldId id="291" r:id="rId26"/>
    <p:sldId id="304" r:id="rId27"/>
    <p:sldId id="294" r:id="rId28"/>
    <p:sldId id="314" r:id="rId29"/>
    <p:sldId id="292" r:id="rId30"/>
    <p:sldId id="299" r:id="rId31"/>
    <p:sldId id="269" r:id="rId32"/>
    <p:sldId id="266" r:id="rId33"/>
    <p:sldId id="270" r:id="rId34"/>
    <p:sldId id="306" r:id="rId35"/>
    <p:sldId id="316" r:id="rId36"/>
    <p:sldId id="317" r:id="rId37"/>
    <p:sldId id="296" r:id="rId38"/>
    <p:sldId id="309" r:id="rId39"/>
    <p:sldId id="297" r:id="rId40"/>
    <p:sldId id="293" r:id="rId41"/>
    <p:sldId id="272" r:id="rId42"/>
    <p:sldId id="276" r:id="rId43"/>
    <p:sldId id="274" r:id="rId44"/>
    <p:sldId id="275" r:id="rId45"/>
    <p:sldId id="279" r:id="rId46"/>
    <p:sldId id="295" r:id="rId47"/>
    <p:sldId id="284" r:id="rId48"/>
    <p:sldId id="277" r:id="rId49"/>
    <p:sldId id="281" r:id="rId50"/>
    <p:sldId id="278" r:id="rId51"/>
    <p:sldId id="318" r:id="rId52"/>
    <p:sldId id="319" r:id="rId53"/>
    <p:sldId id="282" r:id="rId54"/>
    <p:sldId id="283" r:id="rId55"/>
    <p:sldId id="285" r:id="rId56"/>
    <p:sldId id="315" r:id="rId57"/>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944" y="-4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D9B16B8A-1ADA-4FA7-89B5-49DC095B1C4E}" type="datetimeFigureOut">
              <a:rPr lang="en-US" smtClean="0"/>
              <a:t>1/3/2017</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4CBBD199-4E56-4F49-AA0A-B441B288C948}" type="slidenum">
              <a:rPr lang="en-US" smtClean="0"/>
              <a:t>‹#›</a:t>
            </a:fld>
            <a:endParaRPr lang="en-US"/>
          </a:p>
        </p:txBody>
      </p:sp>
    </p:spTree>
    <p:extLst>
      <p:ext uri="{BB962C8B-B14F-4D97-AF65-F5344CB8AC3E}">
        <p14:creationId xmlns:p14="http://schemas.microsoft.com/office/powerpoint/2010/main" val="38918963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3F8C654-97C6-4BB2-A7A3-49EFF5A56C66}" type="datetimeFigureOut">
              <a:rPr lang="en-US" smtClean="0"/>
              <a:pPr/>
              <a:t>1/3/2017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4E063DB-5944-43FB-A3B4-07A99780D46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F8C654-97C6-4BB2-A7A3-49EFF5A56C66}" type="datetimeFigureOut">
              <a:rPr lang="en-US" smtClean="0"/>
              <a:pPr/>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063DB-5944-43FB-A3B4-07A99780D4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F8C654-97C6-4BB2-A7A3-49EFF5A56C66}" type="datetimeFigureOut">
              <a:rPr lang="en-US" smtClean="0"/>
              <a:pPr/>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063DB-5944-43FB-A3B4-07A99780D4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F8C654-97C6-4BB2-A7A3-49EFF5A56C66}" type="datetimeFigureOut">
              <a:rPr lang="en-US" smtClean="0"/>
              <a:pPr/>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063DB-5944-43FB-A3B4-07A99780D4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3F8C654-97C6-4BB2-A7A3-49EFF5A56C66}" type="datetimeFigureOut">
              <a:rPr lang="en-US" smtClean="0"/>
              <a:pPr/>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063DB-5944-43FB-A3B4-07A99780D46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3F8C654-97C6-4BB2-A7A3-49EFF5A56C66}" type="datetimeFigureOut">
              <a:rPr lang="en-US" smtClean="0"/>
              <a:pPr/>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063DB-5944-43FB-A3B4-07A99780D4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3F8C654-97C6-4BB2-A7A3-49EFF5A56C66}" type="datetimeFigureOut">
              <a:rPr lang="en-US" smtClean="0"/>
              <a:pPr/>
              <a:t>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E063DB-5944-43FB-A3B4-07A99780D4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3F8C654-97C6-4BB2-A7A3-49EFF5A56C66}" type="datetimeFigureOut">
              <a:rPr lang="en-US" smtClean="0"/>
              <a:pPr/>
              <a:t>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E063DB-5944-43FB-A3B4-07A99780D4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8C654-97C6-4BB2-A7A3-49EFF5A56C66}" type="datetimeFigureOut">
              <a:rPr lang="en-US" smtClean="0"/>
              <a:pPr/>
              <a:t>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E063DB-5944-43FB-A3B4-07A99780D4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3F8C654-97C6-4BB2-A7A3-49EFF5A56C66}" type="datetimeFigureOut">
              <a:rPr lang="en-US" smtClean="0"/>
              <a:pPr/>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063DB-5944-43FB-A3B4-07A99780D4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3F8C654-97C6-4BB2-A7A3-49EFF5A56C66}" type="datetimeFigureOut">
              <a:rPr lang="en-US" smtClean="0"/>
              <a:pPr/>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4E063DB-5944-43FB-A3B4-07A99780D46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3F8C654-97C6-4BB2-A7A3-49EFF5A56C66}" type="datetimeFigureOut">
              <a:rPr lang="en-US" smtClean="0"/>
              <a:pPr/>
              <a:t>1/3/2017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4E063DB-5944-43FB-A3B4-07A99780D46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25.gif"/></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Promoting Skin Integrity and Preventing Pressure Sores</a:t>
            </a:r>
            <a:endParaRPr lang="en-US" dirty="0"/>
          </a:p>
        </p:txBody>
      </p:sp>
      <p:sp>
        <p:nvSpPr>
          <p:cNvPr id="3" name="Subtitle 2"/>
          <p:cNvSpPr>
            <a:spLocks noGrp="1"/>
          </p:cNvSpPr>
          <p:nvPr>
            <p:ph type="subTitle" idx="1"/>
          </p:nvPr>
        </p:nvSpPr>
        <p:spPr/>
        <p:txBody>
          <a:bodyPr>
            <a:normAutofit/>
          </a:bodyPr>
          <a:lstStyle/>
          <a:p>
            <a:r>
              <a:rPr lang="en-US" sz="4000" dirty="0" smtClean="0"/>
              <a:t>……Is Everyone’s Responsibility</a:t>
            </a:r>
            <a:endParaRPr lang="en-US" sz="4000" dirty="0"/>
          </a:p>
        </p:txBody>
      </p:sp>
      <p:pic>
        <p:nvPicPr>
          <p:cNvPr id="5" name="Picture 4"/>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3429000" y="4495800"/>
            <a:ext cx="2057400" cy="546100"/>
          </a:xfrm>
          <a:prstGeom prst="rect">
            <a:avLst/>
          </a:prstGeom>
        </p:spPr>
      </p:pic>
    </p:spTree>
    <p:extLst>
      <p:ext uri="{BB962C8B-B14F-4D97-AF65-F5344CB8AC3E}">
        <p14:creationId xmlns:p14="http://schemas.microsoft.com/office/powerpoint/2010/main" val="606357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What Causes Pressure Sores?</a:t>
            </a:r>
            <a:endParaRPr lang="en-US" dirty="0"/>
          </a:p>
        </p:txBody>
      </p:sp>
      <p:sp>
        <p:nvSpPr>
          <p:cNvPr id="3" name="Content Placeholder 2"/>
          <p:cNvSpPr>
            <a:spLocks noGrp="1"/>
          </p:cNvSpPr>
          <p:nvPr>
            <p:ph sz="half" idx="1"/>
          </p:nvPr>
        </p:nvSpPr>
        <p:spPr>
          <a:xfrm>
            <a:off x="457200" y="1447800"/>
            <a:ext cx="4038600" cy="4907125"/>
          </a:xfrm>
        </p:spPr>
        <p:txBody>
          <a:bodyPr>
            <a:normAutofit fontScale="92500" lnSpcReduction="10000"/>
          </a:bodyPr>
          <a:lstStyle/>
          <a:p>
            <a:r>
              <a:rPr lang="en-US" sz="3000" b="1" u="sng" dirty="0" smtClean="0"/>
              <a:t>Prolonged Pressure: </a:t>
            </a:r>
            <a:endParaRPr lang="en-US" sz="3000" dirty="0" smtClean="0"/>
          </a:p>
          <a:p>
            <a:pPr>
              <a:buNone/>
            </a:pPr>
            <a:r>
              <a:rPr lang="en-US" sz="3000" dirty="0" smtClean="0"/>
              <a:t>    An individual is lying or sitting in a position for a </a:t>
            </a:r>
            <a:r>
              <a:rPr lang="en-US" sz="3000" b="1" dirty="0" smtClean="0"/>
              <a:t>prolonged period of time</a:t>
            </a:r>
            <a:r>
              <a:rPr lang="en-US" sz="3000" dirty="0" smtClean="0"/>
              <a:t>. The flow of blood is </a:t>
            </a:r>
            <a:r>
              <a:rPr lang="en-US" sz="3000" b="1" dirty="0" smtClean="0"/>
              <a:t>decreased</a:t>
            </a:r>
            <a:r>
              <a:rPr lang="en-US" sz="3000" dirty="0" smtClean="0"/>
              <a:t> and/ or stops flowing to the area. The skin and tissue becomes </a:t>
            </a:r>
            <a:r>
              <a:rPr lang="en-US" sz="3000" b="1" dirty="0" smtClean="0"/>
              <a:t>damaged</a:t>
            </a:r>
            <a:r>
              <a:rPr lang="en-US" sz="3000" dirty="0" smtClean="0"/>
              <a:t> and reddens then opens.</a:t>
            </a:r>
          </a:p>
          <a:p>
            <a:endParaRPr lang="en-US" dirty="0"/>
          </a:p>
          <a:p>
            <a:endParaRPr lang="en-US" dirty="0" smtClean="0"/>
          </a:p>
          <a:p>
            <a:endParaRPr lang="en-US" dirty="0"/>
          </a:p>
          <a:p>
            <a:endParaRPr lang="en-US" dirty="0"/>
          </a:p>
        </p:txBody>
      </p:sp>
      <p:pic>
        <p:nvPicPr>
          <p:cNvPr id="5" name="Content Placeholder 4" descr="images.jpg"/>
          <p:cNvPicPr>
            <a:picLocks noGrp="1" noChangeAspect="1"/>
          </p:cNvPicPr>
          <p:nvPr>
            <p:ph sz="half" idx="2"/>
          </p:nvPr>
        </p:nvPicPr>
        <p:blipFill>
          <a:blip r:embed="rId2" cstate="print"/>
          <a:stretch>
            <a:fillRect/>
          </a:stretch>
        </p:blipFill>
        <p:spPr>
          <a:xfrm>
            <a:off x="4724400" y="2057400"/>
            <a:ext cx="3429000" cy="4320540"/>
          </a:xfrm>
        </p:spPr>
      </p:pic>
      <p:pic>
        <p:nvPicPr>
          <p:cNvPr id="6" name="Picture 5"/>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3317626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38200" y="1066800"/>
            <a:ext cx="7696200" cy="3581400"/>
          </a:xfrm>
        </p:spPr>
        <p:txBody>
          <a:bodyPr>
            <a:normAutofit fontScale="90000"/>
          </a:bodyPr>
          <a:lstStyle/>
          <a:p>
            <a:r>
              <a:rPr lang="en-US" dirty="0" smtClean="0">
                <a:solidFill>
                  <a:schemeClr val="tx1"/>
                </a:solidFill>
              </a:rPr>
              <a:t>Be </a:t>
            </a:r>
            <a:r>
              <a:rPr lang="en-US" dirty="0">
                <a:solidFill>
                  <a:schemeClr val="tx1"/>
                </a:solidFill>
              </a:rPr>
              <a:t>a</a:t>
            </a:r>
            <a:r>
              <a:rPr lang="en-US" dirty="0" smtClean="0">
                <a:solidFill>
                  <a:schemeClr val="tx1"/>
                </a:solidFill>
              </a:rPr>
              <a:t>ware that there are areas on the body that are at higher risk of breaking down due to pressure and friction.</a:t>
            </a:r>
            <a:br>
              <a:rPr lang="en-US" dirty="0" smtClean="0">
                <a:solidFill>
                  <a:schemeClr val="tx1"/>
                </a:solidFill>
              </a:rPr>
            </a:br>
            <a:r>
              <a:rPr lang="en-US" dirty="0" smtClean="0">
                <a:solidFill>
                  <a:srgbClr val="FF0000"/>
                </a:solidFill>
              </a:rPr>
              <a:t>Name some of these areas.</a:t>
            </a:r>
            <a:endParaRPr lang="en-US" dirty="0">
              <a:solidFill>
                <a:schemeClr val="tx1"/>
              </a:solidFill>
            </a:endParaRPr>
          </a:p>
        </p:txBody>
      </p:sp>
      <p:pic>
        <p:nvPicPr>
          <p:cNvPr id="3" name="Picture 2"/>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317840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828448"/>
            <a:ext cx="8077200" cy="595755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half" idx="1"/>
          </p:nvPr>
        </p:nvSpPr>
        <p:spPr>
          <a:xfrm>
            <a:off x="381000" y="381000"/>
            <a:ext cx="7391400" cy="4434840"/>
          </a:xfrm>
        </p:spPr>
        <p:txBody>
          <a:bodyPr>
            <a:normAutofit/>
          </a:bodyPr>
          <a:lstStyle/>
          <a:p>
            <a:r>
              <a:rPr lang="en-US" sz="2800" dirty="0" smtClean="0"/>
              <a:t>Common Pressure Points</a:t>
            </a:r>
            <a:endParaRPr lang="en-US" sz="2800" dirty="0"/>
          </a:p>
        </p:txBody>
      </p:sp>
      <p:pic>
        <p:nvPicPr>
          <p:cNvPr id="4" name="Picture 3"/>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552071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685800"/>
            <a:ext cx="8229600" cy="609600"/>
          </a:xfrm>
        </p:spPr>
        <p:txBody>
          <a:bodyPr>
            <a:normAutofit/>
          </a:bodyPr>
          <a:lstStyle/>
          <a:p>
            <a:r>
              <a:rPr lang="en-US" sz="3600" dirty="0" smtClean="0"/>
              <a:t>What are Other </a:t>
            </a:r>
            <a:r>
              <a:rPr lang="en-US" sz="3600" dirty="0"/>
              <a:t>C</a:t>
            </a:r>
            <a:r>
              <a:rPr lang="en-US" sz="3600" dirty="0" smtClean="0"/>
              <a:t>auses of Pressure Sores?</a:t>
            </a:r>
            <a:endParaRPr lang="en-US" sz="3600" dirty="0"/>
          </a:p>
        </p:txBody>
      </p:sp>
      <p:sp>
        <p:nvSpPr>
          <p:cNvPr id="3" name="Content Placeholder 2"/>
          <p:cNvSpPr>
            <a:spLocks noGrp="1"/>
          </p:cNvSpPr>
          <p:nvPr>
            <p:ph idx="1"/>
          </p:nvPr>
        </p:nvSpPr>
        <p:spPr>
          <a:xfrm>
            <a:off x="457200" y="1676400"/>
            <a:ext cx="8229600" cy="4648200"/>
          </a:xfrm>
        </p:spPr>
        <p:txBody>
          <a:bodyPr>
            <a:normAutofit/>
          </a:bodyPr>
          <a:lstStyle/>
          <a:p>
            <a:r>
              <a:rPr lang="en-US" b="1" u="sng" dirty="0" smtClean="0"/>
              <a:t>Friction</a:t>
            </a:r>
            <a:r>
              <a:rPr lang="en-US" b="1" u="sng" dirty="0"/>
              <a:t>: </a:t>
            </a:r>
            <a:r>
              <a:rPr lang="en-US" dirty="0" smtClean="0"/>
              <a:t> This is the resistance to motion. This </a:t>
            </a:r>
            <a:r>
              <a:rPr lang="en-US" dirty="0"/>
              <a:t>may occur when the skin is dragged across a surface, such as when you change position or you are </a:t>
            </a:r>
            <a:r>
              <a:rPr lang="en-US" dirty="0" smtClean="0"/>
              <a:t>moved or repositioned </a:t>
            </a:r>
            <a:r>
              <a:rPr lang="en-US" dirty="0"/>
              <a:t>by a care giver. If the skin is moist, </a:t>
            </a:r>
            <a:r>
              <a:rPr lang="en-US" dirty="0" smtClean="0"/>
              <a:t>(wet brief) the </a:t>
            </a:r>
            <a:r>
              <a:rPr lang="en-US" dirty="0"/>
              <a:t>friction is worse and can cause significant </a:t>
            </a:r>
            <a:r>
              <a:rPr lang="en-US" dirty="0" smtClean="0"/>
              <a:t>skin and tissue damage</a:t>
            </a:r>
            <a:r>
              <a:rPr lang="en-US" dirty="0"/>
              <a:t>.</a:t>
            </a:r>
          </a:p>
          <a:p>
            <a:r>
              <a:rPr lang="en-US" dirty="0" smtClean="0">
                <a:solidFill>
                  <a:srgbClr val="FF0000"/>
                </a:solidFill>
              </a:rPr>
              <a:t>How can you stop friction from happening? </a:t>
            </a:r>
            <a:endParaRPr lang="en-US" dirty="0">
              <a:solidFill>
                <a:srgbClr val="FF0000"/>
              </a:solidFill>
            </a:endParaRPr>
          </a:p>
        </p:txBody>
      </p:sp>
      <p:pic>
        <p:nvPicPr>
          <p:cNvPr id="3074" name="Picture 2" descr="C:\Users\susan.rudolph@dbhds.virginia.gov\AppData\Local\Microsoft\Windows\Temporary Internet Files\Content.IE5\UL7II31G\fri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691063"/>
            <a:ext cx="3573463" cy="1579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4090547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continued….</a:t>
            </a:r>
            <a:endParaRPr lang="en-US" dirty="0"/>
          </a:p>
        </p:txBody>
      </p:sp>
      <p:sp>
        <p:nvSpPr>
          <p:cNvPr id="3" name="Content Placeholder 2"/>
          <p:cNvSpPr>
            <a:spLocks noGrp="1"/>
          </p:cNvSpPr>
          <p:nvPr>
            <p:ph idx="1"/>
          </p:nvPr>
        </p:nvSpPr>
        <p:spPr/>
        <p:txBody>
          <a:bodyPr/>
          <a:lstStyle/>
          <a:p>
            <a:r>
              <a:rPr lang="en-US" dirty="0" smtClean="0">
                <a:solidFill>
                  <a:srgbClr val="FF0000"/>
                </a:solidFill>
              </a:rPr>
              <a:t>What other devices and objects that a person may use can cause pressure and friction? </a:t>
            </a:r>
          </a:p>
          <a:p>
            <a:endParaRPr lang="en-US" dirty="0">
              <a:solidFill>
                <a:srgbClr val="FF0000"/>
              </a:solidFill>
            </a:endParaRPr>
          </a:p>
          <a:p>
            <a:r>
              <a:rPr lang="en-US" dirty="0" smtClean="0">
                <a:solidFill>
                  <a:schemeClr val="accent1"/>
                </a:solidFill>
              </a:rPr>
              <a:t>Answers: Splints, rolls, abdominal binders, medical-tubing, oxygen tubing, CPAP, G-tubes, catheters, socks, clothing, sheets, towels, draw sheets when wrinkled or bunched, hand held toys or manipulatives.</a:t>
            </a:r>
            <a:endParaRPr lang="en-US" dirty="0">
              <a:solidFill>
                <a:schemeClr val="accent1"/>
              </a:solidFill>
            </a:endParaRPr>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343610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More Causes of Pressure Sores?</a:t>
            </a:r>
            <a:endParaRPr lang="en-US" dirty="0"/>
          </a:p>
        </p:txBody>
      </p:sp>
      <p:sp>
        <p:nvSpPr>
          <p:cNvPr id="3" name="Content Placeholder 2"/>
          <p:cNvSpPr>
            <a:spLocks noGrp="1"/>
          </p:cNvSpPr>
          <p:nvPr>
            <p:ph sz="half" idx="1"/>
          </p:nvPr>
        </p:nvSpPr>
        <p:spPr>
          <a:xfrm>
            <a:off x="457200" y="1371600"/>
            <a:ext cx="4038600" cy="4800600"/>
          </a:xfrm>
        </p:spPr>
        <p:txBody>
          <a:bodyPr>
            <a:normAutofit fontScale="85000" lnSpcReduction="10000"/>
          </a:bodyPr>
          <a:lstStyle/>
          <a:p>
            <a:endParaRPr lang="en-US" dirty="0" smtClean="0"/>
          </a:p>
          <a:p>
            <a:r>
              <a:rPr lang="en-US" b="1" u="sng" dirty="0" smtClean="0"/>
              <a:t>Shear: </a:t>
            </a:r>
            <a:r>
              <a:rPr lang="en-US" dirty="0" smtClean="0"/>
              <a:t>This occurs when two surfaces move in opposite directions. For example, when an individual slides down in their bed. As the tailbone moves down, the skin over the bone may stay in place, pulling the skin in the opposite directions. </a:t>
            </a:r>
          </a:p>
          <a:p>
            <a:r>
              <a:rPr lang="en-US" b="1" u="sng" dirty="0" smtClean="0"/>
              <a:t>The person is usually at an angle when this occurs. </a:t>
            </a:r>
          </a:p>
          <a:p>
            <a:r>
              <a:rPr lang="en-US" b="1" u="sng" dirty="0" smtClean="0">
                <a:solidFill>
                  <a:srgbClr val="FF0000"/>
                </a:solidFill>
              </a:rPr>
              <a:t>When is a person at an angle? </a:t>
            </a:r>
            <a:endParaRPr lang="en-US" b="1" u="sng" dirty="0">
              <a:solidFill>
                <a:srgbClr val="FF0000"/>
              </a:solidFill>
            </a:endParaRPr>
          </a:p>
        </p:txBody>
      </p:sp>
      <p:pic>
        <p:nvPicPr>
          <p:cNvPr id="5" name="Content Placeholder 4" descr="untitled.png"/>
          <p:cNvPicPr>
            <a:picLocks noGrp="1" noChangeAspect="1"/>
          </p:cNvPicPr>
          <p:nvPr>
            <p:ph sz="half" idx="2"/>
          </p:nvPr>
        </p:nvPicPr>
        <p:blipFill>
          <a:blip r:embed="rId2" cstate="print"/>
          <a:stretch>
            <a:fillRect/>
          </a:stretch>
        </p:blipFill>
        <p:spPr>
          <a:xfrm>
            <a:off x="4572000" y="2895600"/>
            <a:ext cx="3708525" cy="2499519"/>
          </a:xfrm>
          <a:ln w="25400">
            <a:solidFill>
              <a:schemeClr val="tx1"/>
            </a:solidFill>
          </a:ln>
        </p:spPr>
      </p:pic>
      <p:pic>
        <p:nvPicPr>
          <p:cNvPr id="6" name="Picture 5"/>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3185301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Activity #1 Follow Up </a:t>
            </a:r>
            <a:endParaRPr lang="en-US" dirty="0"/>
          </a:p>
        </p:txBody>
      </p:sp>
      <p:sp>
        <p:nvSpPr>
          <p:cNvPr id="6" name="Content Placeholder 5"/>
          <p:cNvSpPr>
            <a:spLocks noGrp="1"/>
          </p:cNvSpPr>
          <p:nvPr>
            <p:ph idx="1"/>
          </p:nvPr>
        </p:nvSpPr>
        <p:spPr/>
        <p:txBody>
          <a:bodyPr/>
          <a:lstStyle/>
          <a:p>
            <a:r>
              <a:rPr lang="en-US" dirty="0" smtClean="0"/>
              <a:t>How do you feel now after sitting for 5 minutes in an uncomfortable position?</a:t>
            </a:r>
          </a:p>
          <a:p>
            <a:endParaRPr lang="en-US" dirty="0"/>
          </a:p>
          <a:p>
            <a:r>
              <a:rPr lang="en-US" dirty="0" smtClean="0"/>
              <a:t>Imagine sitting like that for over an hour or more?</a:t>
            </a:r>
          </a:p>
          <a:p>
            <a:endParaRPr lang="en-US" dirty="0"/>
          </a:p>
          <a:p>
            <a:r>
              <a:rPr lang="en-US" dirty="0" smtClean="0">
                <a:solidFill>
                  <a:srgbClr val="FF0000"/>
                </a:solidFill>
              </a:rPr>
              <a:t>What can you do to prevent a person you care about from feeling this way?</a:t>
            </a:r>
          </a:p>
          <a:p>
            <a:endParaRPr lang="en-US" dirty="0"/>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4245199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229600" cy="667512"/>
          </a:xfrm>
        </p:spPr>
        <p:txBody>
          <a:bodyPr>
            <a:normAutofit fontScale="90000"/>
          </a:bodyPr>
          <a:lstStyle/>
          <a:p>
            <a:r>
              <a:rPr lang="en-US" dirty="0" smtClean="0"/>
              <a:t>                  Activity #2  </a:t>
            </a:r>
            <a:endParaRPr lang="en-US" dirty="0"/>
          </a:p>
        </p:txBody>
      </p:sp>
      <p:sp>
        <p:nvSpPr>
          <p:cNvPr id="6" name="Content Placeholder 5"/>
          <p:cNvSpPr>
            <a:spLocks noGrp="1"/>
          </p:cNvSpPr>
          <p:nvPr>
            <p:ph idx="1"/>
          </p:nvPr>
        </p:nvSpPr>
        <p:spPr>
          <a:xfrm>
            <a:off x="457200" y="1371600"/>
            <a:ext cx="8229600" cy="4953000"/>
          </a:xfrm>
        </p:spPr>
        <p:txBody>
          <a:bodyPr/>
          <a:lstStyle/>
          <a:p>
            <a:r>
              <a:rPr lang="en-US" dirty="0" smtClean="0"/>
              <a:t>Demonstrate proper and improper body movement in bed.</a:t>
            </a:r>
          </a:p>
          <a:p>
            <a:r>
              <a:rPr lang="en-US" dirty="0" smtClean="0"/>
              <a:t>Demonstrate improper  and proper wheelchair positioning and repositioning.</a:t>
            </a:r>
          </a:p>
          <a:p>
            <a:r>
              <a:rPr lang="en-US" dirty="0" smtClean="0"/>
              <a:t>Or show a video</a:t>
            </a:r>
            <a:endParaRPr lang="en-US" dirty="0"/>
          </a:p>
        </p:txBody>
      </p:sp>
      <p:pic>
        <p:nvPicPr>
          <p:cNvPr id="4098" name="Picture 2" descr="C:\Users\susan.rudolph@dbhds.virginia.gov\AppData\Local\Microsoft\Windows\Temporary Internet Files\Content.IE5\M869OR9U\220px-Lève-personne_avec_bras_oblique_pivota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971800"/>
            <a:ext cx="2794000" cy="252883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usan.rudolph@dbhds.virginia.gov\AppData\Local\Microsoft\Windows\Temporary Internet Files\Content.IE5\XAH2LZQU\Book-pictures-2015-58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114800"/>
            <a:ext cx="2462212" cy="19288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4010438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fontScale="90000"/>
          </a:bodyPr>
          <a:lstStyle/>
          <a:p>
            <a:r>
              <a:rPr lang="en-US" dirty="0" smtClean="0"/>
              <a:t>Who is at Risk for Pressure Sores?</a:t>
            </a:r>
            <a:endParaRPr lang="en-US" dirty="0"/>
          </a:p>
        </p:txBody>
      </p:sp>
      <p:sp>
        <p:nvSpPr>
          <p:cNvPr id="3" name="Content Placeholder 2"/>
          <p:cNvSpPr>
            <a:spLocks noGrp="1"/>
          </p:cNvSpPr>
          <p:nvPr>
            <p:ph idx="1"/>
          </p:nvPr>
        </p:nvSpPr>
        <p:spPr>
          <a:xfrm>
            <a:off x="419100" y="1401224"/>
            <a:ext cx="7543800" cy="4618575"/>
          </a:xfrm>
        </p:spPr>
        <p:txBody>
          <a:bodyPr>
            <a:normAutofit/>
          </a:bodyPr>
          <a:lstStyle/>
          <a:p>
            <a:pPr marL="0" indent="0">
              <a:buNone/>
            </a:pPr>
            <a:r>
              <a:rPr lang="en-US" b="1" dirty="0" smtClean="0"/>
              <a:t>Individuals with</a:t>
            </a:r>
            <a:r>
              <a:rPr lang="en-US" dirty="0" smtClean="0"/>
              <a:t>:</a:t>
            </a:r>
          </a:p>
          <a:p>
            <a:r>
              <a:rPr lang="en-US" dirty="0" smtClean="0"/>
              <a:t>Poor health including those with chronic health conditions. </a:t>
            </a:r>
          </a:p>
          <a:p>
            <a:r>
              <a:rPr lang="en-US" dirty="0" smtClean="0"/>
              <a:t>Individuals who take 8 or more medications.</a:t>
            </a:r>
          </a:p>
          <a:p>
            <a:r>
              <a:rPr lang="en-US" dirty="0" smtClean="0"/>
              <a:t>Paralysis,  heavy sedation or who are in a coma.</a:t>
            </a:r>
          </a:p>
          <a:p>
            <a:r>
              <a:rPr lang="en-US" dirty="0" smtClean="0"/>
              <a:t>Individuals who are post surgery/or have recently had a medical procedure</a:t>
            </a:r>
            <a:r>
              <a:rPr lang="en-US" dirty="0"/>
              <a:t> </a:t>
            </a:r>
            <a:r>
              <a:rPr lang="en-US" dirty="0" smtClean="0"/>
              <a:t>where they are now less mobile and aware.</a:t>
            </a:r>
          </a:p>
          <a:p>
            <a:pPr marL="0" indent="0">
              <a:buNone/>
            </a:pPr>
            <a:endParaRPr lang="en-US" dirty="0"/>
          </a:p>
        </p:txBody>
      </p:sp>
      <p:pic>
        <p:nvPicPr>
          <p:cNvPr id="1027" name="Picture 3" descr="C:\Users\susan.rudolph@dbhds.virginia.gov\AppData\Local\Microsoft\Windows\Temporary Internet Files\Content.IE5\UL7II31G\wheelchair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5720" y="1059607"/>
            <a:ext cx="1325880" cy="14621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88240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More Risk Factors?</a:t>
            </a:r>
            <a:endParaRPr lang="en-US" dirty="0"/>
          </a:p>
        </p:txBody>
      </p:sp>
      <p:sp>
        <p:nvSpPr>
          <p:cNvPr id="3" name="Content Placeholder 2"/>
          <p:cNvSpPr>
            <a:spLocks noGrp="1"/>
          </p:cNvSpPr>
          <p:nvPr>
            <p:ph idx="1"/>
          </p:nvPr>
        </p:nvSpPr>
        <p:spPr>
          <a:xfrm>
            <a:off x="457200" y="1447800"/>
            <a:ext cx="8229600" cy="4876800"/>
          </a:xfrm>
        </p:spPr>
        <p:txBody>
          <a:bodyPr>
            <a:normAutofit fontScale="92500"/>
          </a:bodyPr>
          <a:lstStyle/>
          <a:p>
            <a:r>
              <a:rPr lang="en-US" dirty="0" smtClean="0"/>
              <a:t>People with fragile skin, skin tears and chronic skin problems such as rashes. </a:t>
            </a:r>
          </a:p>
          <a:p>
            <a:r>
              <a:rPr lang="en-US" dirty="0" smtClean="0"/>
              <a:t>Older adults – the skin of older adults is generally more fragile.</a:t>
            </a:r>
          </a:p>
          <a:p>
            <a:r>
              <a:rPr lang="en-US" dirty="0" smtClean="0"/>
              <a:t>Lack of sensory perception -  spinal cord injuries, neurological disorders that result in loss or decreased sensation. </a:t>
            </a:r>
          </a:p>
          <a:p>
            <a:r>
              <a:rPr lang="en-US" dirty="0" smtClean="0"/>
              <a:t>Weight loss- this is more common during prolonged illness. The loss of fat and muscle result in less cushioning between bones and a hard surface.</a:t>
            </a:r>
          </a:p>
          <a:p>
            <a:r>
              <a:rPr lang="en-US" dirty="0" smtClean="0"/>
              <a:t>Immobility- the individual is not able to move themselves resulting in long periods of time with pressure on one area.</a:t>
            </a:r>
            <a:endParaRPr lang="en-US" b="1" u="sng" dirty="0"/>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260068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WELCOME</a:t>
            </a:r>
            <a:endParaRPr lang="en-US" dirty="0"/>
          </a:p>
        </p:txBody>
      </p:sp>
      <p:sp>
        <p:nvSpPr>
          <p:cNvPr id="3" name="Content Placeholder 2"/>
          <p:cNvSpPr>
            <a:spLocks noGrp="1"/>
          </p:cNvSpPr>
          <p:nvPr>
            <p:ph idx="1"/>
          </p:nvPr>
        </p:nvSpPr>
        <p:spPr/>
        <p:txBody>
          <a:bodyPr/>
          <a:lstStyle/>
          <a:p>
            <a:endParaRPr lang="en-US" dirty="0" smtClean="0"/>
          </a:p>
          <a:p>
            <a:r>
              <a:rPr lang="en-US" dirty="0" smtClean="0"/>
              <a:t>Place personal information of presenters here.</a:t>
            </a:r>
          </a:p>
          <a:p>
            <a:r>
              <a:rPr lang="en-US" dirty="0" smtClean="0"/>
              <a:t>House Keeping</a:t>
            </a:r>
          </a:p>
          <a:p>
            <a:r>
              <a:rPr lang="en-US" dirty="0" smtClean="0"/>
              <a:t>Expectation</a:t>
            </a:r>
          </a:p>
          <a:p>
            <a:r>
              <a:rPr lang="en-US" dirty="0" smtClean="0"/>
              <a:t>Pre-test completed</a:t>
            </a:r>
            <a:endParaRPr lang="en-US" dirty="0"/>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3751708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a:bodyPr>
          <a:lstStyle/>
          <a:p>
            <a:r>
              <a:rPr lang="en-US" sz="4000" dirty="0" smtClean="0"/>
              <a:t>And More Risk Factors? (cont’d)</a:t>
            </a:r>
            <a:endParaRPr lang="en-US" sz="4000" dirty="0"/>
          </a:p>
        </p:txBody>
      </p:sp>
      <p:sp>
        <p:nvSpPr>
          <p:cNvPr id="3" name="Content Placeholder 2"/>
          <p:cNvSpPr>
            <a:spLocks noGrp="1"/>
          </p:cNvSpPr>
          <p:nvPr>
            <p:ph idx="1"/>
          </p:nvPr>
        </p:nvSpPr>
        <p:spPr>
          <a:xfrm>
            <a:off x="457200" y="1447800"/>
            <a:ext cx="8229600" cy="4876800"/>
          </a:xfrm>
        </p:spPr>
        <p:txBody>
          <a:bodyPr>
            <a:normAutofit fontScale="92500" lnSpcReduction="10000"/>
          </a:bodyPr>
          <a:lstStyle/>
          <a:p>
            <a:r>
              <a:rPr lang="en-US" dirty="0" smtClean="0"/>
              <a:t>Poor nutrition and hydration – good nutrition and the right amount of fluids such as water are important to maintain healthy skin and good skin integrity.</a:t>
            </a:r>
          </a:p>
          <a:p>
            <a:r>
              <a:rPr lang="en-US" dirty="0" smtClean="0"/>
              <a:t>Excess moisture and/ or dryness -  skin that is overly moist is more likely to be injured and tears easily. Very dry skin increases the risk of friction.</a:t>
            </a:r>
          </a:p>
          <a:p>
            <a:r>
              <a:rPr lang="en-US" dirty="0" smtClean="0"/>
              <a:t>Bowel and urinary incontinence- bacteria from urine and fecal matter (stool) can cause serious local infections and can lead to life threatening infections.</a:t>
            </a:r>
          </a:p>
          <a:p>
            <a:r>
              <a:rPr lang="en-US" dirty="0" smtClean="0"/>
              <a:t>Exposure to Shear and/or friction- using proper lifting and positioning  technics can prevent exposure to both friction and shear. </a:t>
            </a:r>
          </a:p>
          <a:p>
            <a:pPr marL="0" indent="0" algn="ctr">
              <a:buNone/>
            </a:pPr>
            <a:r>
              <a:rPr lang="en-US" dirty="0" smtClean="0"/>
              <a:t>(www.</a:t>
            </a:r>
            <a:r>
              <a:rPr lang="en-US" b="1" dirty="0" smtClean="0"/>
              <a:t>cdc</a:t>
            </a:r>
            <a:r>
              <a:rPr lang="en-US" dirty="0" smtClean="0"/>
              <a:t>.gov/nchs/products/databriefs/db14.htm)</a:t>
            </a:r>
            <a:endParaRPr lang="en-US" dirty="0"/>
          </a:p>
          <a:p>
            <a:endParaRPr lang="en-US" dirty="0"/>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1156523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Risk Factors? (cont’d)</a:t>
            </a:r>
            <a:endParaRPr lang="en-US" dirty="0"/>
          </a:p>
        </p:txBody>
      </p:sp>
      <p:sp>
        <p:nvSpPr>
          <p:cNvPr id="4" name="Text Placeholder 3"/>
          <p:cNvSpPr>
            <a:spLocks noGrp="1"/>
          </p:cNvSpPr>
          <p:nvPr>
            <p:ph type="body" idx="2"/>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1600" b="1" i="1" dirty="0" smtClean="0"/>
              <a:t>Diabetic foot ulcer</a:t>
            </a:r>
            <a:endParaRPr lang="en-US" sz="1600" b="1" i="1" dirty="0"/>
          </a:p>
        </p:txBody>
      </p:sp>
      <p:sp>
        <p:nvSpPr>
          <p:cNvPr id="3" name="Content Placeholder 2"/>
          <p:cNvSpPr>
            <a:spLocks noGrp="1"/>
          </p:cNvSpPr>
          <p:nvPr>
            <p:ph sz="half" idx="1"/>
          </p:nvPr>
        </p:nvSpPr>
        <p:spPr/>
        <p:txBody>
          <a:bodyPr/>
          <a:lstStyle/>
          <a:p>
            <a:r>
              <a:rPr lang="en-US" b="1" u="sng" dirty="0" smtClean="0"/>
              <a:t>Medical conditions- </a:t>
            </a:r>
            <a:r>
              <a:rPr lang="en-US" dirty="0" smtClean="0"/>
              <a:t>ex. Diabetes, vascular diseases.</a:t>
            </a:r>
          </a:p>
          <a:p>
            <a:endParaRPr lang="en-US" dirty="0"/>
          </a:p>
          <a:p>
            <a:r>
              <a:rPr lang="en-US" b="1" u="sng" dirty="0" smtClean="0"/>
              <a:t>Smoking</a:t>
            </a:r>
            <a:r>
              <a:rPr lang="en-US" dirty="0" smtClean="0"/>
              <a:t>- Smoking reduces the amount of blood flow and limits the oxygen in the blood. Smokers wounds tend to heal more slowly.</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364" y="1752600"/>
            <a:ext cx="2667000" cy="382905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1401618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762000"/>
          </a:xfrm>
        </p:spPr>
        <p:txBody>
          <a:bodyPr>
            <a:normAutofit fontScale="90000"/>
          </a:bodyPr>
          <a:lstStyle/>
          <a:p>
            <a:r>
              <a:rPr lang="en-US" dirty="0" smtClean="0"/>
              <a:t>			Activity #3</a:t>
            </a:r>
            <a:endParaRPr lang="en-US" dirty="0"/>
          </a:p>
        </p:txBody>
      </p:sp>
      <p:sp>
        <p:nvSpPr>
          <p:cNvPr id="6" name="Content Placeholder 5"/>
          <p:cNvSpPr>
            <a:spLocks noGrp="1"/>
          </p:cNvSpPr>
          <p:nvPr>
            <p:ph idx="1"/>
          </p:nvPr>
        </p:nvSpPr>
        <p:spPr>
          <a:xfrm>
            <a:off x="457200" y="1143000"/>
            <a:ext cx="8229600" cy="5181600"/>
          </a:xfrm>
        </p:spPr>
        <p:txBody>
          <a:bodyPr>
            <a:normAutofit/>
          </a:bodyPr>
          <a:lstStyle/>
          <a:p>
            <a:pPr marL="0" indent="0">
              <a:buNone/>
            </a:pPr>
            <a:r>
              <a:rPr lang="en-US" b="1" dirty="0"/>
              <a:t>Checking for Incontinence and Changing a Soiled </a:t>
            </a:r>
            <a:r>
              <a:rPr lang="en-US" b="1" dirty="0" smtClean="0"/>
              <a:t>Brief</a:t>
            </a:r>
          </a:p>
          <a:p>
            <a:pPr marL="0" indent="0">
              <a:buNone/>
            </a:pPr>
            <a:r>
              <a:rPr lang="en-US" dirty="0" smtClean="0"/>
              <a:t>Gather supplies</a:t>
            </a:r>
          </a:p>
          <a:p>
            <a:pPr marL="0" indent="0">
              <a:buNone/>
            </a:pPr>
            <a:r>
              <a:rPr lang="en-US" dirty="0" smtClean="0"/>
              <a:t>Wash hands</a:t>
            </a:r>
          </a:p>
          <a:p>
            <a:pPr marL="0" indent="0">
              <a:buNone/>
            </a:pPr>
            <a:r>
              <a:rPr lang="en-US" dirty="0" smtClean="0"/>
              <a:t>Position properly</a:t>
            </a:r>
          </a:p>
          <a:p>
            <a:pPr marL="0" indent="0">
              <a:buNone/>
            </a:pPr>
            <a:r>
              <a:rPr lang="en-US" dirty="0" smtClean="0"/>
              <a:t>Remove soiled brief</a:t>
            </a:r>
          </a:p>
          <a:p>
            <a:pPr marL="0" indent="0">
              <a:buNone/>
            </a:pPr>
            <a:r>
              <a:rPr lang="en-US" dirty="0" smtClean="0"/>
              <a:t>Wipe from front to back (avoid vagina)</a:t>
            </a:r>
          </a:p>
          <a:p>
            <a:pPr marL="0" indent="0">
              <a:buNone/>
            </a:pPr>
            <a:r>
              <a:rPr lang="en-US" dirty="0" smtClean="0"/>
              <a:t>Pat dry or allow to air dry</a:t>
            </a:r>
          </a:p>
          <a:p>
            <a:pPr marL="0" indent="0">
              <a:buNone/>
            </a:pPr>
            <a:r>
              <a:rPr lang="en-US" dirty="0" smtClean="0"/>
              <a:t>Apply barrier cream per prescription</a:t>
            </a:r>
          </a:p>
          <a:p>
            <a:pPr marL="0" indent="0">
              <a:buNone/>
            </a:pPr>
            <a:r>
              <a:rPr lang="en-US" dirty="0" smtClean="0"/>
              <a:t>Replace new brief </a:t>
            </a:r>
            <a:r>
              <a:rPr lang="en-US" dirty="0" smtClean="0">
                <a:solidFill>
                  <a:srgbClr val="FF0000"/>
                </a:solidFill>
              </a:rPr>
              <a:t>(Do not </a:t>
            </a:r>
            <a:r>
              <a:rPr lang="en-US" dirty="0">
                <a:solidFill>
                  <a:srgbClr val="FF0000"/>
                </a:solidFill>
              </a:rPr>
              <a:t>d</a:t>
            </a:r>
            <a:r>
              <a:rPr lang="en-US" dirty="0" smtClean="0">
                <a:solidFill>
                  <a:srgbClr val="FF0000"/>
                </a:solidFill>
              </a:rPr>
              <a:t>ouble </a:t>
            </a:r>
            <a:r>
              <a:rPr lang="en-US" dirty="0">
                <a:solidFill>
                  <a:srgbClr val="FF0000"/>
                </a:solidFill>
              </a:rPr>
              <a:t>b</a:t>
            </a:r>
            <a:r>
              <a:rPr lang="en-US" dirty="0" smtClean="0">
                <a:solidFill>
                  <a:srgbClr val="FF0000"/>
                </a:solidFill>
              </a:rPr>
              <a:t>rief or pad the brief) </a:t>
            </a:r>
            <a:endParaRPr lang="en-US" dirty="0" smtClean="0"/>
          </a:p>
          <a:p>
            <a:pPr marL="0" indent="0">
              <a:buNone/>
            </a:pPr>
            <a:r>
              <a:rPr lang="en-US" dirty="0" smtClean="0"/>
              <a:t>Position with all surfaces flat and dry</a:t>
            </a:r>
          </a:p>
          <a:p>
            <a:pPr marL="0" indent="0">
              <a:buNone/>
            </a:pPr>
            <a:endParaRPr lang="en-US" dirty="0" smtClean="0"/>
          </a:p>
          <a:p>
            <a:endParaRPr lang="en-US" dirty="0" smtClean="0"/>
          </a:p>
          <a:p>
            <a:endParaRPr lang="en-US" dirty="0"/>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3579550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smtClean="0">
                <a:solidFill>
                  <a:schemeClr val="accent1"/>
                </a:solidFill>
              </a:rPr>
              <a:t>Complications from Pressure Sores (cont’d)</a:t>
            </a:r>
            <a:endParaRPr lang="en-US" sz="3600" dirty="0">
              <a:solidFill>
                <a:schemeClr val="accent1"/>
              </a:solidFill>
            </a:endParaRPr>
          </a:p>
        </p:txBody>
      </p:sp>
      <p:sp>
        <p:nvSpPr>
          <p:cNvPr id="3" name="Content Placeholder 2"/>
          <p:cNvSpPr>
            <a:spLocks noGrp="1"/>
          </p:cNvSpPr>
          <p:nvPr>
            <p:ph sz="half" idx="1"/>
          </p:nvPr>
        </p:nvSpPr>
        <p:spPr>
          <a:xfrm>
            <a:off x="457200" y="1295400"/>
            <a:ext cx="4038600" cy="5059525"/>
          </a:xfrm>
        </p:spPr>
        <p:txBody>
          <a:bodyPr>
            <a:normAutofit fontScale="92500"/>
          </a:bodyPr>
          <a:lstStyle/>
          <a:p>
            <a:r>
              <a:rPr lang="en-US" b="1" u="sng" dirty="0" smtClean="0"/>
              <a:t>Cellulitis: </a:t>
            </a:r>
            <a:r>
              <a:rPr lang="en-US" dirty="0" smtClean="0"/>
              <a:t>cellulitis </a:t>
            </a:r>
            <a:r>
              <a:rPr lang="en-US" dirty="0"/>
              <a:t>is an infection of the skin and connected tissues. It can cause severe pain, redness, and swelling.  People with nerve damage can often not feel this pain. Cellulitis can lead to life threatening complications</a:t>
            </a:r>
            <a:r>
              <a:rPr lang="en-US" dirty="0" smtClean="0"/>
              <a:t>. </a:t>
            </a:r>
          </a:p>
          <a:p>
            <a:r>
              <a:rPr lang="en-US" b="1" u="sng" dirty="0" smtClean="0">
                <a:solidFill>
                  <a:srgbClr val="FF0000"/>
                </a:solidFill>
              </a:rPr>
              <a:t>Call a health care provider immediately upon observation </a:t>
            </a:r>
            <a:endParaRPr lang="en-US" b="1" u="sng" dirty="0">
              <a:solidFill>
                <a:srgbClr val="FF0000"/>
              </a:solidFill>
            </a:endParaRPr>
          </a:p>
          <a:p>
            <a:endParaRPr lang="en-US" b="1" u="sng" dirty="0"/>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630355"/>
            <a:ext cx="4038600" cy="301492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3632623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Autofit/>
          </a:bodyPr>
          <a:lstStyle/>
          <a:p>
            <a:r>
              <a:rPr lang="en-US" sz="3600" dirty="0" smtClean="0">
                <a:solidFill>
                  <a:schemeClr val="accent1"/>
                </a:solidFill>
              </a:rPr>
              <a:t>Complications from Pressure Sores (cont’d)</a:t>
            </a:r>
            <a:endParaRPr lang="en-US" sz="3600" dirty="0">
              <a:solidFill>
                <a:schemeClr val="accent1"/>
              </a:solidFill>
            </a:endParaRPr>
          </a:p>
        </p:txBody>
      </p:sp>
      <p:sp>
        <p:nvSpPr>
          <p:cNvPr id="3" name="Content Placeholder 2"/>
          <p:cNvSpPr>
            <a:spLocks noGrp="1"/>
          </p:cNvSpPr>
          <p:nvPr>
            <p:ph idx="1"/>
          </p:nvPr>
        </p:nvSpPr>
        <p:spPr>
          <a:xfrm>
            <a:off x="457200" y="1600200"/>
            <a:ext cx="8229600" cy="4724400"/>
          </a:xfrm>
        </p:spPr>
        <p:txBody>
          <a:bodyPr/>
          <a:lstStyle/>
          <a:p>
            <a:r>
              <a:rPr lang="en-US" b="1" u="sng" dirty="0" smtClean="0"/>
              <a:t>Bone and joint infections: </a:t>
            </a:r>
            <a:r>
              <a:rPr lang="en-US" dirty="0" smtClean="0"/>
              <a:t> the infection from the pressure sore can travel into the joints and bones. This can damage cartilage and may reduce the function of the joints and limbs.</a:t>
            </a:r>
          </a:p>
          <a:p>
            <a:endParaRPr lang="en-US" b="1" u="sng" dirty="0" smtClean="0"/>
          </a:p>
          <a:p>
            <a:endParaRPr lang="en-US" b="1" u="sng" dirty="0"/>
          </a:p>
          <a:p>
            <a:endParaRPr lang="en-US" b="1" u="sng" dirty="0" smtClean="0"/>
          </a:p>
          <a:p>
            <a:endParaRPr lang="en-US" b="1" u="sng" dirty="0"/>
          </a:p>
          <a:p>
            <a:r>
              <a:rPr lang="en-US" b="1" u="sng" dirty="0" smtClean="0"/>
              <a:t>Cancer:</a:t>
            </a:r>
            <a:r>
              <a:rPr lang="en-US" dirty="0" smtClean="0"/>
              <a:t>  This is possible with chronic non-healing wounds. This can be aggressive and requires surgery.</a:t>
            </a:r>
            <a:endParaRPr lang="en-US" b="1" u="sng" dirty="0"/>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pic>
        <p:nvPicPr>
          <p:cNvPr id="3074" name="Picture 2" descr="C:\Users\susan.rudolph@dbhds.virginia.gov\AppData\Local\Microsoft\Windows\Temporary Internet Files\Content.IE5\XAH2LZQU\elbow[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276600"/>
            <a:ext cx="2971800" cy="138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391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24000"/>
          </a:xfrm>
        </p:spPr>
        <p:txBody>
          <a:bodyPr>
            <a:noAutofit/>
          </a:bodyPr>
          <a:lstStyle/>
          <a:p>
            <a:r>
              <a:rPr lang="en-US" sz="3600" dirty="0" smtClean="0">
                <a:solidFill>
                  <a:schemeClr val="accent1"/>
                </a:solidFill>
              </a:rPr>
              <a:t/>
            </a:r>
            <a:br>
              <a:rPr lang="en-US" sz="3600" dirty="0" smtClean="0">
                <a:solidFill>
                  <a:schemeClr val="accent1"/>
                </a:solidFill>
              </a:rPr>
            </a:br>
            <a:r>
              <a:rPr lang="en-US" sz="3600" dirty="0">
                <a:solidFill>
                  <a:schemeClr val="accent1"/>
                </a:solidFill>
              </a:rPr>
              <a:t/>
            </a:r>
            <a:br>
              <a:rPr lang="en-US" sz="3600" dirty="0">
                <a:solidFill>
                  <a:schemeClr val="accent1"/>
                </a:solidFill>
              </a:rPr>
            </a:br>
            <a:r>
              <a:rPr lang="en-US" sz="3600" dirty="0" smtClean="0">
                <a:solidFill>
                  <a:schemeClr val="accent1"/>
                </a:solidFill>
              </a:rPr>
              <a:t/>
            </a:r>
            <a:br>
              <a:rPr lang="en-US" sz="3600" dirty="0" smtClean="0">
                <a:solidFill>
                  <a:schemeClr val="accent1"/>
                </a:solidFill>
              </a:rPr>
            </a:br>
            <a:r>
              <a:rPr lang="en-US" sz="3600" dirty="0" smtClean="0">
                <a:solidFill>
                  <a:schemeClr val="accent1"/>
                </a:solidFill>
              </a:rPr>
              <a:t>Sepsis Is A Severe Complications that can lead to death!</a:t>
            </a:r>
            <a:endParaRPr lang="en-US" sz="3600" dirty="0">
              <a:solidFill>
                <a:schemeClr val="accent1"/>
              </a:solidFill>
            </a:endParaRPr>
          </a:p>
        </p:txBody>
      </p:sp>
      <p:sp>
        <p:nvSpPr>
          <p:cNvPr id="3" name="Content Placeholder 2"/>
          <p:cNvSpPr>
            <a:spLocks noGrp="1"/>
          </p:cNvSpPr>
          <p:nvPr>
            <p:ph idx="1"/>
          </p:nvPr>
        </p:nvSpPr>
        <p:spPr>
          <a:xfrm>
            <a:off x="756839" y="1828801"/>
            <a:ext cx="7929959" cy="4495800"/>
          </a:xfrm>
        </p:spPr>
        <p:txBody>
          <a:bodyPr>
            <a:normAutofit fontScale="92500" lnSpcReduction="10000"/>
          </a:bodyPr>
          <a:lstStyle/>
          <a:p>
            <a:r>
              <a:rPr lang="en-US" sz="2800" dirty="0"/>
              <a:t>Sepsis is a complication caused by the body’s overwhelming and life-threatening response to an infection, which can lead to tissue damage, organ failure, and death. </a:t>
            </a:r>
            <a:endParaRPr lang="en-US" sz="2800" dirty="0" smtClean="0"/>
          </a:p>
          <a:p>
            <a:r>
              <a:rPr lang="en-US" sz="2800" dirty="0"/>
              <a:t>Sepsis is often associated with infections of the lungs (e.g., pneumonia), urinary tract (e.g., kidney), </a:t>
            </a:r>
            <a:r>
              <a:rPr lang="en-US" sz="2800" b="1" dirty="0"/>
              <a:t>skin, </a:t>
            </a:r>
            <a:r>
              <a:rPr lang="en-US" sz="2800" dirty="0"/>
              <a:t>and gut. </a:t>
            </a:r>
            <a:endParaRPr lang="en-US" sz="2800" dirty="0" smtClean="0"/>
          </a:p>
          <a:p>
            <a:r>
              <a:rPr lang="en-US" sz="2800" dirty="0" smtClean="0"/>
              <a:t>A </a:t>
            </a:r>
            <a:r>
              <a:rPr lang="en-US" sz="2800" dirty="0"/>
              <a:t>CDC evaluation found more than 90% of adults and 70% of children who developed sepsis had a health condition that may have put them at risk.</a:t>
            </a:r>
            <a:endParaRPr lang="en-US" sz="2800" dirty="0" smtClean="0"/>
          </a:p>
          <a:p>
            <a:r>
              <a:rPr lang="en-US" sz="2800" dirty="0" smtClean="0"/>
              <a:t>(https</a:t>
            </a:r>
            <a:r>
              <a:rPr lang="en-US" sz="2800" dirty="0"/>
              <a:t>://</a:t>
            </a:r>
            <a:r>
              <a:rPr lang="en-US" sz="2800" dirty="0" smtClean="0"/>
              <a:t>www.cdc.gov/sepsis/basic/qa.html)</a:t>
            </a:r>
            <a:endParaRPr lang="en-US" sz="2800" dirty="0"/>
          </a:p>
        </p:txBody>
      </p:sp>
      <p:pic>
        <p:nvPicPr>
          <p:cNvPr id="5" name="Picture 4"/>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2173991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en-US" sz="4400" dirty="0" smtClean="0">
                <a:solidFill>
                  <a:schemeClr val="accent1"/>
                </a:solidFill>
              </a:rPr>
              <a:t>Signs of Sepsis</a:t>
            </a:r>
            <a:endParaRPr lang="en-US" sz="4400" dirty="0">
              <a:solidFill>
                <a:schemeClr val="accent1"/>
              </a:solidFill>
            </a:endParaRPr>
          </a:p>
        </p:txBody>
      </p:sp>
      <p:sp>
        <p:nvSpPr>
          <p:cNvPr id="3" name="Content Placeholder 2"/>
          <p:cNvSpPr>
            <a:spLocks noGrp="1"/>
          </p:cNvSpPr>
          <p:nvPr>
            <p:ph idx="1"/>
          </p:nvPr>
        </p:nvSpPr>
        <p:spPr>
          <a:xfrm>
            <a:off x="457200" y="1447800"/>
            <a:ext cx="8229600" cy="4876800"/>
          </a:xfrm>
        </p:spPr>
        <p:txBody>
          <a:bodyPr>
            <a:normAutofit fontScale="92500" lnSpcReduction="20000"/>
          </a:bodyPr>
          <a:lstStyle/>
          <a:p>
            <a:r>
              <a:rPr lang="en-US" dirty="0"/>
              <a:t>There is no single sign or symptom of sepsis. It is, rather, a </a:t>
            </a:r>
            <a:r>
              <a:rPr lang="en-US" b="1" dirty="0"/>
              <a:t>combination </a:t>
            </a:r>
            <a:r>
              <a:rPr lang="en-US" dirty="0"/>
              <a:t>of symptoms. Since sepsis is the result of an infection, symptoms can include infection signs (diarrhea, vomiting, sore throat, etc.), as well as </a:t>
            </a:r>
            <a:r>
              <a:rPr lang="en-US" b="1" dirty="0"/>
              <a:t>ANY</a:t>
            </a:r>
            <a:r>
              <a:rPr lang="en-US" dirty="0"/>
              <a:t> of the symptoms below:</a:t>
            </a:r>
          </a:p>
          <a:p>
            <a:r>
              <a:rPr lang="en-US" dirty="0">
                <a:solidFill>
                  <a:schemeClr val="accent1"/>
                </a:solidFill>
              </a:rPr>
              <a:t>Shivering, fever, or very cold</a:t>
            </a:r>
          </a:p>
          <a:p>
            <a:r>
              <a:rPr lang="en-US" dirty="0">
                <a:solidFill>
                  <a:schemeClr val="accent1"/>
                </a:solidFill>
              </a:rPr>
              <a:t>Extreme pain or discomfort</a:t>
            </a:r>
          </a:p>
          <a:p>
            <a:r>
              <a:rPr lang="en-US" dirty="0">
                <a:solidFill>
                  <a:schemeClr val="accent1"/>
                </a:solidFill>
              </a:rPr>
              <a:t>Clammy or sweaty skin</a:t>
            </a:r>
          </a:p>
          <a:p>
            <a:r>
              <a:rPr lang="en-US" dirty="0">
                <a:solidFill>
                  <a:schemeClr val="accent1"/>
                </a:solidFill>
              </a:rPr>
              <a:t>Confusion or disorientation</a:t>
            </a:r>
          </a:p>
          <a:p>
            <a:r>
              <a:rPr lang="en-US" dirty="0">
                <a:solidFill>
                  <a:schemeClr val="accent1"/>
                </a:solidFill>
              </a:rPr>
              <a:t>Short of breath</a:t>
            </a:r>
          </a:p>
          <a:p>
            <a:r>
              <a:rPr lang="en-US" dirty="0">
                <a:solidFill>
                  <a:schemeClr val="accent1"/>
                </a:solidFill>
              </a:rPr>
              <a:t>High heart </a:t>
            </a:r>
            <a:r>
              <a:rPr lang="en-US" dirty="0" smtClean="0">
                <a:solidFill>
                  <a:schemeClr val="accent1"/>
                </a:solidFill>
              </a:rPr>
              <a:t>rate</a:t>
            </a:r>
          </a:p>
          <a:p>
            <a:r>
              <a:rPr lang="en-US" b="1" dirty="0" smtClean="0">
                <a:solidFill>
                  <a:srgbClr val="FF0000"/>
                </a:solidFill>
              </a:rPr>
              <a:t>Get Help Immediately!!!</a:t>
            </a:r>
            <a:endParaRPr lang="en-US" b="1" dirty="0">
              <a:solidFill>
                <a:srgbClr val="FF0000"/>
              </a:solidFill>
            </a:endParaRPr>
          </a:p>
          <a:p>
            <a:r>
              <a:rPr lang="en-US" sz="2400" dirty="0"/>
              <a:t>(https://www.cdc.gov/sepsis/basic/qa.html)</a:t>
            </a:r>
            <a:endParaRPr lang="en-US" dirty="0"/>
          </a:p>
          <a:p>
            <a:endParaRPr lang="en-US" dirty="0"/>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3439470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			Activity #4</a:t>
            </a:r>
            <a:endParaRPr lang="en-US" dirty="0"/>
          </a:p>
        </p:txBody>
      </p:sp>
      <p:sp>
        <p:nvSpPr>
          <p:cNvPr id="3" name="Content Placeholder 2"/>
          <p:cNvSpPr>
            <a:spLocks noGrp="1"/>
          </p:cNvSpPr>
          <p:nvPr>
            <p:ph idx="1"/>
          </p:nvPr>
        </p:nvSpPr>
        <p:spPr>
          <a:xfrm>
            <a:off x="457200" y="1447800"/>
            <a:ext cx="8229600" cy="4876800"/>
          </a:xfrm>
        </p:spPr>
        <p:txBody>
          <a:bodyPr>
            <a:normAutofit/>
          </a:bodyPr>
          <a:lstStyle/>
          <a:p>
            <a:r>
              <a:rPr lang="en-US" sz="3200" dirty="0" smtClean="0">
                <a:solidFill>
                  <a:srgbClr val="FF0000"/>
                </a:solidFill>
              </a:rPr>
              <a:t>Early identification and immediate reporting of any change  resulting in appropriate interventions helps prevent death and other injuries. </a:t>
            </a:r>
          </a:p>
          <a:p>
            <a:r>
              <a:rPr lang="en-US" sz="3200" dirty="0" smtClean="0"/>
              <a:t>You Are The Key!!!</a:t>
            </a:r>
          </a:p>
          <a:p>
            <a:endParaRPr lang="en-US" sz="3200" dirty="0">
              <a:solidFill>
                <a:srgbClr val="FF0000"/>
              </a:solidFill>
            </a:endParaRPr>
          </a:p>
          <a:p>
            <a:r>
              <a:rPr lang="en-US" sz="2800" dirty="0" smtClean="0"/>
              <a:t>Completing </a:t>
            </a:r>
            <a:r>
              <a:rPr lang="en-US" sz="2800" dirty="0"/>
              <a:t>a Health Screening and </a:t>
            </a:r>
            <a:r>
              <a:rPr lang="en-US" sz="2800" dirty="0" smtClean="0"/>
              <a:t>Reporting </a:t>
            </a:r>
            <a:r>
              <a:rPr lang="en-US" sz="2800" dirty="0"/>
              <a:t>ALL </a:t>
            </a:r>
            <a:r>
              <a:rPr lang="en-US" sz="2800" dirty="0" smtClean="0"/>
              <a:t>Changes: a Skit.</a:t>
            </a:r>
            <a:endParaRPr lang="en-US" sz="2800" dirty="0"/>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pic>
        <p:nvPicPr>
          <p:cNvPr id="4098" name="Picture 2" descr="C:\Users\susan.rudolph@dbhds.virginia.gov\AppData\Local\Microsoft\Windows\Temporary Internet Files\Content.IE5\UL7II31G\chav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380" y="3429000"/>
            <a:ext cx="33782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424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Treatment of Decubitus Ulcers by Health Professionals</a:t>
            </a:r>
            <a:endParaRPr lang="en-US" sz="3200" dirty="0"/>
          </a:p>
        </p:txBody>
      </p:sp>
      <p:sp>
        <p:nvSpPr>
          <p:cNvPr id="3" name="Content Placeholder 2"/>
          <p:cNvSpPr>
            <a:spLocks noGrp="1"/>
          </p:cNvSpPr>
          <p:nvPr>
            <p:ph idx="1"/>
          </p:nvPr>
        </p:nvSpPr>
        <p:spPr/>
        <p:txBody>
          <a:bodyPr>
            <a:normAutofit lnSpcReduction="10000"/>
          </a:bodyPr>
          <a:lstStyle/>
          <a:p>
            <a:r>
              <a:rPr lang="en-US" dirty="0"/>
              <a:t>Pressure ulcer treatment should be evidence-based and include a patient assessment and wound evaluation, including the following elements: history and physical, wound description/staging, etiology of pressure, psychosocial needs, nutritional status, and bacterial colonization/infection. </a:t>
            </a:r>
          </a:p>
          <a:p>
            <a:r>
              <a:rPr lang="en-US" dirty="0"/>
              <a:t>Document all risk assessments, skin inspection findings, pressure ulcer prevention interventions and treatments.  Utilize a consistent documentation format. </a:t>
            </a:r>
            <a:endParaRPr lang="en-US" dirty="0" smtClean="0"/>
          </a:p>
          <a:p>
            <a:pPr marL="0" indent="0">
              <a:buNone/>
            </a:pPr>
            <a:r>
              <a:rPr lang="en-US" dirty="0" smtClean="0"/>
              <a:t>(https</a:t>
            </a:r>
            <a:r>
              <a:rPr lang="en-US" dirty="0"/>
              <a:t>://</a:t>
            </a:r>
            <a:r>
              <a:rPr lang="en-US" dirty="0" smtClean="0"/>
              <a:t>www.icsi.org/guidelines)</a:t>
            </a:r>
            <a:endParaRPr lang="en-US" dirty="0"/>
          </a:p>
          <a:p>
            <a:endParaRPr lang="en-US" dirty="0"/>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4009271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4324350"/>
          </a:xfrm>
        </p:spPr>
        <p:txBody>
          <a:bodyPr>
            <a:normAutofit/>
          </a:bodyPr>
          <a:lstStyle/>
          <a:p>
            <a:pPr algn="ctr"/>
            <a:r>
              <a:rPr lang="en-US" dirty="0" smtClean="0">
                <a:solidFill>
                  <a:schemeClr val="tx1"/>
                </a:solidFill>
              </a:rPr>
              <a:t>When Skin Break Down Happens, Medical professionals Talk About  It In Categories Called Stages</a:t>
            </a:r>
            <a:endParaRPr lang="en-US" dirty="0">
              <a:solidFill>
                <a:schemeClr val="tx1"/>
              </a:solidFill>
            </a:endParaRPr>
          </a:p>
        </p:txBody>
      </p:sp>
      <p:pic>
        <p:nvPicPr>
          <p:cNvPr id="3" name="Picture 2"/>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1745195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Goals…</a:t>
            </a:r>
            <a:endParaRPr lang="en-US" dirty="0"/>
          </a:p>
        </p:txBody>
      </p:sp>
      <p:sp>
        <p:nvSpPr>
          <p:cNvPr id="3" name="Content Placeholder 2"/>
          <p:cNvSpPr>
            <a:spLocks noGrp="1"/>
          </p:cNvSpPr>
          <p:nvPr>
            <p:ph idx="1"/>
          </p:nvPr>
        </p:nvSpPr>
        <p:spPr>
          <a:xfrm>
            <a:off x="533400" y="1752600"/>
            <a:ext cx="8229600" cy="3962400"/>
          </a:xfrm>
        </p:spPr>
        <p:txBody>
          <a:bodyPr>
            <a:normAutofit fontScale="85000" lnSpcReduction="20000"/>
          </a:bodyPr>
          <a:lstStyle/>
          <a:p>
            <a:r>
              <a:rPr lang="en-US" dirty="0" smtClean="0"/>
              <a:t>Zero pressure sores or areas of skin breakdown on any individual.</a:t>
            </a:r>
          </a:p>
          <a:p>
            <a:r>
              <a:rPr lang="en-US" dirty="0" smtClean="0"/>
              <a:t>Quick recognition and interventions when breakdown occurs, leading to early closure of decubitus ulcers. </a:t>
            </a:r>
          </a:p>
          <a:p>
            <a:r>
              <a:rPr lang="en-US" dirty="0" smtClean="0"/>
              <a:t>Staff will have the knowledge, skills and ability to provide for the needs of even the most vulnerable individuals using a interdisciplinary team approach.</a:t>
            </a:r>
          </a:p>
          <a:p>
            <a:r>
              <a:rPr lang="en-US" dirty="0" smtClean="0"/>
              <a:t>That this curriculum is spread via “train the trainer” (We train you so you will go out and train your staff)</a:t>
            </a:r>
          </a:p>
          <a:p>
            <a:r>
              <a:rPr lang="en-US" dirty="0" smtClean="0"/>
              <a:t>Nursing will provide the leadership to assure that all staff receives the training needed to provide high quality care using best practices for individuals who are at risk or who have chronic health conditions.</a:t>
            </a:r>
            <a:endParaRPr lang="en-US" dirty="0"/>
          </a:p>
        </p:txBody>
      </p:sp>
      <p:pic>
        <p:nvPicPr>
          <p:cNvPr id="5" name="Picture 4"/>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37128266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800600"/>
          </a:xfrm>
        </p:spPr>
        <p:txBody>
          <a:bodyPr>
            <a:normAutofit/>
          </a:bodyPr>
          <a:lstStyle/>
          <a:p>
            <a:r>
              <a:rPr lang="en-US" dirty="0" smtClean="0"/>
              <a:t>There are different stages of pressure ulcers, Stage 1 being the least serious and Stage 4 being the most serious condition.</a:t>
            </a:r>
            <a:endParaRPr lang="en-US" dirty="0"/>
          </a:p>
          <a:p>
            <a:endParaRPr lang="en-US" dirty="0"/>
          </a:p>
        </p:txBody>
      </p:sp>
      <p:sp>
        <p:nvSpPr>
          <p:cNvPr id="2" name="Title 1"/>
          <p:cNvSpPr>
            <a:spLocks noGrp="1"/>
          </p:cNvSpPr>
          <p:nvPr>
            <p:ph type="title"/>
          </p:nvPr>
        </p:nvSpPr>
        <p:spPr/>
        <p:txBody>
          <a:bodyPr/>
          <a:lstStyle/>
          <a:p>
            <a:r>
              <a:rPr lang="en-US" dirty="0" smtClean="0"/>
              <a:t>Stages of Pressure Ulcers</a:t>
            </a:r>
            <a:endParaRPr lang="en-US" dirty="0"/>
          </a:p>
        </p:txBody>
      </p:sp>
      <p:pic>
        <p:nvPicPr>
          <p:cNvPr id="4" name="Picture 3" descr="bedsore4.jpg"/>
          <p:cNvPicPr>
            <a:picLocks noChangeAspect="1"/>
          </p:cNvPicPr>
          <p:nvPr/>
        </p:nvPicPr>
        <p:blipFill>
          <a:blip r:embed="rId2" cstate="print"/>
          <a:stretch>
            <a:fillRect/>
          </a:stretch>
        </p:blipFill>
        <p:spPr>
          <a:xfrm>
            <a:off x="2362200" y="3124200"/>
            <a:ext cx="4381500" cy="2857500"/>
          </a:xfrm>
          <a:prstGeom prst="rect">
            <a:avLst/>
          </a:prstGeom>
        </p:spPr>
      </p:pic>
      <p:pic>
        <p:nvPicPr>
          <p:cNvPr id="5" name="Picture 4"/>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4382553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fontScale="90000"/>
          </a:bodyPr>
          <a:lstStyle/>
          <a:p>
            <a:r>
              <a:rPr lang="en-US" dirty="0" smtClean="0"/>
              <a:t>Staging and Evaluating a Pressure Sore</a:t>
            </a:r>
            <a:endParaRPr lang="en-US" dirty="0"/>
          </a:p>
        </p:txBody>
      </p:sp>
      <p:sp>
        <p:nvSpPr>
          <p:cNvPr id="6" name="Content Placeholder 5"/>
          <p:cNvSpPr>
            <a:spLocks noGrp="1"/>
          </p:cNvSpPr>
          <p:nvPr>
            <p:ph sz="half" idx="1"/>
          </p:nvPr>
        </p:nvSpPr>
        <p:spPr>
          <a:xfrm>
            <a:off x="152400" y="1371600"/>
            <a:ext cx="4343400" cy="4983325"/>
          </a:xfrm>
        </p:spPr>
        <p:txBody>
          <a:bodyPr>
            <a:normAutofit fontScale="92500" lnSpcReduction="20000"/>
          </a:bodyPr>
          <a:lstStyle/>
          <a:p>
            <a:r>
              <a:rPr lang="en-US" b="1" u="sng" dirty="0" smtClean="0"/>
              <a:t>STAGE I: </a:t>
            </a:r>
          </a:p>
          <a:p>
            <a:endParaRPr lang="en-US" b="1" u="sng" dirty="0"/>
          </a:p>
          <a:p>
            <a:pPr lvl="1"/>
            <a:r>
              <a:rPr lang="en-US" dirty="0"/>
              <a:t>A </a:t>
            </a:r>
            <a:r>
              <a:rPr lang="en-US" dirty="0" smtClean="0"/>
              <a:t>persistent </a:t>
            </a:r>
            <a:r>
              <a:rPr lang="en-US" dirty="0"/>
              <a:t>area of skin </a:t>
            </a:r>
            <a:r>
              <a:rPr lang="en-US" dirty="0" smtClean="0"/>
              <a:t>redness that does not disappear when pressure is removed.</a:t>
            </a:r>
            <a:endParaRPr lang="en-US" dirty="0"/>
          </a:p>
          <a:p>
            <a:pPr lvl="1"/>
            <a:r>
              <a:rPr lang="en-US" dirty="0" smtClean="0"/>
              <a:t>The skin is not broken. </a:t>
            </a:r>
          </a:p>
          <a:p>
            <a:pPr lvl="1"/>
            <a:r>
              <a:rPr lang="en-US" dirty="0" smtClean="0"/>
              <a:t>Skin appears red. Skin may not lighten “blanche” when lightly pressed/touched.</a:t>
            </a:r>
          </a:p>
          <a:p>
            <a:pPr lvl="1"/>
            <a:r>
              <a:rPr lang="en-US" dirty="0" smtClean="0"/>
              <a:t>The site may be tender, painful, firm, soft and warm or cool compared to the surrounding skin.</a:t>
            </a:r>
          </a:p>
          <a:p>
            <a:pPr marL="393192" lvl="1" indent="0">
              <a:buNone/>
            </a:pPr>
            <a:r>
              <a:rPr lang="en-US" dirty="0" smtClean="0"/>
              <a:t> </a:t>
            </a:r>
            <a:endParaRPr lang="en-US" dirty="0"/>
          </a:p>
        </p:txBody>
      </p:sp>
      <p:pic>
        <p:nvPicPr>
          <p:cNvPr id="3075" name="Picture 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828800"/>
            <a:ext cx="4038600" cy="37338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1281655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Staging and Evaluating a Pressure Sore</a:t>
            </a:r>
          </a:p>
        </p:txBody>
      </p:sp>
      <p:sp>
        <p:nvSpPr>
          <p:cNvPr id="6" name="Content Placeholder 5"/>
          <p:cNvSpPr>
            <a:spLocks noGrp="1"/>
          </p:cNvSpPr>
          <p:nvPr>
            <p:ph sz="half" idx="1"/>
          </p:nvPr>
        </p:nvSpPr>
        <p:spPr/>
        <p:txBody>
          <a:bodyPr>
            <a:normAutofit lnSpcReduction="10000"/>
          </a:bodyPr>
          <a:lstStyle/>
          <a:p>
            <a:r>
              <a:rPr lang="en-US" b="1" u="sng" dirty="0" smtClean="0"/>
              <a:t>STAGE II:</a:t>
            </a:r>
          </a:p>
          <a:p>
            <a:pPr lvl="1"/>
            <a:r>
              <a:rPr lang="en-US" dirty="0" smtClean="0"/>
              <a:t>The outer layer of skin (epidermis) and the inner layer (dermis) is damaged or lost.</a:t>
            </a:r>
          </a:p>
          <a:p>
            <a:pPr lvl="1"/>
            <a:r>
              <a:rPr lang="en-US" dirty="0" smtClean="0"/>
              <a:t>The wound bed (open area) may be shallow and pinkish or red.</a:t>
            </a:r>
          </a:p>
          <a:p>
            <a:pPr lvl="1"/>
            <a:r>
              <a:rPr lang="en-US" dirty="0" smtClean="0"/>
              <a:t>The wound may look like an abrasion, fluid-filled blister or shallow crater.</a:t>
            </a:r>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05000"/>
            <a:ext cx="4038600" cy="3747294"/>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19286853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Staging and Evaluating a Pressure Sore</a:t>
            </a:r>
          </a:p>
        </p:txBody>
      </p:sp>
      <p:sp>
        <p:nvSpPr>
          <p:cNvPr id="3" name="Content Placeholder 2"/>
          <p:cNvSpPr>
            <a:spLocks noGrp="1"/>
          </p:cNvSpPr>
          <p:nvPr>
            <p:ph sz="half" idx="1"/>
          </p:nvPr>
        </p:nvSpPr>
        <p:spPr/>
        <p:txBody>
          <a:bodyPr>
            <a:normAutofit fontScale="92500" lnSpcReduction="20000"/>
          </a:bodyPr>
          <a:lstStyle/>
          <a:p>
            <a:r>
              <a:rPr lang="en-US" b="1" u="sng" dirty="0" smtClean="0"/>
              <a:t>STAGE III:</a:t>
            </a:r>
          </a:p>
          <a:p>
            <a:pPr lvl="1"/>
            <a:r>
              <a:rPr lang="en-US" dirty="0" smtClean="0"/>
              <a:t>A full thickness of skin is lost.</a:t>
            </a:r>
          </a:p>
          <a:p>
            <a:pPr lvl="1"/>
            <a:r>
              <a:rPr lang="en-US" dirty="0" smtClean="0"/>
              <a:t>The loss of skin usually exposes the fat layer.</a:t>
            </a:r>
          </a:p>
          <a:p>
            <a:pPr lvl="1"/>
            <a:r>
              <a:rPr lang="en-US" dirty="0" smtClean="0"/>
              <a:t>The ulcer/sore looks like a “crater.”</a:t>
            </a:r>
          </a:p>
          <a:p>
            <a:pPr lvl="1"/>
            <a:r>
              <a:rPr lang="en-US" dirty="0" smtClean="0"/>
              <a:t>The bottom of the wound bed may have yellowish tissue.</a:t>
            </a:r>
          </a:p>
          <a:p>
            <a:pPr lvl="1"/>
            <a:r>
              <a:rPr lang="en-US" dirty="0" smtClean="0"/>
              <a:t>The damage may extend beyond what you see to below layers of healthy skin.</a:t>
            </a:r>
            <a:endParaRPr lang="en-US" dirty="0"/>
          </a:p>
        </p:txBody>
      </p:sp>
      <p:pic>
        <p:nvPicPr>
          <p:cNvPr id="5123" name="Picture 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133600"/>
            <a:ext cx="3638624" cy="363775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2367354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2286000" cy="914400"/>
          </a:xfrm>
        </p:spPr>
        <p:txBody>
          <a:bodyPr>
            <a:normAutofit/>
          </a:bodyPr>
          <a:lstStyle/>
          <a:p>
            <a:r>
              <a:rPr lang="en-US" dirty="0" smtClean="0"/>
              <a:t>Stage 4</a:t>
            </a:r>
            <a:endParaRPr lang="en-US" dirty="0"/>
          </a:p>
        </p:txBody>
      </p:sp>
      <p:sp>
        <p:nvSpPr>
          <p:cNvPr id="7" name="TextBox 6"/>
          <p:cNvSpPr txBox="1"/>
          <p:nvPr/>
        </p:nvSpPr>
        <p:spPr>
          <a:xfrm>
            <a:off x="4800600" y="1524000"/>
            <a:ext cx="4114800" cy="3108543"/>
          </a:xfrm>
          <a:prstGeom prst="rect">
            <a:avLst/>
          </a:prstGeom>
          <a:noFill/>
        </p:spPr>
        <p:txBody>
          <a:bodyPr wrap="square" rtlCol="0">
            <a:spAutoFit/>
          </a:bodyPr>
          <a:lstStyle/>
          <a:p>
            <a:pPr lvl="0" eaLnBrk="0" fontAlgn="base" hangingPunct="0">
              <a:spcBef>
                <a:spcPct val="0"/>
              </a:spcBef>
              <a:spcAft>
                <a:spcPct val="0"/>
              </a:spcAft>
              <a:buFontTx/>
              <a:buChar char="•"/>
              <a:tabLst>
                <a:tab pos="457200" algn="l"/>
              </a:tabLst>
            </a:pPr>
            <a:r>
              <a:rPr lang="en-US" sz="2000" dirty="0" smtClean="0">
                <a:ea typeface="Times New Roman" pitchFamily="18" charset="0"/>
                <a:cs typeface="Arial" pitchFamily="34" charset="0"/>
              </a:rPr>
              <a:t>The pressure sore is very deep, reaching into muscle and bone and causing extensive damage.</a:t>
            </a:r>
          </a:p>
          <a:p>
            <a:pPr lvl="0" eaLnBrk="0" fontAlgn="base" hangingPunct="0">
              <a:spcBef>
                <a:spcPct val="0"/>
              </a:spcBef>
              <a:spcAft>
                <a:spcPct val="0"/>
              </a:spcAft>
              <a:tabLst>
                <a:tab pos="457200" algn="l"/>
              </a:tabLst>
            </a:pPr>
            <a:r>
              <a:rPr lang="en-US" sz="2000" dirty="0" smtClean="0">
                <a:ea typeface="Times New Roman" pitchFamily="18" charset="0"/>
                <a:cs typeface="Arial" pitchFamily="34" charset="0"/>
              </a:rPr>
              <a:t> </a:t>
            </a:r>
          </a:p>
          <a:p>
            <a:pPr lvl="0" eaLnBrk="0" fontAlgn="base" hangingPunct="0">
              <a:spcBef>
                <a:spcPct val="0"/>
              </a:spcBef>
              <a:spcAft>
                <a:spcPct val="0"/>
              </a:spcAft>
              <a:buFontTx/>
              <a:buChar char="•"/>
              <a:tabLst>
                <a:tab pos="457200" algn="l"/>
              </a:tabLst>
            </a:pPr>
            <a:r>
              <a:rPr lang="en-US" sz="2000" dirty="0" smtClean="0">
                <a:ea typeface="Times New Roman" pitchFamily="18" charset="0"/>
                <a:cs typeface="Arial" pitchFamily="34" charset="0"/>
              </a:rPr>
              <a:t>Damage to deeper tissues, tendons, and joints may occur. </a:t>
            </a:r>
          </a:p>
          <a:p>
            <a:pPr lvl="0" eaLnBrk="0" fontAlgn="base" hangingPunct="0">
              <a:spcBef>
                <a:spcPct val="0"/>
              </a:spcBef>
              <a:spcAft>
                <a:spcPct val="0"/>
              </a:spcAft>
              <a:buFontTx/>
              <a:buChar char="•"/>
              <a:tabLst>
                <a:tab pos="457200" algn="l"/>
              </a:tabLst>
            </a:pPr>
            <a:endParaRPr lang="en-US" sz="2000" dirty="0" smtClean="0"/>
          </a:p>
          <a:p>
            <a:pPr marL="0" lvl="1"/>
            <a:r>
              <a:rPr lang="en-US" dirty="0"/>
              <a:t>(Park-Lee, </a:t>
            </a:r>
            <a:r>
              <a:rPr lang="en-US" dirty="0" err="1"/>
              <a:t>Caffrey</a:t>
            </a:r>
            <a:r>
              <a:rPr lang="en-US" dirty="0"/>
              <a:t> C. Pressure Ulcers among nursing home residents 2009)</a:t>
            </a:r>
          </a:p>
          <a:p>
            <a:endParaRPr lang="en-US" sz="2000" dirty="0"/>
          </a:p>
        </p:txBody>
      </p:sp>
      <p:pic>
        <p:nvPicPr>
          <p:cNvPr id="6" name="Picture 5" descr="untitled.bmp"/>
          <p:cNvPicPr>
            <a:picLocks noChangeAspect="1"/>
          </p:cNvPicPr>
          <p:nvPr/>
        </p:nvPicPr>
        <p:blipFill>
          <a:blip r:embed="rId2" cstate="print"/>
          <a:stretch>
            <a:fillRect/>
          </a:stretch>
        </p:blipFill>
        <p:spPr>
          <a:xfrm>
            <a:off x="457200" y="1676400"/>
            <a:ext cx="4266521" cy="3192780"/>
          </a:xfrm>
          <a:prstGeom prst="rect">
            <a:avLst/>
          </a:prstGeom>
        </p:spPr>
      </p:pic>
      <p:pic>
        <p:nvPicPr>
          <p:cNvPr id="5" name="Picture 4"/>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42495345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Knowing the Risks and making a plan</a:t>
            </a:r>
            <a:endParaRPr lang="en-US" dirty="0"/>
          </a:p>
        </p:txBody>
      </p:sp>
      <p:sp>
        <p:nvSpPr>
          <p:cNvPr id="3" name="Content Placeholder 2"/>
          <p:cNvSpPr>
            <a:spLocks noGrp="1"/>
          </p:cNvSpPr>
          <p:nvPr>
            <p:ph idx="1"/>
          </p:nvPr>
        </p:nvSpPr>
        <p:spPr/>
        <p:txBody>
          <a:bodyPr>
            <a:normAutofit fontScale="92500"/>
          </a:bodyPr>
          <a:lstStyle/>
          <a:p>
            <a:r>
              <a:rPr lang="en-US" dirty="0"/>
              <a:t>The </a:t>
            </a:r>
            <a:r>
              <a:rPr lang="en-US" b="1" dirty="0"/>
              <a:t>Braden Scale </a:t>
            </a:r>
            <a:r>
              <a:rPr lang="en-US" dirty="0"/>
              <a:t>for Predicting </a:t>
            </a:r>
            <a:r>
              <a:rPr lang="en-US" b="1" dirty="0"/>
              <a:t>Pressure Ulcer Risk</a:t>
            </a:r>
            <a:r>
              <a:rPr lang="en-US" dirty="0"/>
              <a:t>, is a tool that was developed in 1987 by Barbara Braden and Nancy Bergstrom. The purpose of the scale is to help health professionals, especially nurses, assess a patient's risk of developing </a:t>
            </a:r>
            <a:r>
              <a:rPr lang="en-US" dirty="0" smtClean="0"/>
              <a:t>a </a:t>
            </a:r>
            <a:r>
              <a:rPr lang="en-US" b="1" dirty="0" smtClean="0"/>
              <a:t>pressure </a:t>
            </a:r>
            <a:r>
              <a:rPr lang="en-US" b="1" dirty="0"/>
              <a:t>ulcer</a:t>
            </a:r>
            <a:r>
              <a:rPr lang="en-US" dirty="0" smtClean="0"/>
              <a:t>.</a:t>
            </a:r>
          </a:p>
          <a:p>
            <a:r>
              <a:rPr lang="en-US" dirty="0" smtClean="0"/>
              <a:t>Planning to provide </a:t>
            </a:r>
            <a:r>
              <a:rPr lang="en-US" b="1" dirty="0" smtClean="0"/>
              <a:t>evidenced based interventions </a:t>
            </a:r>
            <a:r>
              <a:rPr lang="en-US" dirty="0" smtClean="0"/>
              <a:t>is the responsibility of the </a:t>
            </a:r>
            <a:r>
              <a:rPr lang="en-US" b="1" dirty="0" smtClean="0"/>
              <a:t>whole team </a:t>
            </a:r>
            <a:r>
              <a:rPr lang="en-US" dirty="0" smtClean="0"/>
              <a:t>including nurses, case managers, supervisors, families and direct care staff. </a:t>
            </a:r>
          </a:p>
          <a:p>
            <a:r>
              <a:rPr lang="en-US" dirty="0" smtClean="0"/>
              <a:t>Either using </a:t>
            </a:r>
            <a:r>
              <a:rPr lang="en-US" b="1" dirty="0" smtClean="0"/>
              <a:t>Care Protocols </a:t>
            </a:r>
            <a:r>
              <a:rPr lang="en-US" dirty="0" smtClean="0"/>
              <a:t>or adding the prevention of skin breakdown as a </a:t>
            </a:r>
            <a:r>
              <a:rPr lang="en-US" b="1" dirty="0" smtClean="0"/>
              <a:t>Health </a:t>
            </a:r>
            <a:r>
              <a:rPr lang="en-US" b="1" dirty="0"/>
              <a:t>O</a:t>
            </a:r>
            <a:r>
              <a:rPr lang="en-US" b="1" dirty="0" smtClean="0"/>
              <a:t>bjective </a:t>
            </a:r>
            <a:r>
              <a:rPr lang="en-US" dirty="0" smtClean="0"/>
              <a:t>in the body of the Part V is acceptable. </a:t>
            </a:r>
            <a:endParaRPr lang="en-US" dirty="0"/>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2948325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Agency Policy</a:t>
            </a:r>
            <a:endParaRPr lang="en-US" dirty="0"/>
          </a:p>
        </p:txBody>
      </p:sp>
      <p:sp>
        <p:nvSpPr>
          <p:cNvPr id="3" name="Content Placeholder 2"/>
          <p:cNvSpPr>
            <a:spLocks noGrp="1"/>
          </p:cNvSpPr>
          <p:nvPr>
            <p:ph idx="1"/>
          </p:nvPr>
        </p:nvSpPr>
        <p:spPr/>
        <p:txBody>
          <a:bodyPr>
            <a:normAutofit lnSpcReduction="10000"/>
          </a:bodyPr>
          <a:lstStyle/>
          <a:p>
            <a:r>
              <a:rPr lang="en-US" dirty="0" smtClean="0"/>
              <a:t>Your agency should have a policy on how they complete an assessment for every individual entering into your program. </a:t>
            </a:r>
          </a:p>
          <a:p>
            <a:r>
              <a:rPr lang="en-US" dirty="0" smtClean="0"/>
              <a:t>Part of this assessment can be asking a nurse to complete a health history , a health assessment and using the </a:t>
            </a:r>
            <a:r>
              <a:rPr lang="en-US" dirty="0"/>
              <a:t>B</a:t>
            </a:r>
            <a:r>
              <a:rPr lang="en-US" dirty="0" smtClean="0"/>
              <a:t>raden Scale as a decubitus ulcer risk assessment in addition to other assessments based on the person health status. </a:t>
            </a:r>
          </a:p>
          <a:p>
            <a:r>
              <a:rPr lang="en-US" dirty="0" smtClean="0"/>
              <a:t>If a risk is identified then a plan for prevention and education of staff including the use of this curriculum  can be established. </a:t>
            </a:r>
            <a:endParaRPr lang="en-US" dirty="0"/>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1360988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838200"/>
          </a:xfrm>
        </p:spPr>
        <p:txBody>
          <a:bodyPr>
            <a:normAutofit/>
          </a:bodyPr>
          <a:lstStyle/>
          <a:p>
            <a:pPr algn="ctr"/>
            <a:r>
              <a:rPr lang="en-US" dirty="0" smtClean="0"/>
              <a:t>Standard Measurement Tools</a:t>
            </a:r>
            <a:endParaRPr lang="en-US" dirty="0"/>
          </a:p>
        </p:txBody>
      </p:sp>
      <p:sp>
        <p:nvSpPr>
          <p:cNvPr id="6" name="Content Placeholder 5"/>
          <p:cNvSpPr>
            <a:spLocks noGrp="1"/>
          </p:cNvSpPr>
          <p:nvPr>
            <p:ph idx="1"/>
          </p:nvPr>
        </p:nvSpPr>
        <p:spPr/>
        <p:txBody>
          <a:bodyPr>
            <a:normAutofit lnSpcReduction="10000"/>
          </a:bodyPr>
          <a:lstStyle/>
          <a:p>
            <a:r>
              <a:rPr lang="en-US" dirty="0" smtClean="0"/>
              <a:t>Measurement tools help everyone talk the same language.</a:t>
            </a:r>
          </a:p>
          <a:p>
            <a:r>
              <a:rPr lang="en-US" dirty="0" smtClean="0"/>
              <a:t>They help you give accurate information to health providers.</a:t>
            </a:r>
          </a:p>
          <a:p>
            <a:r>
              <a:rPr lang="en-US" dirty="0" smtClean="0"/>
              <a:t>Examples are:</a:t>
            </a:r>
          </a:p>
          <a:p>
            <a:r>
              <a:rPr lang="en-US" dirty="0" err="1" smtClean="0"/>
              <a:t>MediRule</a:t>
            </a:r>
            <a:endParaRPr lang="en-US" dirty="0"/>
          </a:p>
          <a:p>
            <a:r>
              <a:rPr lang="en-US" dirty="0" smtClean="0"/>
              <a:t>Disposable rulers</a:t>
            </a:r>
          </a:p>
          <a:p>
            <a:r>
              <a:rPr lang="en-US" dirty="0" smtClean="0"/>
              <a:t>Measuring tapes</a:t>
            </a:r>
          </a:p>
          <a:p>
            <a:pPr marL="0" indent="0">
              <a:buNone/>
            </a:pPr>
            <a:endParaRPr lang="en-US" dirty="0" smtClean="0"/>
          </a:p>
          <a:p>
            <a:pPr marL="0" indent="0">
              <a:buNone/>
            </a:pPr>
            <a:r>
              <a:rPr lang="en-US" dirty="0" smtClean="0"/>
              <a:t>* </a:t>
            </a:r>
            <a:r>
              <a:rPr lang="en-US" dirty="0" smtClean="0">
                <a:solidFill>
                  <a:srgbClr val="FF0000"/>
                </a:solidFill>
              </a:rPr>
              <a:t>Follow your agencies policy.</a:t>
            </a:r>
            <a:endParaRPr lang="en-US" dirty="0">
              <a:solidFill>
                <a:srgbClr val="FF0000"/>
              </a:solidFill>
            </a:endParaRPr>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1757798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Activity #5</a:t>
            </a:r>
            <a:endParaRPr lang="en-US" dirty="0"/>
          </a:p>
        </p:txBody>
      </p:sp>
      <p:sp>
        <p:nvSpPr>
          <p:cNvPr id="3" name="Content Placeholder 2"/>
          <p:cNvSpPr>
            <a:spLocks noGrp="1"/>
          </p:cNvSpPr>
          <p:nvPr>
            <p:ph idx="1"/>
          </p:nvPr>
        </p:nvSpPr>
        <p:spPr/>
        <p:txBody>
          <a:bodyPr/>
          <a:lstStyle/>
          <a:p>
            <a:r>
              <a:rPr lang="en-US" dirty="0" smtClean="0"/>
              <a:t>Professionals commonly </a:t>
            </a:r>
            <a:r>
              <a:rPr lang="en-US" dirty="0"/>
              <a:t>i</a:t>
            </a:r>
            <a:r>
              <a:rPr lang="en-US" dirty="0" smtClean="0"/>
              <a:t>nvolved in  treating </a:t>
            </a:r>
            <a:r>
              <a:rPr lang="en-US" dirty="0"/>
              <a:t>s</a:t>
            </a:r>
            <a:r>
              <a:rPr lang="en-US" dirty="0" smtClean="0"/>
              <a:t>kin breakdown (decubitus ulcers) are nurses, physicians, certified wound specialists that are nurses or occupational or physical </a:t>
            </a:r>
            <a:r>
              <a:rPr lang="en-US" dirty="0"/>
              <a:t>t</a:t>
            </a:r>
            <a:r>
              <a:rPr lang="en-US" dirty="0" smtClean="0"/>
              <a:t>herapists. </a:t>
            </a:r>
          </a:p>
          <a:p>
            <a:r>
              <a:rPr lang="en-US" dirty="0" smtClean="0"/>
              <a:t>There is generally a wound clinic associated with most hospitals and home health care agencies and they often have special wound care teams. </a:t>
            </a:r>
          </a:p>
          <a:p>
            <a:pPr marL="0" indent="0" algn="ctr">
              <a:buNone/>
            </a:pPr>
            <a:r>
              <a:rPr lang="en-US" dirty="0" smtClean="0">
                <a:solidFill>
                  <a:srgbClr val="FF0000"/>
                </a:solidFill>
              </a:rPr>
              <a:t>Complete the Matching Game</a:t>
            </a:r>
            <a:endParaRPr lang="en-US" dirty="0">
              <a:solidFill>
                <a:srgbClr val="FF0000"/>
              </a:solidFill>
            </a:endParaRPr>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3692407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Activity #6</a:t>
            </a:r>
            <a:endParaRPr lang="en-US"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1944742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smtClean="0"/>
              <a:t>Objectives: Learners will:</a:t>
            </a:r>
            <a:endParaRPr lang="en-US" dirty="0"/>
          </a:p>
        </p:txBody>
      </p:sp>
      <p:sp>
        <p:nvSpPr>
          <p:cNvPr id="3" name="Content Placeholder 2"/>
          <p:cNvSpPr>
            <a:spLocks noGrp="1"/>
          </p:cNvSpPr>
          <p:nvPr>
            <p:ph idx="1"/>
          </p:nvPr>
        </p:nvSpPr>
        <p:spPr>
          <a:xfrm>
            <a:off x="457200" y="1524000"/>
            <a:ext cx="8229600" cy="4800600"/>
          </a:xfrm>
        </p:spPr>
        <p:txBody>
          <a:bodyPr>
            <a:normAutofit fontScale="77500" lnSpcReduction="20000"/>
          </a:bodyPr>
          <a:lstStyle/>
          <a:p>
            <a:r>
              <a:rPr lang="en-US" dirty="0" smtClean="0"/>
              <a:t>State the importance of good skin integrity on the overall health of individuals with IDD.</a:t>
            </a:r>
          </a:p>
          <a:p>
            <a:r>
              <a:rPr lang="en-US" dirty="0" smtClean="0"/>
              <a:t>Recognize the need to report any change in the skin to the right health team member immediately.</a:t>
            </a:r>
          </a:p>
          <a:p>
            <a:r>
              <a:rPr lang="en-US" dirty="0" smtClean="0"/>
              <a:t>List at least two factors that can cause skin breakdown.</a:t>
            </a:r>
          </a:p>
          <a:p>
            <a:r>
              <a:rPr lang="en-US" dirty="0" smtClean="0"/>
              <a:t>Name two ways that skin breakdown (decubitus ulcers) can be prevented.</a:t>
            </a:r>
          </a:p>
          <a:p>
            <a:r>
              <a:rPr lang="en-US" dirty="0" smtClean="0"/>
              <a:t>Understand the process of providing good skin care while bathing, positioning and changing individuals with high personal care needs.</a:t>
            </a:r>
          </a:p>
          <a:p>
            <a:r>
              <a:rPr lang="en-US" dirty="0" smtClean="0"/>
              <a:t>Understand their role in preventing skin breakdown and in the treatment process when breakdown occurs.</a:t>
            </a:r>
          </a:p>
          <a:p>
            <a:r>
              <a:rPr lang="en-US" dirty="0" smtClean="0"/>
              <a:t>Recognize the professionals involved in the treatment of decubitus ulcers. </a:t>
            </a:r>
          </a:p>
          <a:p>
            <a:r>
              <a:rPr lang="en-US" dirty="0" smtClean="0"/>
              <a:t>Understand how to properly document on the health issues of individuals at risk or with skin breakdown (decubitus ulcers).</a:t>
            </a:r>
          </a:p>
          <a:p>
            <a:endParaRPr lang="en-US" dirty="0" smtClean="0"/>
          </a:p>
          <a:p>
            <a:endParaRPr lang="en-US" dirty="0"/>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1416182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Break</a:t>
            </a:r>
            <a:endParaRPr lang="en-US" dirty="0"/>
          </a:p>
        </p:txBody>
      </p:sp>
      <p:sp>
        <p:nvSpPr>
          <p:cNvPr id="6" name="Content Placeholder 5"/>
          <p:cNvSpPr>
            <a:spLocks noGrp="1"/>
          </p:cNvSpPr>
          <p:nvPr>
            <p:ph idx="1"/>
          </p:nvPr>
        </p:nvSpPr>
        <p:spPr>
          <a:xfrm>
            <a:off x="939800" y="1905000"/>
            <a:ext cx="7594600" cy="4398961"/>
          </a:xfrm>
        </p:spPr>
        <p:txBody>
          <a:bodyPr/>
          <a:lstStyle/>
          <a:p>
            <a:r>
              <a:rPr lang="en-US" dirty="0" smtClean="0"/>
              <a:t>Nutrition is key</a:t>
            </a:r>
          </a:p>
          <a:p>
            <a:r>
              <a:rPr lang="en-US" dirty="0" smtClean="0"/>
              <a:t>Everyone gets a high protein snack and a bottle of water. </a:t>
            </a:r>
            <a:endParaRPr lang="en-US" dirty="0"/>
          </a:p>
          <a:p>
            <a:endParaRPr lang="en-US" dirty="0" smtClean="0"/>
          </a:p>
          <a:p>
            <a:endParaRPr lang="en-US" dirty="0"/>
          </a:p>
        </p:txBody>
      </p:sp>
      <p:pic>
        <p:nvPicPr>
          <p:cNvPr id="6147" name="Picture 3" descr="C:\Users\susan.rudolph@dbhds.virginia.gov\AppData\Local\Microsoft\Windows\Temporary Internet Files\Content.IE5\M869OR9U\5113fdad23f13PureProtein_Logo-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594100"/>
            <a:ext cx="2792036" cy="220027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susan.rudolph@dbhds.virginia.gov\AppData\Local\Microsoft\Windows\Temporary Internet Files\Content.IE5\UL7II31G\protein_bars8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271883"/>
            <a:ext cx="2209800" cy="167806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susan.rudolph@dbhds.virginia.gov\AppData\Local\Microsoft\Windows\Temporary Internet Files\Content.IE5\M869OR9U\food_clipart_water[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581400"/>
            <a:ext cx="190500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4154452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smtClean="0"/>
              <a:t>PREVENTION! PREVENTION! </a:t>
            </a:r>
            <a:endParaRPr lang="en-US" dirty="0"/>
          </a:p>
        </p:txBody>
      </p:sp>
      <p:sp>
        <p:nvSpPr>
          <p:cNvPr id="5" name="Content Placeholder 4"/>
          <p:cNvSpPr>
            <a:spLocks noGrp="1"/>
          </p:cNvSpPr>
          <p:nvPr>
            <p:ph idx="1"/>
          </p:nvPr>
        </p:nvSpPr>
        <p:spPr/>
        <p:txBody>
          <a:bodyPr/>
          <a:lstStyle/>
          <a:p>
            <a:r>
              <a:rPr lang="en-US" b="1" dirty="0" smtClean="0"/>
              <a:t>What can YOU do?</a:t>
            </a:r>
          </a:p>
          <a:p>
            <a:pPr lvl="1"/>
            <a:r>
              <a:rPr lang="en-US" b="1" u="sng" dirty="0" smtClean="0"/>
              <a:t>Repositioning: </a:t>
            </a:r>
          </a:p>
          <a:p>
            <a:pPr lvl="2"/>
            <a:r>
              <a:rPr lang="en-US" dirty="0" smtClean="0"/>
              <a:t>If in bed, reposition </a:t>
            </a:r>
            <a:r>
              <a:rPr lang="en-US" b="1" dirty="0" smtClean="0"/>
              <a:t>at least every two hours</a:t>
            </a:r>
            <a:r>
              <a:rPr lang="en-US" dirty="0" smtClean="0"/>
              <a:t>. Side to side, using pillows under one side of the back and then reposition again and place a pillow on opposite side of underside of back. Use pillows and cushions/wedges between and under knees. Place cushion support under feet and ankles. </a:t>
            </a:r>
            <a:r>
              <a:rPr lang="en-US" b="1" u="sng" dirty="0" smtClean="0">
                <a:solidFill>
                  <a:srgbClr val="FF0000"/>
                </a:solidFill>
              </a:rPr>
              <a:t>Follow all health practitioners, physical, and occupational therapist and nursing orders as prescribed. </a:t>
            </a:r>
            <a:endParaRPr lang="en-US" dirty="0">
              <a:solidFill>
                <a:srgbClr val="FF0000"/>
              </a:solidFill>
            </a:endParaRPr>
          </a:p>
          <a:p>
            <a:pPr lvl="2"/>
            <a:r>
              <a:rPr lang="en-US" dirty="0" smtClean="0"/>
              <a:t>If in wheel chair, encourage individual to </a:t>
            </a:r>
            <a:r>
              <a:rPr lang="en-US" b="1" dirty="0" smtClean="0"/>
              <a:t>reposition every 15 minutes, use tilt feature on chair to reposition every hour.</a:t>
            </a:r>
          </a:p>
          <a:p>
            <a:pPr lvl="1"/>
            <a:endParaRPr lang="en-US" b="1" dirty="0"/>
          </a:p>
        </p:txBody>
      </p:sp>
      <p:pic>
        <p:nvPicPr>
          <p:cNvPr id="7170" name="Picture 2" descr="C:\Users\susan.rudolph@dbhds.virginia.gov\AppData\Local\Microsoft\Windows\Temporary Internet Files\Content.IE5\UL7II31G\what_can_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19200"/>
            <a:ext cx="1762125" cy="15008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26146265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PREVENTION! </a:t>
            </a:r>
          </a:p>
        </p:txBody>
      </p:sp>
      <p:sp>
        <p:nvSpPr>
          <p:cNvPr id="3" name="Content Placeholder 2"/>
          <p:cNvSpPr>
            <a:spLocks noGrp="1"/>
          </p:cNvSpPr>
          <p:nvPr>
            <p:ph idx="1"/>
          </p:nvPr>
        </p:nvSpPr>
        <p:spPr/>
        <p:txBody>
          <a:bodyPr>
            <a:normAutofit lnSpcReduction="10000"/>
          </a:bodyPr>
          <a:lstStyle/>
          <a:p>
            <a:r>
              <a:rPr lang="en-US" b="1" dirty="0"/>
              <a:t>What can YOU do?</a:t>
            </a:r>
          </a:p>
          <a:p>
            <a:pPr lvl="1"/>
            <a:r>
              <a:rPr lang="en-US" b="1" u="sng" dirty="0" smtClean="0"/>
              <a:t>Repositioning from one place to another: </a:t>
            </a:r>
            <a:endParaRPr lang="en-US" b="1" u="sng" dirty="0"/>
          </a:p>
          <a:p>
            <a:pPr lvl="2"/>
            <a:r>
              <a:rPr lang="en-US" dirty="0" smtClean="0"/>
              <a:t>If the individual is non-ambulatory it is recommended that the individual changes physical position every two hours.</a:t>
            </a:r>
            <a:r>
              <a:rPr lang="en-US" i="1" dirty="0" smtClean="0"/>
              <a:t> For example,</a:t>
            </a:r>
            <a:r>
              <a:rPr lang="en-US" dirty="0" smtClean="0"/>
              <a:t> </a:t>
            </a:r>
          </a:p>
          <a:p>
            <a:pPr lvl="3"/>
            <a:r>
              <a:rPr lang="en-US" dirty="0" smtClean="0"/>
              <a:t>The individual is sitting in their wheel chair and then staff assist to transfer the individual to recline in the recliner.</a:t>
            </a:r>
          </a:p>
          <a:p>
            <a:pPr marL="978408" lvl="3" indent="0">
              <a:buNone/>
            </a:pPr>
            <a:endParaRPr lang="en-US" dirty="0" smtClean="0"/>
          </a:p>
          <a:p>
            <a:pPr lvl="3"/>
            <a:r>
              <a:rPr lang="en-US" dirty="0" smtClean="0"/>
              <a:t>The individual is reclining in the recliner, the staff will assist to transfer the individual to lie in bed to stretch out and relax.</a:t>
            </a:r>
          </a:p>
          <a:p>
            <a:pPr lvl="3"/>
            <a:endParaRPr lang="en-US" dirty="0" smtClean="0"/>
          </a:p>
          <a:p>
            <a:pPr lvl="3"/>
            <a:r>
              <a:rPr lang="en-US" dirty="0" smtClean="0"/>
              <a:t>This can vary depending on the individual’s daily planned schedule.</a:t>
            </a:r>
            <a:endParaRPr lang="en-US" dirty="0"/>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21532516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PREVENTION! </a:t>
            </a:r>
          </a:p>
        </p:txBody>
      </p:sp>
      <p:sp>
        <p:nvSpPr>
          <p:cNvPr id="3" name="Content Placeholder 2"/>
          <p:cNvSpPr>
            <a:spLocks noGrp="1"/>
          </p:cNvSpPr>
          <p:nvPr>
            <p:ph sz="half" idx="1"/>
          </p:nvPr>
        </p:nvSpPr>
        <p:spPr/>
        <p:txBody>
          <a:bodyPr/>
          <a:lstStyle/>
          <a:p>
            <a:r>
              <a:rPr lang="en-US" b="1" dirty="0" smtClean="0"/>
              <a:t>What can YOU do?</a:t>
            </a:r>
          </a:p>
          <a:p>
            <a:pPr lvl="1"/>
            <a:r>
              <a:rPr lang="en-US" b="1" u="sng" dirty="0" smtClean="0"/>
              <a:t>Support:</a:t>
            </a:r>
          </a:p>
          <a:p>
            <a:pPr lvl="2"/>
            <a:r>
              <a:rPr lang="en-US" dirty="0" smtClean="0"/>
              <a:t>Special ordered air mattresses if medically necessary</a:t>
            </a:r>
          </a:p>
          <a:p>
            <a:pPr lvl="2"/>
            <a:r>
              <a:rPr lang="en-US" dirty="0" smtClean="0"/>
              <a:t>Wedges, cushions, and pillows. These are recommended and ordered by Physical and Occupational Therapists and Physicians.</a:t>
            </a:r>
          </a:p>
          <a:p>
            <a:pPr lvl="2"/>
            <a:endParaRPr lang="en-US" dirty="0" smtClean="0"/>
          </a:p>
          <a:p>
            <a:pPr lvl="2"/>
            <a:endParaRPr lang="en-US" dirty="0"/>
          </a:p>
        </p:txBody>
      </p:sp>
      <p:pic>
        <p:nvPicPr>
          <p:cNvPr id="819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520034"/>
            <a:ext cx="4038600" cy="3235569"/>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3713723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chemeClr val="accent2"/>
                </a:solidFill>
              </a:rPr>
              <a:t>Proper Skin Care</a:t>
            </a:r>
            <a:endParaRPr lang="en-US" dirty="0">
              <a:solidFill>
                <a:schemeClr val="accent2"/>
              </a:solidFill>
            </a:endParaRPr>
          </a:p>
        </p:txBody>
      </p:sp>
      <p:sp>
        <p:nvSpPr>
          <p:cNvPr id="5" name="Content Placeholder 4"/>
          <p:cNvSpPr>
            <a:spLocks noGrp="1"/>
          </p:cNvSpPr>
          <p:nvPr>
            <p:ph idx="1"/>
          </p:nvPr>
        </p:nvSpPr>
        <p:spPr/>
        <p:txBody>
          <a:bodyPr>
            <a:normAutofit fontScale="92500"/>
          </a:bodyPr>
          <a:lstStyle/>
          <a:p>
            <a:pPr marL="667512" lvl="2" indent="0">
              <a:buNone/>
            </a:pPr>
            <a:endParaRPr lang="en-US" b="1" dirty="0"/>
          </a:p>
          <a:p>
            <a:pPr lvl="2"/>
            <a:r>
              <a:rPr lang="en-US" sz="2600" b="1" u="sng" dirty="0" smtClean="0"/>
              <a:t>KEEP THE SKIN CLEAN AND DRY</a:t>
            </a:r>
            <a:r>
              <a:rPr lang="en-US" sz="2600" dirty="0" smtClean="0"/>
              <a:t>: Clean the skin with a mild soap and warm water and rinse thoroughly. Gently pat dry.</a:t>
            </a:r>
          </a:p>
          <a:p>
            <a:pPr lvl="2"/>
            <a:r>
              <a:rPr lang="en-US" sz="2400" b="1" u="sng" dirty="0" smtClean="0"/>
              <a:t>Apply Lotions and ointments as prescribed- </a:t>
            </a:r>
            <a:r>
              <a:rPr lang="en-US" sz="2400" dirty="0" smtClean="0"/>
              <a:t>to prevent skin breakdown. This promotes skin integrity. It can be therapeutic to lightly massage the skin with prescribed lotions to prevent skin breakdown. This will also promote blood flow and circulation. Lightly massage the area with a </a:t>
            </a:r>
            <a:r>
              <a:rPr lang="en-US" sz="2400" i="1" dirty="0" smtClean="0"/>
              <a:t>“circle 8” </a:t>
            </a:r>
            <a:r>
              <a:rPr lang="en-US" sz="2400" dirty="0" smtClean="0"/>
              <a:t>motion with the fingertips.</a:t>
            </a:r>
            <a:r>
              <a:rPr lang="en-US" sz="2400" b="1" u="sng" dirty="0" smtClean="0"/>
              <a:t> </a:t>
            </a:r>
          </a:p>
          <a:p>
            <a:pPr lvl="2"/>
            <a:r>
              <a:rPr lang="en-US" sz="2400" b="1" u="sng" dirty="0" smtClean="0">
                <a:solidFill>
                  <a:srgbClr val="FF0000"/>
                </a:solidFill>
              </a:rPr>
              <a:t>Never massage over an area of skin that is reddened or there is skin breakdown.</a:t>
            </a:r>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27221058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Proper Skin Care Continued</a:t>
            </a:r>
            <a:endParaRPr lang="en-US" dirty="0">
              <a:solidFill>
                <a:schemeClr val="accent2"/>
              </a:solidFill>
            </a:endParaRPr>
          </a:p>
        </p:txBody>
      </p:sp>
      <p:sp>
        <p:nvSpPr>
          <p:cNvPr id="3" name="Content Placeholder 2"/>
          <p:cNvSpPr>
            <a:spLocks noGrp="1"/>
          </p:cNvSpPr>
          <p:nvPr>
            <p:ph idx="1"/>
          </p:nvPr>
        </p:nvSpPr>
        <p:spPr/>
        <p:txBody>
          <a:bodyPr>
            <a:normAutofit/>
          </a:bodyPr>
          <a:lstStyle/>
          <a:p>
            <a:pPr lvl="1"/>
            <a:r>
              <a:rPr lang="en-US" b="1" u="sng" dirty="0" smtClean="0"/>
              <a:t>In</a:t>
            </a:r>
            <a:r>
              <a:rPr lang="en-US" sz="2400" b="1" u="sng" dirty="0" smtClean="0"/>
              <a:t>spect skin </a:t>
            </a:r>
            <a:r>
              <a:rPr lang="en-US" sz="2400" b="1" u="sng" dirty="0"/>
              <a:t>daily- </a:t>
            </a:r>
            <a:r>
              <a:rPr lang="en-US" sz="2400" b="1" u="sng" dirty="0" smtClean="0"/>
              <a:t>Daily Health Checks</a:t>
            </a:r>
            <a:r>
              <a:rPr lang="en-US" sz="2400" dirty="0" smtClean="0"/>
              <a:t>. </a:t>
            </a:r>
            <a:r>
              <a:rPr lang="en-US" sz="2400" dirty="0"/>
              <a:t>Watch for </a:t>
            </a:r>
            <a:r>
              <a:rPr lang="en-US" sz="2400" dirty="0" smtClean="0"/>
              <a:t>any changes in the skin and </a:t>
            </a:r>
            <a:r>
              <a:rPr lang="en-US" sz="2400" dirty="0" smtClean="0">
                <a:solidFill>
                  <a:srgbClr val="FF0000"/>
                </a:solidFill>
              </a:rPr>
              <a:t>report this immediately</a:t>
            </a:r>
            <a:r>
              <a:rPr lang="en-US" sz="2400" dirty="0" smtClean="0"/>
              <a:t>!</a:t>
            </a:r>
          </a:p>
          <a:p>
            <a:pPr lvl="2"/>
            <a:r>
              <a:rPr lang="en-US" sz="2400" dirty="0" smtClean="0"/>
              <a:t>Inspect for wrinkles </a:t>
            </a:r>
            <a:r>
              <a:rPr lang="en-US" sz="2400" dirty="0"/>
              <a:t>and folds in the bedding and clothing that can irritate the </a:t>
            </a:r>
            <a:r>
              <a:rPr lang="en-US" sz="2400" dirty="0" smtClean="0"/>
              <a:t>skin and fix them.</a:t>
            </a:r>
          </a:p>
          <a:p>
            <a:pPr lvl="2"/>
            <a:r>
              <a:rPr lang="en-US" sz="2400" b="1" u="sng" dirty="0" smtClean="0"/>
              <a:t>Manage </a:t>
            </a:r>
            <a:r>
              <a:rPr lang="en-US" sz="2400" b="1" u="sng" dirty="0"/>
              <a:t>incontinence-</a:t>
            </a:r>
            <a:r>
              <a:rPr lang="en-US" sz="2400" dirty="0"/>
              <a:t>This will help keep the affected area clean especially if the sore is on the sacral, buttocks or groin area. Checking the individual </a:t>
            </a:r>
            <a:r>
              <a:rPr lang="en-US" sz="2400" dirty="0" smtClean="0"/>
              <a:t>at a minimum every </a:t>
            </a:r>
            <a:r>
              <a:rPr lang="en-US" sz="2400" dirty="0"/>
              <a:t>two hours </a:t>
            </a:r>
            <a:r>
              <a:rPr lang="en-US" sz="2400" dirty="0" smtClean="0"/>
              <a:t>for incontinence and changing them immediately when wet or soiled will </a:t>
            </a:r>
            <a:r>
              <a:rPr lang="en-US" sz="2400" dirty="0"/>
              <a:t>help </a:t>
            </a:r>
            <a:r>
              <a:rPr lang="en-US" sz="2400" dirty="0" smtClean="0"/>
              <a:t>prevent breakdown.</a:t>
            </a:r>
          </a:p>
          <a:p>
            <a:pPr lvl="2"/>
            <a:r>
              <a:rPr lang="en-US" sz="2400" dirty="0" smtClean="0">
                <a:solidFill>
                  <a:srgbClr val="FF0000"/>
                </a:solidFill>
              </a:rPr>
              <a:t>Never double diaper</a:t>
            </a:r>
            <a:endParaRPr lang="en-US" sz="2400" dirty="0">
              <a:solidFill>
                <a:srgbClr val="FF0000"/>
              </a:solidFill>
            </a:endParaRPr>
          </a:p>
          <a:p>
            <a:endParaRPr lang="en-US" dirty="0"/>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16995287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Activity #7</a:t>
            </a:r>
            <a:endParaRPr lang="en-US" dirty="0">
              <a:solidFill>
                <a:schemeClr val="accent2"/>
              </a:solidFill>
            </a:endParaRPr>
          </a:p>
        </p:txBody>
      </p:sp>
      <p:sp>
        <p:nvSpPr>
          <p:cNvPr id="3" name="Content Placeholder 2"/>
          <p:cNvSpPr>
            <a:spLocks noGrp="1"/>
          </p:cNvSpPr>
          <p:nvPr>
            <p:ph idx="1"/>
          </p:nvPr>
        </p:nvSpPr>
        <p:spPr/>
        <p:txBody>
          <a:bodyPr/>
          <a:lstStyle/>
          <a:p>
            <a:r>
              <a:rPr lang="en-US" dirty="0" smtClean="0"/>
              <a:t>Barrier Ointment Demonstration</a:t>
            </a:r>
          </a:p>
          <a:p>
            <a:r>
              <a:rPr lang="en-US" dirty="0" smtClean="0"/>
              <a:t>Care of the Skin Demonstration</a:t>
            </a:r>
            <a:endParaRPr lang="en-US" dirty="0"/>
          </a:p>
        </p:txBody>
      </p:sp>
      <p:pic>
        <p:nvPicPr>
          <p:cNvPr id="8195" name="Picture 3" descr="C:\Users\susan.rudolph@dbhds.virginia.gov\AppData\Local\Microsoft\Windows\Temporary Internet Files\Content.IE5\UL7II31G\Untitle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352800"/>
            <a:ext cx="1851660" cy="27012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3409133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Wheel Chair Care and Assessment</a:t>
            </a:r>
            <a:endParaRPr lang="en-US" dirty="0"/>
          </a:p>
        </p:txBody>
      </p:sp>
      <p:sp>
        <p:nvSpPr>
          <p:cNvPr id="5" name="Content Placeholder 4"/>
          <p:cNvSpPr>
            <a:spLocks noGrp="1"/>
          </p:cNvSpPr>
          <p:nvPr>
            <p:ph idx="1"/>
          </p:nvPr>
        </p:nvSpPr>
        <p:spPr/>
        <p:txBody>
          <a:bodyPr/>
          <a:lstStyle/>
          <a:p>
            <a:r>
              <a:rPr lang="en-US" dirty="0" smtClean="0"/>
              <a:t>Wheel chair should be inspected daily and cleaned.</a:t>
            </a:r>
          </a:p>
          <a:p>
            <a:r>
              <a:rPr lang="en-US" dirty="0" smtClean="0"/>
              <a:t>Inspect cushion for signs of wear, for proper inflation, and for proper placement (facing correct direction).</a:t>
            </a:r>
          </a:p>
          <a:p>
            <a:r>
              <a:rPr lang="en-US" dirty="0" smtClean="0"/>
              <a:t>Yearly PT wheel chair evaluation or as needed.</a:t>
            </a:r>
          </a:p>
          <a:p>
            <a:r>
              <a:rPr lang="en-US" dirty="0" smtClean="0"/>
              <a:t>Inspect brakes, arm rests, foot rests, head rests, wheels and belts and contact wheel chair vendor as needed for repairs.</a:t>
            </a:r>
          </a:p>
          <a:p>
            <a:r>
              <a:rPr lang="en-US" dirty="0" smtClean="0"/>
              <a:t>Make sure that all attachments, such as trays and tie downs are in good working order and are clean.</a:t>
            </a:r>
          </a:p>
          <a:p>
            <a:endParaRPr lang="en-US" dirty="0"/>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25495495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391281">
            <a:off x="4810046" y="3502456"/>
            <a:ext cx="3000375" cy="280035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2"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295400"/>
            <a:ext cx="2544773" cy="2680494"/>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Other Interventions</a:t>
            </a:r>
          </a:p>
        </p:txBody>
      </p:sp>
      <p:sp>
        <p:nvSpPr>
          <p:cNvPr id="3" name="Content Placeholder 2"/>
          <p:cNvSpPr>
            <a:spLocks noGrp="1"/>
          </p:cNvSpPr>
          <p:nvPr>
            <p:ph sz="half" idx="1"/>
          </p:nvPr>
        </p:nvSpPr>
        <p:spPr/>
        <p:txBody>
          <a:bodyPr>
            <a:normAutofit/>
          </a:bodyPr>
          <a:lstStyle/>
          <a:p>
            <a:r>
              <a:rPr lang="en-US" b="1" dirty="0" smtClean="0"/>
              <a:t>What can YOU do?</a:t>
            </a:r>
          </a:p>
          <a:p>
            <a:pPr lvl="1"/>
            <a:r>
              <a:rPr lang="en-US" b="1" u="sng" dirty="0" smtClean="0"/>
              <a:t>Nutrition:</a:t>
            </a:r>
            <a:endParaRPr lang="en-US" dirty="0" smtClean="0"/>
          </a:p>
          <a:p>
            <a:pPr lvl="2"/>
            <a:r>
              <a:rPr lang="en-US" b="1" u="sng" dirty="0" smtClean="0"/>
              <a:t>Healthy diet: </a:t>
            </a:r>
            <a:r>
              <a:rPr lang="en-US" dirty="0"/>
              <a:t>this will promote wound healing. Physician may order an increase in calories and fluids, a high protein diet and vitamins and minerals to promote wound healing</a:t>
            </a:r>
            <a:r>
              <a:rPr lang="en-US" dirty="0" smtClean="0"/>
              <a:t>.</a:t>
            </a:r>
          </a:p>
        </p:txBody>
      </p:sp>
      <p:pic>
        <p:nvPicPr>
          <p:cNvPr id="6" name="Picture 5"/>
          <p:cNvPicPr>
            <a:picLocks noChangeAspect="1"/>
          </p:cNvPicPr>
          <p:nvPr/>
        </p:nvPicPr>
        <p:blipFill>
          <a:blip r:embed="rId4">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1706581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Interventions</a:t>
            </a:r>
            <a:endParaRPr lang="en-US" dirty="0"/>
          </a:p>
        </p:txBody>
      </p:sp>
      <p:sp>
        <p:nvSpPr>
          <p:cNvPr id="3" name="Content Placeholder 2"/>
          <p:cNvSpPr>
            <a:spLocks noGrp="1"/>
          </p:cNvSpPr>
          <p:nvPr>
            <p:ph sz="half" idx="1"/>
          </p:nvPr>
        </p:nvSpPr>
        <p:spPr/>
        <p:txBody>
          <a:bodyPr>
            <a:normAutofit fontScale="92500" lnSpcReduction="10000"/>
          </a:bodyPr>
          <a:lstStyle/>
          <a:p>
            <a:r>
              <a:rPr lang="en-US" b="1" u="sng" dirty="0" smtClean="0"/>
              <a:t>What Can You Do?</a:t>
            </a:r>
          </a:p>
          <a:p>
            <a:pPr marL="548640" lvl="3" indent="-274320">
              <a:buSzPct val="95000"/>
            </a:pPr>
            <a:r>
              <a:rPr lang="en-US" sz="2600" b="1" u="sng" dirty="0"/>
              <a:t>Drink Enough:</a:t>
            </a:r>
            <a:r>
              <a:rPr lang="en-US" sz="2600" dirty="0"/>
              <a:t> Good hydration is important to maintaining good skin integrity. </a:t>
            </a:r>
            <a:endParaRPr lang="en-US" sz="2600" dirty="0" smtClean="0"/>
          </a:p>
          <a:p>
            <a:pPr marL="548640" lvl="3" indent="-274320">
              <a:buSzPct val="95000"/>
            </a:pPr>
            <a:r>
              <a:rPr lang="en-US" sz="2600" b="1" u="sng" dirty="0" smtClean="0"/>
              <a:t>Offer fluids; </a:t>
            </a:r>
            <a:r>
              <a:rPr lang="en-US" sz="2600" dirty="0" smtClean="0"/>
              <a:t>especially water to the individual hourly as tolerated during awake hours except for individuals on fluid restriction protocols.</a:t>
            </a:r>
            <a:endParaRPr lang="en-US" sz="2600" dirty="0"/>
          </a:p>
          <a:p>
            <a:endParaRPr lang="en-US" dirty="0"/>
          </a:p>
        </p:txBody>
      </p:sp>
      <p:pic>
        <p:nvPicPr>
          <p:cNvPr id="8" name="Content Placeholder 7" descr="untitled.png"/>
          <p:cNvPicPr>
            <a:picLocks noGrp="1" noChangeAspect="1"/>
          </p:cNvPicPr>
          <p:nvPr>
            <p:ph sz="half" idx="2"/>
          </p:nvPr>
        </p:nvPicPr>
        <p:blipFill>
          <a:blip r:embed="rId2" cstate="print"/>
          <a:stretch>
            <a:fillRect/>
          </a:stretch>
        </p:blipFill>
        <p:spPr>
          <a:xfrm>
            <a:off x="5105400" y="2187137"/>
            <a:ext cx="3130205" cy="3908863"/>
          </a:xfrm>
          <a:ln w="25400">
            <a:solidFill>
              <a:schemeClr val="tx1"/>
            </a:solidFill>
          </a:ln>
        </p:spPr>
      </p:pic>
      <p:pic>
        <p:nvPicPr>
          <p:cNvPr id="5" name="Picture 4"/>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3849816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21" y="1676400"/>
            <a:ext cx="8229600" cy="685800"/>
          </a:xfrm>
        </p:spPr>
        <p:txBody>
          <a:bodyPr>
            <a:normAutofit fontScale="90000"/>
          </a:bodyPr>
          <a:lstStyle/>
          <a:p>
            <a:r>
              <a:rPr lang="en-US" dirty="0" smtClean="0"/>
              <a:t>Healthy Skin Is Very Important </a:t>
            </a:r>
            <a:endParaRPr lang="en-US" dirty="0"/>
          </a:p>
        </p:txBody>
      </p:sp>
      <p:sp>
        <p:nvSpPr>
          <p:cNvPr id="3" name="Content Placeholder 2"/>
          <p:cNvSpPr>
            <a:spLocks noGrp="1"/>
          </p:cNvSpPr>
          <p:nvPr>
            <p:ph idx="1"/>
          </p:nvPr>
        </p:nvSpPr>
        <p:spPr>
          <a:xfrm>
            <a:off x="457200" y="2286000"/>
            <a:ext cx="8229600" cy="3581400"/>
          </a:xfrm>
        </p:spPr>
        <p:txBody>
          <a:bodyPr>
            <a:normAutofit fontScale="92500"/>
          </a:bodyPr>
          <a:lstStyle/>
          <a:p>
            <a:r>
              <a:rPr lang="en-US" dirty="0" smtClean="0"/>
              <a:t>Skin is the largest organ in the body</a:t>
            </a:r>
          </a:p>
          <a:p>
            <a:r>
              <a:rPr lang="en-US" dirty="0" smtClean="0"/>
              <a:t>Skin prevents infection from outside sources entering in to the body.</a:t>
            </a:r>
          </a:p>
          <a:p>
            <a:r>
              <a:rPr lang="en-US" dirty="0"/>
              <a:t>The skin </a:t>
            </a:r>
            <a:r>
              <a:rPr lang="en-US" dirty="0" smtClean="0"/>
              <a:t>protects us from heat, cold and the elements.</a:t>
            </a:r>
          </a:p>
          <a:p>
            <a:r>
              <a:rPr lang="en-US" dirty="0" smtClean="0"/>
              <a:t>The skin helps regulate </a:t>
            </a:r>
            <a:r>
              <a:rPr lang="en-US" dirty="0"/>
              <a:t>body </a:t>
            </a:r>
            <a:r>
              <a:rPr lang="en-US" dirty="0" smtClean="0"/>
              <a:t>temperature</a:t>
            </a:r>
          </a:p>
          <a:p>
            <a:r>
              <a:rPr lang="en-US" dirty="0" smtClean="0"/>
              <a:t>The skin </a:t>
            </a:r>
            <a:r>
              <a:rPr lang="en-US" dirty="0"/>
              <a:t>permits the sensations of touch, heat, and cold</a:t>
            </a:r>
            <a:r>
              <a:rPr lang="en-US" dirty="0" smtClean="0"/>
              <a:t>.</a:t>
            </a:r>
          </a:p>
          <a:p>
            <a:r>
              <a:rPr lang="en-US" dirty="0" smtClean="0"/>
              <a:t>The skin stores fat and water to help with shock absorption and to prevent dehydration. </a:t>
            </a:r>
          </a:p>
          <a:p>
            <a:endParaRPr lang="en-US" dirty="0"/>
          </a:p>
        </p:txBody>
      </p:sp>
      <p:pic>
        <p:nvPicPr>
          <p:cNvPr id="1027" name="Picture 3" descr="C:\Users\susan.rudolph@dbhds.virginia.gov\AppData\Local\Microsoft\Windows\Temporary Internet Files\Content.IE5\XAH2LZQU\fresh-skin-wedding-page[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1477" y="304800"/>
            <a:ext cx="1510355" cy="12801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32258330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810000"/>
            <a:ext cx="3546746" cy="2352675"/>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457200" y="0"/>
            <a:ext cx="8229600" cy="1676400"/>
          </a:xfrm>
        </p:spPr>
        <p:txBody>
          <a:bodyPr>
            <a:normAutofit/>
          </a:bodyPr>
          <a:lstStyle/>
          <a:p>
            <a:r>
              <a:rPr lang="en-US" sz="3600" b="1" dirty="0" smtClean="0"/>
              <a:t>Prevention</a:t>
            </a:r>
            <a:r>
              <a:rPr lang="en-US" sz="3600" dirty="0" smtClean="0"/>
              <a:t>  and </a:t>
            </a:r>
            <a:r>
              <a:rPr lang="en-US" sz="3600" b="1" dirty="0" smtClean="0"/>
              <a:t>Early</a:t>
            </a:r>
            <a:r>
              <a:rPr lang="en-US" sz="3600" dirty="0" smtClean="0"/>
              <a:t> detection and treatment save lives and human suffering! </a:t>
            </a:r>
            <a:endParaRPr lang="en-US" sz="3600" dirty="0"/>
          </a:p>
        </p:txBody>
      </p:sp>
      <p:sp>
        <p:nvSpPr>
          <p:cNvPr id="4" name="Content Placeholder 3"/>
          <p:cNvSpPr>
            <a:spLocks noGrp="1"/>
          </p:cNvSpPr>
          <p:nvPr>
            <p:ph sz="half" idx="2"/>
          </p:nvPr>
        </p:nvSpPr>
        <p:spPr>
          <a:xfrm>
            <a:off x="4648200" y="1920085"/>
            <a:ext cx="1066800" cy="289715"/>
          </a:xfrm>
        </p:spPr>
        <p:txBody>
          <a:bodyPr>
            <a:normAutofit fontScale="62500" lnSpcReduction="20000"/>
          </a:bodyPr>
          <a:lstStyle/>
          <a:p>
            <a:endParaRPr lang="en-US" dirty="0"/>
          </a:p>
        </p:txBody>
      </p:sp>
      <p:pic>
        <p:nvPicPr>
          <p:cNvPr id="1126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057973"/>
            <a:ext cx="3570450" cy="1959644"/>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2846" y="1676400"/>
            <a:ext cx="2963564" cy="2714625"/>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p:cNvPicPr>
            <a:picLocks noChangeAspect="1"/>
          </p:cNvPicPr>
          <p:nvPr/>
        </p:nvPicPr>
        <p:blipFill>
          <a:blip r:embed="rId5">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28127546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should healthy skin look like?</a:t>
            </a:r>
            <a:endParaRPr lang="en-US" dirty="0"/>
          </a:p>
        </p:txBody>
      </p:sp>
      <p:sp>
        <p:nvSpPr>
          <p:cNvPr id="6" name="Content Placeholder 5"/>
          <p:cNvSpPr>
            <a:spLocks noGrp="1"/>
          </p:cNvSpPr>
          <p:nvPr>
            <p:ph idx="1"/>
          </p:nvPr>
        </p:nvSpPr>
        <p:spPr/>
        <p:txBody>
          <a:bodyPr/>
          <a:lstStyle/>
          <a:p>
            <a:r>
              <a:rPr lang="en-US" dirty="0" smtClean="0"/>
              <a:t>Free of rashes, cuts and scratches.</a:t>
            </a:r>
          </a:p>
          <a:p>
            <a:r>
              <a:rPr lang="en-US" dirty="0" smtClean="0"/>
              <a:t>Warm and soft to the touch.</a:t>
            </a:r>
          </a:p>
          <a:p>
            <a:r>
              <a:rPr lang="en-US" dirty="0" smtClean="0"/>
              <a:t>Moves easily and falls back in place when moved.</a:t>
            </a:r>
          </a:p>
          <a:p>
            <a:r>
              <a:rPr lang="en-US" dirty="0" smtClean="0"/>
              <a:t>Lays evenly over joints and other areas with a soft fat pad under the skin. </a:t>
            </a:r>
          </a:p>
          <a:p>
            <a:r>
              <a:rPr lang="en-US" dirty="0" smtClean="0"/>
              <a:t>Free of flaky and dry areas</a:t>
            </a:r>
          </a:p>
          <a:p>
            <a:r>
              <a:rPr lang="en-US" dirty="0" smtClean="0"/>
              <a:t>Even coloring of skin over the body.</a:t>
            </a:r>
          </a:p>
          <a:p>
            <a:endParaRPr lang="en-US" dirty="0" smtClean="0"/>
          </a:p>
          <a:p>
            <a:endParaRPr lang="en-US" dirty="0"/>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28154634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89888"/>
          </a:xfrm>
        </p:spPr>
        <p:txBody>
          <a:bodyPr>
            <a:normAutofit fontScale="90000"/>
          </a:bodyPr>
          <a:lstStyle/>
          <a:p>
            <a:r>
              <a:rPr lang="en-US" dirty="0" smtClean="0"/>
              <a:t>To protect your skin the CDC says you should:</a:t>
            </a:r>
            <a:endParaRPr lang="en-US" dirty="0"/>
          </a:p>
        </p:txBody>
      </p:sp>
      <p:sp>
        <p:nvSpPr>
          <p:cNvPr id="3" name="Content Placeholder 2"/>
          <p:cNvSpPr>
            <a:spLocks noGrp="1"/>
          </p:cNvSpPr>
          <p:nvPr>
            <p:ph idx="1"/>
          </p:nvPr>
        </p:nvSpPr>
        <p:spPr/>
        <p:txBody>
          <a:bodyPr>
            <a:normAutofit lnSpcReduction="10000"/>
          </a:bodyPr>
          <a:lstStyle/>
          <a:p>
            <a:r>
              <a:rPr lang="en-US" dirty="0"/>
              <a:t>Put on sunscreen with sun protective factor (SPF) 15 or higher and with both ultraviolet A and ultraviolet B (UVA and UVB) protection. Reapply sunscreen after swimming and excessive sweating.</a:t>
            </a:r>
          </a:p>
          <a:p>
            <a:r>
              <a:rPr lang="en-US" dirty="0"/>
              <a:t>Seek shade and consider wearing a wide-brimmed hat.</a:t>
            </a:r>
          </a:p>
          <a:p>
            <a:r>
              <a:rPr lang="en-US" dirty="0"/>
              <a:t>Cover up with clothing and sunglasses.</a:t>
            </a:r>
          </a:p>
          <a:p>
            <a:r>
              <a:rPr lang="en-US" dirty="0"/>
              <a:t>Avoid using tanning beds and sunlamps.</a:t>
            </a:r>
          </a:p>
          <a:p>
            <a:r>
              <a:rPr lang="en-US" dirty="0"/>
              <a:t>Put on insect repellent with DEET or </a:t>
            </a:r>
            <a:r>
              <a:rPr lang="en-US" dirty="0" err="1"/>
              <a:t>Picaridin</a:t>
            </a:r>
            <a:r>
              <a:rPr lang="en-US" dirty="0"/>
              <a:t> to protect from mosquito and tick bites.</a:t>
            </a:r>
          </a:p>
          <a:p>
            <a:pPr marL="0" indent="0" algn="ctr">
              <a:buNone/>
            </a:pPr>
            <a:r>
              <a:rPr lang="en-US" dirty="0" smtClean="0"/>
              <a:t>(https</a:t>
            </a:r>
            <a:r>
              <a:rPr lang="en-US" dirty="0"/>
              <a:t>://</a:t>
            </a:r>
            <a:r>
              <a:rPr lang="en-US" dirty="0" smtClean="0"/>
              <a:t>www.cdc.gov/family/minutes/tips/protectskin)</a:t>
            </a:r>
            <a:endParaRPr lang="en-US" dirty="0"/>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11397384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Any Change…</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Know your agency’s Policy and Procedure for notifying supervisors when changes in a person’s health are identified.</a:t>
            </a:r>
          </a:p>
          <a:p>
            <a:r>
              <a:rPr lang="en-US" dirty="0" smtClean="0"/>
              <a:t>Follow your agencies chain of command and </a:t>
            </a:r>
            <a:r>
              <a:rPr lang="en-US" dirty="0" smtClean="0">
                <a:solidFill>
                  <a:srgbClr val="FF0000"/>
                </a:solidFill>
              </a:rPr>
              <a:t>Alert</a:t>
            </a:r>
            <a:r>
              <a:rPr lang="en-US" dirty="0" smtClean="0"/>
              <a:t> the appropriate person immediately. </a:t>
            </a:r>
          </a:p>
          <a:p>
            <a:r>
              <a:rPr lang="en-US" dirty="0" smtClean="0"/>
              <a:t>Follow all nursing and physician’s care plans and orders.</a:t>
            </a:r>
          </a:p>
          <a:p>
            <a:r>
              <a:rPr lang="en-US" dirty="0" smtClean="0"/>
              <a:t>Look for regularly ordered and/or PRN creams and ointments and use as directed.</a:t>
            </a:r>
          </a:p>
          <a:p>
            <a:r>
              <a:rPr lang="en-US" dirty="0" smtClean="0"/>
              <a:t>Alert medical practitioner if no improvement in any skin problem.</a:t>
            </a:r>
          </a:p>
          <a:p>
            <a:r>
              <a:rPr lang="en-US" dirty="0" smtClean="0"/>
              <a:t>Ask the individual if they have any areas that are causing discomfort or pain.</a:t>
            </a:r>
          </a:p>
          <a:p>
            <a:r>
              <a:rPr lang="en-US" dirty="0" smtClean="0"/>
              <a:t>Watch and observe the individuals that cannot talk for signs of discomfort such as; grimacing, restlessness, behavior, crying, lack of appetite, etc. and report these changes.</a:t>
            </a:r>
            <a:endParaRPr lang="en-US" dirty="0"/>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6579776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Document!</a:t>
            </a:r>
            <a:endParaRPr lang="en-US" dirty="0"/>
          </a:p>
        </p:txBody>
      </p:sp>
      <p:sp>
        <p:nvSpPr>
          <p:cNvPr id="3" name="Content Placeholder 2"/>
          <p:cNvSpPr>
            <a:spLocks noGrp="1"/>
          </p:cNvSpPr>
          <p:nvPr>
            <p:ph idx="1"/>
          </p:nvPr>
        </p:nvSpPr>
        <p:spPr/>
        <p:txBody>
          <a:bodyPr/>
          <a:lstStyle/>
          <a:p>
            <a:r>
              <a:rPr lang="en-US" dirty="0" smtClean="0"/>
              <a:t>Clearly </a:t>
            </a:r>
            <a:r>
              <a:rPr lang="en-US" smtClean="0"/>
              <a:t>document when </a:t>
            </a:r>
            <a:r>
              <a:rPr lang="en-US" dirty="0" smtClean="0"/>
              <a:t>staff notices the problem. </a:t>
            </a:r>
          </a:p>
          <a:p>
            <a:r>
              <a:rPr lang="en-US" dirty="0" smtClean="0"/>
              <a:t>What did you do?</a:t>
            </a:r>
          </a:p>
          <a:p>
            <a:r>
              <a:rPr lang="en-US" dirty="0" smtClean="0"/>
              <a:t>Whom did you contact?</a:t>
            </a:r>
          </a:p>
          <a:p>
            <a:r>
              <a:rPr lang="en-US" dirty="0" smtClean="0"/>
              <a:t>What instructions were given?</a:t>
            </a:r>
          </a:p>
          <a:p>
            <a:r>
              <a:rPr lang="en-US" dirty="0" smtClean="0"/>
              <a:t>How did you implement the instructions?</a:t>
            </a:r>
          </a:p>
          <a:p>
            <a:r>
              <a:rPr lang="en-US" dirty="0" smtClean="0"/>
              <a:t>What was the result?</a:t>
            </a:r>
          </a:p>
          <a:p>
            <a:r>
              <a:rPr lang="en-US" dirty="0" smtClean="0"/>
              <a:t>If the result was not effective, what did you do?</a:t>
            </a:r>
          </a:p>
          <a:p>
            <a:r>
              <a:rPr lang="en-US" dirty="0" smtClean="0"/>
              <a:t>What is your plan?</a:t>
            </a:r>
            <a:endParaRPr lang="en-US" dirty="0"/>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35859703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idx="1"/>
          </p:nvPr>
        </p:nvSpPr>
        <p:spPr/>
        <p:txBody>
          <a:bodyPr/>
          <a:lstStyle/>
          <a:p>
            <a:r>
              <a:rPr lang="en-US" dirty="0" smtClean="0"/>
              <a:t>For always following the protocols.</a:t>
            </a:r>
          </a:p>
          <a:p>
            <a:r>
              <a:rPr lang="en-US" dirty="0" smtClean="0"/>
              <a:t>For always providing these interventions with care.</a:t>
            </a:r>
          </a:p>
          <a:p>
            <a:r>
              <a:rPr lang="en-US" dirty="0" smtClean="0">
                <a:solidFill>
                  <a:srgbClr val="FF0000"/>
                </a:solidFill>
              </a:rPr>
              <a:t>For always being observant and reporting all changes</a:t>
            </a:r>
            <a:r>
              <a:rPr lang="en-US" dirty="0" smtClean="0"/>
              <a:t>.</a:t>
            </a:r>
          </a:p>
          <a:p>
            <a:r>
              <a:rPr lang="en-US" dirty="0" smtClean="0"/>
              <a:t>For always documenting.</a:t>
            </a:r>
          </a:p>
          <a:p>
            <a:r>
              <a:rPr lang="en-US" dirty="0" smtClean="0"/>
              <a:t>For working as a team to prevent skin breakdown, falls and other injuries to the individuals we support.</a:t>
            </a:r>
          </a:p>
          <a:p>
            <a:r>
              <a:rPr lang="en-US" dirty="0" smtClean="0"/>
              <a:t>Thank you for coming!</a:t>
            </a:r>
            <a:endParaRPr lang="en-US" dirty="0"/>
          </a:p>
        </p:txBody>
      </p:sp>
      <p:pic>
        <p:nvPicPr>
          <p:cNvPr id="9218" name="Picture 2" descr="C:\Users\susan.rudolph@dbhds.virginia.gov\AppData\Local\Microsoft\Windows\Temporary Internet Files\Content.IE5\M869OR9U\thankyou_snoopy[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838200"/>
            <a:ext cx="2362200" cy="1520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13940350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normAutofit fontScale="47500" lnSpcReduction="20000"/>
          </a:bodyPr>
          <a:lstStyle/>
          <a:p>
            <a:r>
              <a:rPr lang="en-US" sz="3800" dirty="0"/>
              <a:t>Berkowitz, D. et al. (2014 October). Preventing pressure ulcers in hospitals: A tool kit for improving quality care.   Agency for Healthcare Research and Quality. Retrieved from: https://</a:t>
            </a:r>
            <a:r>
              <a:rPr lang="en-US" sz="3800" dirty="0" err="1"/>
              <a:t>www.ahrq.gov</a:t>
            </a:r>
            <a:r>
              <a:rPr lang="en-US" sz="3800" dirty="0"/>
              <a:t>/professionals/systems/ hospital/</a:t>
            </a:r>
            <a:r>
              <a:rPr lang="en-US" sz="3800" dirty="0" err="1"/>
              <a:t>pressureulcertoolkit</a:t>
            </a:r>
            <a:r>
              <a:rPr lang="en-US" sz="3800" dirty="0"/>
              <a:t>/</a:t>
            </a:r>
            <a:r>
              <a:rPr lang="en-US" sz="3800" dirty="0" err="1"/>
              <a:t>index.html</a:t>
            </a:r>
            <a:endParaRPr lang="en-US" sz="3800" dirty="0"/>
          </a:p>
          <a:p>
            <a:r>
              <a:rPr lang="en-US" sz="3800" dirty="0"/>
              <a:t>Pressure ulcers: Prevention and management of pressure ulcers. (2014)  National Guideline Clearinghouse. Retrieved from: https://</a:t>
            </a:r>
            <a:r>
              <a:rPr lang="en-US" sz="3800" dirty="0" err="1"/>
              <a:t>www.guideline.gov</a:t>
            </a:r>
            <a:r>
              <a:rPr lang="en-US" sz="3800" dirty="0"/>
              <a:t>/</a:t>
            </a:r>
            <a:r>
              <a:rPr lang="en-US" sz="3800" dirty="0" err="1"/>
              <a:t>search?q</a:t>
            </a:r>
            <a:r>
              <a:rPr lang="en-US" sz="3800" dirty="0"/>
              <a:t>=</a:t>
            </a:r>
            <a:r>
              <a:rPr lang="en-US" sz="3800" dirty="0" err="1"/>
              <a:t>pressure+ulcers</a:t>
            </a:r>
            <a:endParaRPr lang="en-US" sz="3800" dirty="0"/>
          </a:p>
          <a:p>
            <a:r>
              <a:rPr lang="en-US" sz="3800" dirty="0"/>
              <a:t>Health care protocol: Pressure ulcer prevention and treatment protocol.  (march 2014). Institute for Clinical Systems Improvement. Retrieved from: https://</a:t>
            </a:r>
            <a:r>
              <a:rPr lang="en-US" sz="3800" dirty="0" err="1"/>
              <a:t>www.icsi.org</a:t>
            </a:r>
            <a:r>
              <a:rPr lang="en-US" sz="3800" dirty="0"/>
              <a:t>/_asset/</a:t>
            </a:r>
            <a:r>
              <a:rPr lang="en-US" sz="3800" dirty="0" err="1"/>
              <a:t>6t7kxy</a:t>
            </a:r>
            <a:r>
              <a:rPr lang="en-US" sz="3800" dirty="0"/>
              <a:t>/</a:t>
            </a:r>
            <a:r>
              <a:rPr lang="en-US" sz="3800" dirty="0" err="1"/>
              <a:t>PressureUlcer.pdf</a:t>
            </a:r>
            <a:r>
              <a:rPr lang="en-US" sz="3800" dirty="0"/>
              <a:t> </a:t>
            </a:r>
          </a:p>
          <a:p>
            <a:r>
              <a:rPr lang="en-US" sz="3800" dirty="0"/>
              <a:t>Park-Lee, E. </a:t>
            </a:r>
            <a:r>
              <a:rPr lang="en-US" sz="3800" dirty="0" err="1"/>
              <a:t>Caffery</a:t>
            </a:r>
            <a:r>
              <a:rPr lang="en-US" sz="3800" dirty="0"/>
              <a:t>, C. (2009, February). Pressure ulcers among nursing home residents: United States, 2004. National Center for Health Statistics. Retrieved from: </a:t>
            </a:r>
            <a:r>
              <a:rPr lang="en-US" sz="3800" dirty="0" err="1" smtClean="0"/>
              <a:t>www.cdc.gov</a:t>
            </a:r>
            <a:r>
              <a:rPr lang="en-US" sz="3800" dirty="0" smtClean="0"/>
              <a:t>/</a:t>
            </a:r>
            <a:r>
              <a:rPr lang="en-US" sz="3800" dirty="0" err="1" smtClean="0"/>
              <a:t>nchs</a:t>
            </a:r>
            <a:r>
              <a:rPr lang="en-US" sz="3800" dirty="0" smtClean="0"/>
              <a:t>/products/</a:t>
            </a:r>
            <a:r>
              <a:rPr lang="en-US" sz="3800" dirty="0" err="1" smtClean="0"/>
              <a:t>databriefs</a:t>
            </a:r>
            <a:r>
              <a:rPr lang="en-US" sz="3800" dirty="0" smtClean="0"/>
              <a:t>/</a:t>
            </a:r>
            <a:r>
              <a:rPr lang="en-US" sz="3800" dirty="0" err="1" smtClean="0"/>
              <a:t>db14.htm</a:t>
            </a:r>
            <a:endParaRPr lang="en-US" sz="3800" dirty="0" smtClean="0"/>
          </a:p>
          <a:p>
            <a:r>
              <a:rPr lang="en-US" sz="3800" dirty="0" smtClean="0"/>
              <a:t>Sandra </a:t>
            </a:r>
            <a:r>
              <a:rPr lang="en-US" sz="3800" dirty="0"/>
              <a:t>M. </a:t>
            </a:r>
            <a:r>
              <a:rPr lang="en-US" sz="3800" dirty="0" err="1"/>
              <a:t>Nettina</a:t>
            </a:r>
            <a:r>
              <a:rPr lang="en-US" sz="3800" dirty="0"/>
              <a:t>. (2010). Manual of Nursing Practice [</a:t>
            </a:r>
            <a:r>
              <a:rPr lang="en-US" sz="3800" dirty="0" err="1"/>
              <a:t>Woltz</a:t>
            </a:r>
            <a:r>
              <a:rPr lang="en-US" sz="3800" dirty="0"/>
              <a:t> Kluwer Health] Lippincott Williams &amp; Wilkins · (8</a:t>
            </a:r>
            <a:r>
              <a:rPr lang="en-US" sz="3800" baseline="30000" dirty="0"/>
              <a:t>th</a:t>
            </a:r>
            <a:r>
              <a:rPr lang="en-US" sz="3800" dirty="0"/>
              <a:t> </a:t>
            </a:r>
            <a:r>
              <a:rPr lang="en-US" sz="3800" dirty="0" err="1"/>
              <a:t>ed</a:t>
            </a:r>
            <a:r>
              <a:rPr lang="en-US" sz="3800" dirty="0"/>
              <a:t>.,rev.) Ambler Penn.</a:t>
            </a:r>
          </a:p>
          <a:p>
            <a:pPr marL="0" indent="0">
              <a:buNone/>
            </a:pPr>
            <a:endParaRPr lang="en-US" dirty="0"/>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595212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Skin Healthy</a:t>
            </a:r>
            <a:endParaRPr lang="en-US" dirty="0"/>
          </a:p>
        </p:txBody>
      </p:sp>
      <p:sp>
        <p:nvSpPr>
          <p:cNvPr id="3" name="Content Placeholder 2"/>
          <p:cNvSpPr>
            <a:spLocks noGrp="1"/>
          </p:cNvSpPr>
          <p:nvPr>
            <p:ph idx="1"/>
          </p:nvPr>
        </p:nvSpPr>
        <p:spPr/>
        <p:txBody>
          <a:bodyPr>
            <a:normAutofit lnSpcReduction="10000"/>
          </a:bodyPr>
          <a:lstStyle/>
          <a:p>
            <a:r>
              <a:rPr lang="en-US" dirty="0" smtClean="0"/>
              <a:t>It is important to have clean, well lubricated skin to prevent skin from breaking down and becoming torn and/or infected.</a:t>
            </a:r>
          </a:p>
          <a:p>
            <a:r>
              <a:rPr lang="en-US" dirty="0" smtClean="0"/>
              <a:t>Bathing often and cleaning all parts of the skin with mild soap and water is essential.</a:t>
            </a:r>
          </a:p>
          <a:p>
            <a:r>
              <a:rPr lang="en-US" dirty="0" smtClean="0"/>
              <a:t>Applying a lubricant cream or lotion per a health care providers prescription is important. </a:t>
            </a:r>
          </a:p>
          <a:p>
            <a:r>
              <a:rPr lang="en-US" dirty="0" smtClean="0"/>
              <a:t>Inspecting the skin and seeking treatment from a medical professional for changes in the skin can reduce long term complications including decubitus Ulcers. </a:t>
            </a:r>
          </a:p>
          <a:p>
            <a:endParaRPr lang="en-US" dirty="0"/>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pic>
        <p:nvPicPr>
          <p:cNvPr id="1028" name="Picture 4" descr="C:\Users\susan.rudolph@dbhds.virginia.gov\AppData\Local\Microsoft\Windows\Temporary Internet Files\Content.IE5\MO90FTLO\54277820_f4b6d0d58b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533400"/>
            <a:ext cx="2209442" cy="116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843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Poor skin hygiene</a:t>
            </a:r>
          </a:p>
          <a:p>
            <a:pPr lvl="0"/>
            <a:r>
              <a:rPr lang="en-US" dirty="0" smtClean="0"/>
              <a:t>Poor housekeeping practices</a:t>
            </a:r>
          </a:p>
          <a:p>
            <a:pPr lvl="0"/>
            <a:r>
              <a:rPr lang="en-US" dirty="0" smtClean="0"/>
              <a:t>Long term use of antibiotics</a:t>
            </a:r>
          </a:p>
          <a:p>
            <a:pPr lvl="0"/>
            <a:r>
              <a:rPr lang="en-US" dirty="0" smtClean="0"/>
              <a:t>Germs transmitted from person to person by direct or indirect contact</a:t>
            </a:r>
          </a:p>
          <a:p>
            <a:pPr lvl="0"/>
            <a:r>
              <a:rPr lang="en-US" dirty="0" smtClean="0"/>
              <a:t>Build up of bacteria and other germs on or within the skin</a:t>
            </a:r>
          </a:p>
          <a:p>
            <a:pPr lvl="0"/>
            <a:r>
              <a:rPr lang="en-US" dirty="0" smtClean="0">
                <a:solidFill>
                  <a:srgbClr val="FF0000"/>
                </a:solidFill>
              </a:rPr>
              <a:t>Germs get into cracks or breaks in the skin causing infection that can effect the whole body.</a:t>
            </a:r>
          </a:p>
          <a:p>
            <a:endParaRPr lang="en-US" dirty="0"/>
          </a:p>
        </p:txBody>
      </p:sp>
      <p:sp>
        <p:nvSpPr>
          <p:cNvPr id="2" name="Title 1"/>
          <p:cNvSpPr>
            <a:spLocks noGrp="1"/>
          </p:cNvSpPr>
          <p:nvPr>
            <p:ph type="title"/>
          </p:nvPr>
        </p:nvSpPr>
        <p:spPr/>
        <p:txBody>
          <a:bodyPr/>
          <a:lstStyle/>
          <a:p>
            <a:r>
              <a:rPr lang="en-US" dirty="0" smtClean="0"/>
              <a:t>Why do skin infections happen? </a:t>
            </a:r>
            <a:endParaRPr lang="en-US" dirty="0"/>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pic>
        <p:nvPicPr>
          <p:cNvPr id="1026" name="Picture 2" descr="C:\Users\susan.rudolph@dbhds.virginia.gov\AppData\Local\Microsoft\Windows\Temporary Internet Files\Content.IE5\M869OR9U\germ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676400"/>
            <a:ext cx="1482002" cy="1534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186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Activity #1 </a:t>
            </a:r>
            <a:endParaRPr lang="en-US" dirty="0"/>
          </a:p>
        </p:txBody>
      </p:sp>
      <p:sp>
        <p:nvSpPr>
          <p:cNvPr id="3" name="Content Placeholder 2"/>
          <p:cNvSpPr>
            <a:spLocks noGrp="1"/>
          </p:cNvSpPr>
          <p:nvPr>
            <p:ph idx="1"/>
          </p:nvPr>
        </p:nvSpPr>
        <p:spPr/>
        <p:txBody>
          <a:bodyPr/>
          <a:lstStyle/>
          <a:p>
            <a:r>
              <a:rPr lang="en-US" dirty="0" smtClean="0"/>
              <a:t>Sit quietly in an uncomfortable  position without moving for 5 minutes.</a:t>
            </a:r>
          </a:p>
          <a:p>
            <a:endParaRPr lang="en-US" dirty="0" smtClean="0"/>
          </a:p>
          <a:p>
            <a:pPr marL="0" indent="0">
              <a:buNone/>
            </a:pPr>
            <a:endParaRPr lang="en-US" dirty="0" smtClean="0"/>
          </a:p>
        </p:txBody>
      </p:sp>
      <p:pic>
        <p:nvPicPr>
          <p:cNvPr id="1027" name="Picture 3" descr="C:\Users\susan.rudolph@dbhds.virginia.gov\AppData\Local\Microsoft\Windows\Temporary Internet Files\Content.IE5\VSTAQR5D\SlouchDiscComputerSi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819400"/>
            <a:ext cx="2522220" cy="28422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2669491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Pressure Sore?</a:t>
            </a:r>
            <a:endParaRPr lang="en-US" dirty="0"/>
          </a:p>
        </p:txBody>
      </p:sp>
      <p:sp>
        <p:nvSpPr>
          <p:cNvPr id="3" name="Content Placeholder 2"/>
          <p:cNvSpPr>
            <a:spLocks noGrp="1"/>
          </p:cNvSpPr>
          <p:nvPr>
            <p:ph idx="1"/>
          </p:nvPr>
        </p:nvSpPr>
        <p:spPr/>
        <p:txBody>
          <a:bodyPr>
            <a:normAutofit lnSpcReduction="10000"/>
          </a:bodyPr>
          <a:lstStyle/>
          <a:p>
            <a:r>
              <a:rPr lang="en-US" dirty="0" smtClean="0"/>
              <a:t>Also known as “</a:t>
            </a:r>
            <a:r>
              <a:rPr lang="en-US" i="1" dirty="0" smtClean="0"/>
              <a:t>pressure ulcers” , “decubitus ulcers” </a:t>
            </a:r>
            <a:r>
              <a:rPr lang="en-US" dirty="0" smtClean="0"/>
              <a:t>and </a:t>
            </a:r>
            <a:r>
              <a:rPr lang="en-US" i="1" dirty="0" smtClean="0"/>
              <a:t>“bed sores”. </a:t>
            </a:r>
            <a:br>
              <a:rPr lang="en-US" i="1" dirty="0" smtClean="0"/>
            </a:br>
            <a:r>
              <a:rPr lang="en-US" dirty="0" smtClean="0">
                <a:solidFill>
                  <a:schemeClr val="accent1"/>
                </a:solidFill>
              </a:rPr>
              <a:t>It is an injury to the skin and underlying tissue resulting from prolonged pressure  and/or friction on the skin.</a:t>
            </a:r>
          </a:p>
          <a:p>
            <a:r>
              <a:rPr lang="en-US" b="1" dirty="0" smtClean="0"/>
              <a:t>Pressure</a:t>
            </a:r>
            <a:r>
              <a:rPr lang="en-US" dirty="0" smtClean="0"/>
              <a:t> against the skin reduces the blood flow to the skin and nearby tissue , </a:t>
            </a:r>
            <a:r>
              <a:rPr lang="en-US" b="1" dirty="0" smtClean="0"/>
              <a:t>stopping the flow of oxygen</a:t>
            </a:r>
            <a:r>
              <a:rPr lang="en-US" dirty="0" smtClean="0"/>
              <a:t>.</a:t>
            </a:r>
          </a:p>
          <a:p>
            <a:r>
              <a:rPr lang="en-US" dirty="0" smtClean="0"/>
              <a:t>This reduced blood flow causes the skin to redden then open causing a wound which can be very deep and difficult to heal. </a:t>
            </a:r>
          </a:p>
          <a:p>
            <a:endParaRPr lang="en-US" dirty="0"/>
          </a:p>
          <a:p>
            <a:endParaRPr lang="en-US" dirty="0" smtClean="0"/>
          </a:p>
          <a:p>
            <a:endParaRPr lang="en-US" i="1" dirty="0"/>
          </a:p>
          <a:p>
            <a:endParaRPr lang="en-US" i="1" dirty="0" smtClean="0"/>
          </a:p>
        </p:txBody>
      </p:sp>
      <p:pic>
        <p:nvPicPr>
          <p:cNvPr id="4" name="Picture 3"/>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6934200" y="6186432"/>
            <a:ext cx="2057400" cy="546100"/>
          </a:xfrm>
          <a:prstGeom prst="rect">
            <a:avLst/>
          </a:prstGeom>
        </p:spPr>
      </p:pic>
    </p:spTree>
    <p:extLst>
      <p:ext uri="{BB962C8B-B14F-4D97-AF65-F5344CB8AC3E}">
        <p14:creationId xmlns:p14="http://schemas.microsoft.com/office/powerpoint/2010/main" val="7639007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1863</TotalTime>
  <Words>3251</Words>
  <Application>Microsoft Office PowerPoint</Application>
  <PresentationFormat>On-screen Show (4:3)</PresentationFormat>
  <Paragraphs>309</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Flow</vt:lpstr>
      <vt:lpstr>Promoting Skin Integrity and Preventing Pressure Sores</vt:lpstr>
      <vt:lpstr>              WELCOME</vt:lpstr>
      <vt:lpstr>Our Goals…</vt:lpstr>
      <vt:lpstr>Objectives: Learners will:</vt:lpstr>
      <vt:lpstr>Healthy Skin Is Very Important </vt:lpstr>
      <vt:lpstr>Keeping Skin Healthy</vt:lpstr>
      <vt:lpstr>Why do skin infections happen? </vt:lpstr>
      <vt:lpstr>                   Activity #1 </vt:lpstr>
      <vt:lpstr>What is a Pressure Sore?</vt:lpstr>
      <vt:lpstr>What Causes Pressure Sores?</vt:lpstr>
      <vt:lpstr>Be aware that there are areas on the body that are at higher risk of breaking down due to pressure and friction. Name some of these areas.</vt:lpstr>
      <vt:lpstr>PowerPoint Presentation</vt:lpstr>
      <vt:lpstr>What are Other Causes of Pressure Sores?</vt:lpstr>
      <vt:lpstr>Causes continued….</vt:lpstr>
      <vt:lpstr>More Causes of Pressure Sores?</vt:lpstr>
      <vt:lpstr>                    Activity #1 Follow Up </vt:lpstr>
      <vt:lpstr>                  Activity #2  </vt:lpstr>
      <vt:lpstr>Who is at Risk for Pressure Sores?</vt:lpstr>
      <vt:lpstr>More Risk Factors?</vt:lpstr>
      <vt:lpstr>And More Risk Factors? (cont’d)</vt:lpstr>
      <vt:lpstr>What are Risk Factors? (cont’d)</vt:lpstr>
      <vt:lpstr>   Activity #3</vt:lpstr>
      <vt:lpstr>Complications from Pressure Sores (cont’d)</vt:lpstr>
      <vt:lpstr>Complications from Pressure Sores (cont’d)</vt:lpstr>
      <vt:lpstr>   Sepsis Is A Severe Complications that can lead to death!</vt:lpstr>
      <vt:lpstr>Signs of Sepsis</vt:lpstr>
      <vt:lpstr>   Activity #4</vt:lpstr>
      <vt:lpstr>Treatment of Decubitus Ulcers by Health Professionals</vt:lpstr>
      <vt:lpstr>When Skin Break Down Happens, Medical professionals Talk About  It In Categories Called Stages</vt:lpstr>
      <vt:lpstr>Stages of Pressure Ulcers</vt:lpstr>
      <vt:lpstr>Staging and Evaluating a Pressure Sore</vt:lpstr>
      <vt:lpstr>Staging and Evaluating a Pressure Sore</vt:lpstr>
      <vt:lpstr>Staging and Evaluating a Pressure Sore</vt:lpstr>
      <vt:lpstr>Stage 4</vt:lpstr>
      <vt:lpstr>Knowing the Risks and making a plan</vt:lpstr>
      <vt:lpstr>Agency Policy</vt:lpstr>
      <vt:lpstr>Standard Measurement Tools</vt:lpstr>
      <vt:lpstr>Activity #5</vt:lpstr>
      <vt:lpstr>Activity #6</vt:lpstr>
      <vt:lpstr>    Break</vt:lpstr>
      <vt:lpstr>PREVENTION! PREVENTION! </vt:lpstr>
      <vt:lpstr>PREVENTION! PREVENTION! </vt:lpstr>
      <vt:lpstr>PREVENTION! PREVENTION! </vt:lpstr>
      <vt:lpstr>Proper Skin Care</vt:lpstr>
      <vt:lpstr>Proper Skin Care Continued</vt:lpstr>
      <vt:lpstr>Activity #7</vt:lpstr>
      <vt:lpstr>Wheel Chair Care and Assessment</vt:lpstr>
      <vt:lpstr>Other Interventions</vt:lpstr>
      <vt:lpstr>Other Interventions</vt:lpstr>
      <vt:lpstr>Prevention  and Early detection and treatment save lives and human suffering! </vt:lpstr>
      <vt:lpstr>What should healthy skin look like?</vt:lpstr>
      <vt:lpstr>To protect your skin the CDC says you should:</vt:lpstr>
      <vt:lpstr>Report Any Change…</vt:lpstr>
      <vt:lpstr>Document, Document!</vt:lpstr>
      <vt:lpstr>Thank You…</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Skin Integrity and Preventing Pressure Sores</dc:title>
  <dc:creator>Kate Brackney</dc:creator>
  <cp:lastModifiedBy>Dickerson, Brenett (DBHDS)</cp:lastModifiedBy>
  <cp:revision>108</cp:revision>
  <cp:lastPrinted>2016-10-18T12:02:40Z</cp:lastPrinted>
  <dcterms:created xsi:type="dcterms:W3CDTF">2014-11-20T14:34:51Z</dcterms:created>
  <dcterms:modified xsi:type="dcterms:W3CDTF">2017-01-03T19:40:07Z</dcterms:modified>
</cp:coreProperties>
</file>