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316" r:id="rId2"/>
    <p:sldId id="317" r:id="rId3"/>
    <p:sldId id="318" r:id="rId4"/>
    <p:sldId id="338" r:id="rId5"/>
    <p:sldId id="333" r:id="rId6"/>
    <p:sldId id="319" r:id="rId7"/>
    <p:sldId id="321" r:id="rId8"/>
    <p:sldId id="334" r:id="rId9"/>
    <p:sldId id="327" r:id="rId10"/>
    <p:sldId id="335" r:id="rId11"/>
    <p:sldId id="328" r:id="rId12"/>
    <p:sldId id="336" r:id="rId13"/>
    <p:sldId id="329" r:id="rId14"/>
    <p:sldId id="330" r:id="rId15"/>
    <p:sldId id="331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336699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873" autoAdjust="0"/>
  </p:normalViewPr>
  <p:slideViewPr>
    <p:cSldViewPr>
      <p:cViewPr>
        <p:scale>
          <a:sx n="66" d="100"/>
          <a:sy n="66" d="100"/>
        </p:scale>
        <p:origin x="-634" y="-31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gw24976\AppData\Local\Microsoft\Windows\Temporary%20Internet%20Files\Content.Outlook\BJFFA6PJ\Registered%20users%20of%20PMP%20DataCenter%20Jan%2009%20-%20Sept%2014%20(2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jgw24976\AppData\Local\Microsoft\Windows\Temporary%20Internet%20Files\Content.Outlook\BJFFA6PJ\Annual%20Totals%202008%20-%202014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jgw24976\AppData\Local\Microsoft\Windows\Temporary%20Internet%20Files\Content.Outlook\BJFFA6PJ\Percent%20of%20Prescribers%202011%20-2014_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Past Year Initiates of Specific Illicit Drugs among Persons Aged 12 or Older: 2013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6">
                <a:lumMod val="75000"/>
              </a:schemeClr>
            </a:solidFill>
          </c:spPr>
          <c:dLbls>
            <c:showVal val="1"/>
          </c:dLbls>
          <c:cat>
            <c:strRef>
              <c:f>Sheet1!$B$2:$B$12</c:f>
              <c:strCache>
                <c:ptCount val="11"/>
                <c:pt idx="0">
                  <c:v>Marijuana</c:v>
                </c:pt>
                <c:pt idx="1">
                  <c:v>Pain Relievers</c:v>
                </c:pt>
                <c:pt idx="2">
                  <c:v>Tranquilizers</c:v>
                </c:pt>
                <c:pt idx="3">
                  <c:v>Ecstasy</c:v>
                </c:pt>
                <c:pt idx="4">
                  <c:v>Stimulants</c:v>
                </c:pt>
                <c:pt idx="5">
                  <c:v>Cocaine</c:v>
                </c:pt>
                <c:pt idx="6">
                  <c:v>Inhalants</c:v>
                </c:pt>
                <c:pt idx="7">
                  <c:v>LSD</c:v>
                </c:pt>
                <c:pt idx="8">
                  <c:v>Heroin</c:v>
                </c:pt>
                <c:pt idx="9">
                  <c:v>Sedatives</c:v>
                </c:pt>
                <c:pt idx="10">
                  <c:v>PCP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2427</c:v>
                </c:pt>
                <c:pt idx="1">
                  <c:v>1539</c:v>
                </c:pt>
                <c:pt idx="2">
                  <c:v>1180</c:v>
                </c:pt>
                <c:pt idx="3">
                  <c:v>751</c:v>
                </c:pt>
                <c:pt idx="4">
                  <c:v>603</c:v>
                </c:pt>
                <c:pt idx="5">
                  <c:v>601</c:v>
                </c:pt>
                <c:pt idx="6">
                  <c:v>563</c:v>
                </c:pt>
                <c:pt idx="7">
                  <c:v>482</c:v>
                </c:pt>
                <c:pt idx="8">
                  <c:v>169</c:v>
                </c:pt>
                <c:pt idx="9">
                  <c:v>128</c:v>
                </c:pt>
                <c:pt idx="10">
                  <c:v>32</c:v>
                </c:pt>
              </c:numCache>
            </c:numRef>
          </c:val>
        </c:ser>
        <c:axId val="77637120"/>
        <c:axId val="77631488"/>
      </c:barChart>
      <c:catAx>
        <c:axId val="7763712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/>
                  <a:t>Source:  SAMHSA, NSDUH, 2013</a:t>
                </a:r>
              </a:p>
            </c:rich>
          </c:tx>
          <c:layout>
            <c:manualLayout>
              <c:xMode val="edge"/>
              <c:yMode val="edge"/>
              <c:x val="0.5951400226347896"/>
              <c:y val="0.93145822397200351"/>
            </c:manualLayout>
          </c:layout>
        </c:title>
        <c:tickLblPos val="nextTo"/>
        <c:crossAx val="77631488"/>
        <c:crosses val="autoZero"/>
        <c:auto val="1"/>
        <c:lblAlgn val="ctr"/>
        <c:lblOffset val="100"/>
      </c:catAx>
      <c:valAx>
        <c:axId val="7763148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n-US" sz="900"/>
                  <a:t>Numbers in Thousands</a:t>
                </a:r>
                <a:r>
                  <a:rPr lang="en-US" sz="900" baseline="0"/>
                  <a:t> </a:t>
                </a:r>
                <a:endParaRPr lang="en-US" sz="900"/>
              </a:p>
            </c:rich>
          </c:tx>
          <c:layout>
            <c:manualLayout>
              <c:xMode val="edge"/>
              <c:yMode val="edge"/>
              <c:x val="4.5616316309085346E-3"/>
              <c:y val="0.15964129483814596"/>
            </c:manualLayout>
          </c:layout>
        </c:title>
        <c:numFmt formatCode="General" sourceLinked="1"/>
        <c:tickLblPos val="nextTo"/>
        <c:crossAx val="77637120"/>
        <c:crosses val="autoZero"/>
        <c:crossBetween val="between"/>
      </c:valAx>
      <c:spPr>
        <a:solidFill>
          <a:schemeClr val="bg1">
            <a:lumMod val="75000"/>
          </a:schemeClr>
        </a:solidFill>
      </c:spPr>
    </c:plotArea>
    <c:plotVisOnly val="1"/>
  </c:chart>
  <c:spPr>
    <a:solidFill>
      <a:schemeClr val="accent5">
        <a:lumMod val="60000"/>
        <a:lumOff val="40000"/>
      </a:schemeClr>
    </a:solidFill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800" dirty="0" smtClean="0"/>
              <a:t>Number of Fatal Prescription Drug Overdose Compared to All Drug/Poison Deaths by Year, 2007-2013</a:t>
            </a:r>
            <a:endParaRPr lang="en-US" sz="1800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1005369741626336"/>
          <c:y val="0.13232225567392311"/>
          <c:w val="0.8525891545666886"/>
          <c:h val="0.68992175819794677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All Drug/Poison Deaths</c:v>
                </c:pt>
              </c:strCache>
            </c:strRef>
          </c:tx>
          <c:spPr>
            <a:ln w="41275">
              <a:solidFill>
                <a:schemeClr val="tx1"/>
              </a:solidFill>
            </a:ln>
          </c:spPr>
          <c:marker>
            <c:symbol val="circle"/>
            <c:size val="5"/>
            <c:spPr>
              <a:solidFill>
                <a:schemeClr val="bg1"/>
              </a:solidFill>
              <a:ln>
                <a:noFill/>
              </a:ln>
            </c:spPr>
          </c:marker>
          <c:dLbls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2"/>
                    </a:solidFill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721</c:v>
                </c:pt>
                <c:pt idx="1">
                  <c:v>735</c:v>
                </c:pt>
                <c:pt idx="2">
                  <c:v>713</c:v>
                </c:pt>
                <c:pt idx="3">
                  <c:v>690</c:v>
                </c:pt>
                <c:pt idx="4">
                  <c:v>819</c:v>
                </c:pt>
                <c:pt idx="5">
                  <c:v>800</c:v>
                </c:pt>
                <c:pt idx="6">
                  <c:v>912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Prescription Drug Deaths</c:v>
                </c:pt>
              </c:strCache>
            </c:strRef>
          </c:tx>
          <c:spPr>
            <a:ln w="41275">
              <a:solidFill>
                <a:srgbClr val="00B050"/>
              </a:solidFill>
            </a:ln>
          </c:spPr>
          <c:marker>
            <c:symbol val="square"/>
            <c:size val="5"/>
            <c:spPr>
              <a:solidFill>
                <a:schemeClr val="accent1"/>
              </a:solidFill>
              <a:ln>
                <a:noFill/>
              </a:ln>
            </c:spPr>
          </c:marker>
          <c:dLbls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200" b="1">
                    <a:solidFill>
                      <a:schemeClr val="bg2"/>
                    </a:solidFill>
                  </a:defRPr>
                </a:pPr>
                <a:endParaRPr lang="en-US"/>
              </a:p>
            </c:txPr>
            <c:dLblPos val="t"/>
            <c:showVal val="1"/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</c:numCache>
            </c:numRef>
          </c:cat>
          <c:val>
            <c:numRef>
              <c:f>Sheet1!$C$2:$C$8</c:f>
              <c:numCache>
                <c:formatCode>General</c:formatCode>
                <c:ptCount val="7"/>
                <c:pt idx="0">
                  <c:v>495</c:v>
                </c:pt>
                <c:pt idx="1">
                  <c:v>562</c:v>
                </c:pt>
                <c:pt idx="2">
                  <c:v>510</c:v>
                </c:pt>
                <c:pt idx="3">
                  <c:v>561</c:v>
                </c:pt>
                <c:pt idx="4">
                  <c:v>636</c:v>
                </c:pt>
                <c:pt idx="5">
                  <c:v>572</c:v>
                </c:pt>
                <c:pt idx="6">
                  <c:v>634</c:v>
                </c:pt>
              </c:numCache>
            </c:numRef>
          </c:val>
        </c:ser>
        <c:dLbls>
          <c:showVal val="1"/>
        </c:dLbls>
        <c:marker val="1"/>
        <c:axId val="94788608"/>
        <c:axId val="94803072"/>
      </c:lineChart>
      <c:catAx>
        <c:axId val="9478860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 smtClean="0"/>
                  <a:t>Year</a:t>
                </a:r>
                <a:endParaRPr lang="en-U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803072"/>
        <c:crosses val="autoZero"/>
        <c:auto val="1"/>
        <c:lblAlgn val="ctr"/>
        <c:lblOffset val="100"/>
      </c:catAx>
      <c:valAx>
        <c:axId val="9480307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 smtClean="0"/>
                  <a:t>Number</a:t>
                </a:r>
                <a:r>
                  <a:rPr lang="en-US" sz="1400" baseline="0" dirty="0" smtClean="0"/>
                  <a:t> of Deaths</a:t>
                </a:r>
                <a:endParaRPr lang="en-US" sz="1400" dirty="0"/>
              </a:p>
            </c:rich>
          </c:tx>
          <c:layout/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94788608"/>
        <c:crosses val="autoZero"/>
        <c:crossBetween val="between"/>
      </c:valAx>
      <c:spPr>
        <a:solidFill>
          <a:schemeClr val="bg1">
            <a:lumMod val="85000"/>
          </a:schemeClr>
        </a:solidFill>
      </c:spPr>
    </c:plotArea>
    <c:legend>
      <c:legendPos val="r"/>
      <c:layout>
        <c:manualLayout>
          <c:xMode val="edge"/>
          <c:yMode val="edge"/>
          <c:x val="0.12830467865828668"/>
          <c:y val="0.1438638920134985"/>
          <c:w val="0.24754310344827613"/>
          <c:h val="9.0796978080442917E-2"/>
        </c:manualLayout>
      </c:layout>
      <c:spPr>
        <a:solidFill>
          <a:schemeClr val="tx1"/>
        </a:solidFill>
        <a:ln>
          <a:solidFill>
            <a:schemeClr val="bg1"/>
          </a:solidFill>
        </a:ln>
      </c:spPr>
      <c:txPr>
        <a:bodyPr/>
        <a:lstStyle/>
        <a:p>
          <a:pPr>
            <a:defRPr sz="1200">
              <a:solidFill>
                <a:schemeClr val="bg2"/>
              </a:solidFill>
            </a:defRPr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sz="1200"/>
              <a:t>Registered Users of PMP DataCenter 1/1/13 - 12/31/14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0.11259637719823012"/>
          <c:y val="0.14617253284979756"/>
          <c:w val="0.67276303876649735"/>
          <c:h val="0.66513822996100269"/>
        </c:manualLayout>
      </c:layout>
      <c:lineChart>
        <c:grouping val="standard"/>
        <c:ser>
          <c:idx val="0"/>
          <c:order val="0"/>
          <c:tx>
            <c:v>Total Users</c:v>
          </c:tx>
          <c:spPr>
            <a:ln w="41275">
              <a:solidFill>
                <a:schemeClr val="accent6">
                  <a:lumMod val="75000"/>
                </a:schemeClr>
              </a:solidFill>
            </a:ln>
          </c:spPr>
          <c:marker>
            <c:symbol val="diamond"/>
            <c:size val="5"/>
          </c:marker>
          <c:dLbls>
            <c:dLblPos val="t"/>
            <c:showVal val="1"/>
          </c:dLbls>
          <c:cat>
            <c:numRef>
              <c:f>'4th qtr 2014'!$B$1:$I$1</c:f>
              <c:numCache>
                <c:formatCode>m/d/yy;@</c:formatCode>
                <c:ptCount val="8"/>
                <c:pt idx="1">
                  <c:v>41275</c:v>
                </c:pt>
                <c:pt idx="2">
                  <c:v>41453</c:v>
                </c:pt>
                <c:pt idx="3">
                  <c:v>41639</c:v>
                </c:pt>
                <c:pt idx="4" formatCode="m/d/yyyy">
                  <c:v>41699</c:v>
                </c:pt>
                <c:pt idx="5" formatCode="m/d/yyyy">
                  <c:v>41817</c:v>
                </c:pt>
                <c:pt idx="6" formatCode="m/d/yyyy">
                  <c:v>41908</c:v>
                </c:pt>
                <c:pt idx="7" formatCode="m/d/yyyy">
                  <c:v>42004</c:v>
                </c:pt>
              </c:numCache>
            </c:numRef>
          </c:cat>
          <c:val>
            <c:numRef>
              <c:f>'4th qtr 2014'!$B$2:$I$2</c:f>
              <c:numCache>
                <c:formatCode>General</c:formatCode>
                <c:ptCount val="8"/>
                <c:pt idx="0">
                  <c:v>0</c:v>
                </c:pt>
                <c:pt idx="1">
                  <c:v>14654</c:v>
                </c:pt>
                <c:pt idx="2">
                  <c:v>16702</c:v>
                </c:pt>
                <c:pt idx="3">
                  <c:v>18841</c:v>
                </c:pt>
                <c:pt idx="4">
                  <c:v>19734</c:v>
                </c:pt>
                <c:pt idx="5">
                  <c:v>20557</c:v>
                </c:pt>
                <c:pt idx="6">
                  <c:v>22373</c:v>
                </c:pt>
                <c:pt idx="7">
                  <c:v>23742</c:v>
                </c:pt>
              </c:numCache>
            </c:numRef>
          </c:val>
        </c:ser>
        <c:ser>
          <c:idx val="1"/>
          <c:order val="1"/>
          <c:tx>
            <c:v>Prescribers</c:v>
          </c:tx>
          <c:spPr>
            <a:ln w="41275">
              <a:solidFill>
                <a:schemeClr val="accent3">
                  <a:lumMod val="75000"/>
                </a:schemeClr>
              </a:solidFill>
            </a:ln>
          </c:spPr>
          <c:marker>
            <c:symbol val="square"/>
            <c:size val="5"/>
          </c:marker>
          <c:dLbls>
            <c:dLblPos val="t"/>
            <c:showVal val="1"/>
          </c:dLbls>
          <c:cat>
            <c:numRef>
              <c:f>'4th qtr 2014'!$B$1:$I$1</c:f>
              <c:numCache>
                <c:formatCode>m/d/yy;@</c:formatCode>
                <c:ptCount val="8"/>
                <c:pt idx="1">
                  <c:v>41275</c:v>
                </c:pt>
                <c:pt idx="2">
                  <c:v>41453</c:v>
                </c:pt>
                <c:pt idx="3">
                  <c:v>41639</c:v>
                </c:pt>
                <c:pt idx="4" formatCode="m/d/yyyy">
                  <c:v>41699</c:v>
                </c:pt>
                <c:pt idx="5" formatCode="m/d/yyyy">
                  <c:v>41817</c:v>
                </c:pt>
                <c:pt idx="6" formatCode="m/d/yyyy">
                  <c:v>41908</c:v>
                </c:pt>
                <c:pt idx="7" formatCode="m/d/yyyy">
                  <c:v>42004</c:v>
                </c:pt>
              </c:numCache>
            </c:numRef>
          </c:cat>
          <c:val>
            <c:numRef>
              <c:f>'4th qtr 2014'!$B$3:$I$3</c:f>
              <c:numCache>
                <c:formatCode>General</c:formatCode>
                <c:ptCount val="8"/>
                <c:pt idx="0">
                  <c:v>0</c:v>
                </c:pt>
                <c:pt idx="1">
                  <c:v>11006</c:v>
                </c:pt>
                <c:pt idx="2">
                  <c:v>12044</c:v>
                </c:pt>
                <c:pt idx="3">
                  <c:v>13335</c:v>
                </c:pt>
                <c:pt idx="4">
                  <c:v>13955</c:v>
                </c:pt>
                <c:pt idx="5">
                  <c:v>14453</c:v>
                </c:pt>
                <c:pt idx="6">
                  <c:v>15670</c:v>
                </c:pt>
                <c:pt idx="7">
                  <c:v>16628</c:v>
                </c:pt>
              </c:numCache>
            </c:numRef>
          </c:val>
        </c:ser>
        <c:ser>
          <c:idx val="2"/>
          <c:order val="2"/>
          <c:tx>
            <c:v>Pharmacists</c:v>
          </c:tx>
          <c:spPr>
            <a:ln w="41275">
              <a:solidFill>
                <a:schemeClr val="accent4">
                  <a:lumMod val="60000"/>
                  <a:lumOff val="40000"/>
                </a:schemeClr>
              </a:solidFill>
            </a:ln>
          </c:spPr>
          <c:marker>
            <c:symbol val="triangle"/>
            <c:size val="5"/>
            <c:spPr>
              <a:solidFill>
                <a:sysClr val="window" lastClr="FFFFFF">
                  <a:lumMod val="75000"/>
                </a:sysClr>
              </a:solidFill>
              <a:ln>
                <a:solidFill>
                  <a:schemeClr val="tx1"/>
                </a:solidFill>
              </a:ln>
            </c:spPr>
          </c:marker>
          <c:dLbls>
            <c:dLblPos val="t"/>
            <c:showVal val="1"/>
          </c:dLbls>
          <c:cat>
            <c:numRef>
              <c:f>'4th qtr 2014'!$B$1:$I$1</c:f>
              <c:numCache>
                <c:formatCode>m/d/yy;@</c:formatCode>
                <c:ptCount val="8"/>
                <c:pt idx="1">
                  <c:v>41275</c:v>
                </c:pt>
                <c:pt idx="2">
                  <c:v>41453</c:v>
                </c:pt>
                <c:pt idx="3">
                  <c:v>41639</c:v>
                </c:pt>
                <c:pt idx="4" formatCode="m/d/yyyy">
                  <c:v>41699</c:v>
                </c:pt>
                <c:pt idx="5" formatCode="m/d/yyyy">
                  <c:v>41817</c:v>
                </c:pt>
                <c:pt idx="6" formatCode="m/d/yyyy">
                  <c:v>41908</c:v>
                </c:pt>
                <c:pt idx="7" formatCode="m/d/yyyy">
                  <c:v>42004</c:v>
                </c:pt>
              </c:numCache>
            </c:numRef>
          </c:cat>
          <c:val>
            <c:numRef>
              <c:f>'4th qtr 2014'!$B$4:$I$4</c:f>
              <c:numCache>
                <c:formatCode>General</c:formatCode>
                <c:ptCount val="8"/>
                <c:pt idx="0">
                  <c:v>0</c:v>
                </c:pt>
                <c:pt idx="1">
                  <c:v>2954</c:v>
                </c:pt>
                <c:pt idx="2">
                  <c:v>3869</c:v>
                </c:pt>
                <c:pt idx="3">
                  <c:v>4513</c:v>
                </c:pt>
                <c:pt idx="4">
                  <c:v>4690</c:v>
                </c:pt>
                <c:pt idx="5">
                  <c:v>4926</c:v>
                </c:pt>
                <c:pt idx="6">
                  <c:v>5311</c:v>
                </c:pt>
                <c:pt idx="7">
                  <c:v>5544</c:v>
                </c:pt>
              </c:numCache>
            </c:numRef>
          </c:val>
        </c:ser>
        <c:marker val="1"/>
        <c:axId val="82276736"/>
        <c:axId val="82278272"/>
      </c:lineChart>
      <c:dateAx>
        <c:axId val="82276736"/>
        <c:scaling>
          <c:orientation val="minMax"/>
          <c:max val="42064"/>
          <c:min val="41275"/>
        </c:scaling>
        <c:axPos val="b"/>
        <c:numFmt formatCode="m/d/yy;@" sourceLinked="0"/>
        <c:tickLblPos val="nextTo"/>
        <c:txPr>
          <a:bodyPr rot="-2160000"/>
          <a:lstStyle/>
          <a:p>
            <a:pPr>
              <a:defRPr/>
            </a:pPr>
            <a:endParaRPr lang="en-US"/>
          </a:p>
        </c:txPr>
        <c:crossAx val="82278272"/>
        <c:crosses val="autoZero"/>
        <c:lblOffset val="100"/>
        <c:baseTimeUnit val="months"/>
        <c:majorUnit val="3"/>
        <c:majorTimeUnit val="months"/>
      </c:dateAx>
      <c:valAx>
        <c:axId val="82278272"/>
        <c:scaling>
          <c:orientation val="minMax"/>
        </c:scaling>
        <c:axPos val="l"/>
        <c:majorGridlines/>
        <c:numFmt formatCode="General" sourceLinked="1"/>
        <c:tickLblPos val="nextTo"/>
        <c:crossAx val="82276736"/>
        <c:crosses val="autoZero"/>
        <c:crossBetween val="between"/>
      </c:valAx>
      <c:spPr>
        <a:solidFill>
          <a:srgbClr val="FF6600"/>
        </a:solidFill>
      </c:spPr>
    </c:plotArea>
    <c:legend>
      <c:legendPos val="r"/>
      <c:layout>
        <c:manualLayout>
          <c:xMode val="edge"/>
          <c:yMode val="edge"/>
          <c:x val="0.80995985257940717"/>
          <c:y val="0.43564917161380157"/>
          <c:w val="0.17361299349776468"/>
          <c:h val="0.21555726669812991"/>
        </c:manualLayout>
      </c:layout>
      <c:spPr>
        <a:noFill/>
        <a:ln>
          <a:solidFill>
            <a:schemeClr val="tx1"/>
          </a:solidFill>
        </a:ln>
      </c:spPr>
    </c:legend>
    <c:plotVisOnly val="1"/>
    <c:dispBlanksAs val="gap"/>
  </c:chart>
  <c:spPr>
    <a:solidFill>
      <a:schemeClr val="accent1">
        <a:lumMod val="75000"/>
      </a:schemeClr>
    </a:solidFill>
    <a:ln>
      <a:solidFill>
        <a:schemeClr val="tx1"/>
      </a:solidFill>
    </a:ln>
  </c:sp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Annual Totals 2010 - 2014</a:t>
            </a:r>
          </a:p>
        </c:rich>
      </c:tx>
      <c:layout/>
    </c:title>
    <c:view3D>
      <c:depthPercent val="100"/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>
        <c:manualLayout>
          <c:layoutTarget val="inner"/>
          <c:xMode val="edge"/>
          <c:yMode val="edge"/>
          <c:x val="0.14240507436570429"/>
          <c:y val="0.19480351414406538"/>
          <c:w val="0.59679068241470046"/>
          <c:h val="0.60956364829396326"/>
        </c:manualLayout>
      </c:layout>
      <c:bar3DChart>
        <c:barDir val="col"/>
        <c:grouping val="clustered"/>
        <c:ser>
          <c:idx val="0"/>
          <c:order val="0"/>
          <c:tx>
            <c:strRef>
              <c:f>'2014'!$C$6</c:f>
              <c:strCache>
                <c:ptCount val="1"/>
                <c:pt idx="0">
                  <c:v>Year</c:v>
                </c:pt>
              </c:strCache>
            </c:strRef>
          </c:tx>
          <c:cat>
            <c:strRef>
              <c:f>'2014'!$C$7:$C$11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'2014'!$C$7:$C$11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 formatCode="d\-mmm\-yy">
                  <c:v>0</c:v>
                </c:pt>
                <c:pt idx="3">
                  <c:v>2013</c:v>
                </c:pt>
                <c:pt idx="4">
                  <c:v>2014</c:v>
                </c:pt>
              </c:numCache>
            </c:numRef>
          </c:val>
        </c:ser>
        <c:ser>
          <c:idx val="1"/>
          <c:order val="1"/>
          <c:tx>
            <c:strRef>
              <c:f>'2014'!$D$6</c:f>
              <c:strCache>
                <c:ptCount val="1"/>
                <c:pt idx="0">
                  <c:v>Total Requests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'2014'!$C$7:$C$11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'2014'!$D$7:$D$11</c:f>
              <c:numCache>
                <c:formatCode>General</c:formatCode>
                <c:ptCount val="5"/>
                <c:pt idx="0">
                  <c:v>433450</c:v>
                </c:pt>
                <c:pt idx="1">
                  <c:v>602294</c:v>
                </c:pt>
                <c:pt idx="2">
                  <c:v>859765</c:v>
                </c:pt>
                <c:pt idx="3">
                  <c:v>1313861</c:v>
                </c:pt>
                <c:pt idx="4">
                  <c:v>1870196</c:v>
                </c:pt>
              </c:numCache>
            </c:numRef>
          </c:val>
        </c:ser>
        <c:shape val="box"/>
        <c:axId val="83241984"/>
        <c:axId val="83248256"/>
        <c:axId val="0"/>
      </c:bar3DChart>
      <c:catAx>
        <c:axId val="8324198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Source:  Virginia PMP</a:t>
                </a:r>
              </a:p>
            </c:rich>
          </c:tx>
          <c:layout>
            <c:manualLayout>
              <c:xMode val="edge"/>
              <c:yMode val="edge"/>
              <c:x val="0.68833615294109451"/>
              <c:y val="0.89008823897012923"/>
            </c:manualLayout>
          </c:layout>
        </c:title>
        <c:numFmt formatCode="General" sourceLinked="0"/>
        <c:tickLblPos val="nextTo"/>
        <c:crossAx val="83248256"/>
        <c:crosses val="autoZero"/>
        <c:lblAlgn val="ctr"/>
        <c:lblOffset val="100"/>
      </c:catAx>
      <c:valAx>
        <c:axId val="83248256"/>
        <c:scaling>
          <c:orientation val="minMax"/>
        </c:scaling>
        <c:axPos val="l"/>
        <c:majorGridlines/>
        <c:numFmt formatCode="General" sourceLinked="1"/>
        <c:tickLblPos val="nextTo"/>
        <c:crossAx val="8324198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egendEntry>
        <c:idx val="0"/>
        <c:delete val="1"/>
      </c:legendEntry>
      <c:layout/>
    </c:legend>
    <c:plotVisOnly val="1"/>
    <c:dispBlanksAs val="gap"/>
  </c:chart>
  <c:spPr>
    <a:solidFill>
      <a:schemeClr val="accent1">
        <a:lumMod val="75000"/>
      </a:schemeClr>
    </a:solidFill>
    <a:ln>
      <a:solidFill>
        <a:schemeClr val="tx1"/>
      </a:solidFill>
    </a:ln>
  </c:sp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/>
              <a:t>Percent of Queries Made by Prescriber</a:t>
            </a:r>
            <a:r>
              <a:rPr lang="en-US" baseline="0" dirty="0"/>
              <a:t> </a:t>
            </a:r>
            <a:r>
              <a:rPr lang="en-US" baseline="0" dirty="0" smtClean="0"/>
              <a:t>Group </a:t>
            </a:r>
          </a:p>
          <a:p>
            <a:pPr>
              <a:defRPr/>
            </a:pPr>
            <a:r>
              <a:rPr lang="en-US" baseline="0" dirty="0" smtClean="0"/>
              <a:t>4</a:t>
            </a:r>
            <a:r>
              <a:rPr lang="en-US" baseline="30000" dirty="0" smtClean="0"/>
              <a:t>th</a:t>
            </a:r>
            <a:r>
              <a:rPr lang="en-US" baseline="0" dirty="0" smtClean="0"/>
              <a:t> Qtr 2014 </a:t>
            </a:r>
            <a:endParaRPr lang="en-US" dirty="0"/>
          </a:p>
        </c:rich>
      </c:tx>
      <c:layout/>
    </c:title>
    <c:plotArea>
      <c:layout>
        <c:manualLayout>
          <c:layoutTarget val="inner"/>
          <c:xMode val="edge"/>
          <c:yMode val="edge"/>
          <c:x val="0.16731974915349374"/>
          <c:y val="0.15041129242222856"/>
          <c:w val="0.54709350644146582"/>
          <c:h val="0.68553559491390659"/>
        </c:manualLayout>
      </c:layout>
      <c:barChart>
        <c:barDir val="col"/>
        <c:grouping val="clustered"/>
        <c:ser>
          <c:idx val="1"/>
          <c:order val="0"/>
          <c:tx>
            <c:strRef>
              <c:f>'4th qtr 2014'!$C$72</c:f>
              <c:strCache>
                <c:ptCount val="1"/>
                <c:pt idx="0">
                  <c:v>Prescriptions Written by Prescriber Group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txPr>
              <a:bodyPr rot="-1800000"/>
              <a:lstStyle/>
              <a:p>
                <a:pPr>
                  <a:defRPr/>
                </a:pPr>
                <a:endParaRPr lang="en-US"/>
              </a:p>
            </c:txPr>
            <c:dLblPos val="outEnd"/>
            <c:showVal val="1"/>
          </c:dLbls>
          <c:cat>
            <c:strRef>
              <c:f>'4th qtr 2014'!$A$73:$A$79</c:f>
              <c:strCache>
                <c:ptCount val="7"/>
                <c:pt idx="0">
                  <c:v>1-24</c:v>
                </c:pt>
                <c:pt idx="1">
                  <c:v>25-49</c:v>
                </c:pt>
                <c:pt idx="2">
                  <c:v>50-99</c:v>
                </c:pt>
                <c:pt idx="3">
                  <c:v>100-249</c:v>
                </c:pt>
                <c:pt idx="4">
                  <c:v>250-499</c:v>
                </c:pt>
                <c:pt idx="5">
                  <c:v>500-999</c:v>
                </c:pt>
                <c:pt idx="6">
                  <c:v>1000+</c:v>
                </c:pt>
              </c:strCache>
            </c:strRef>
          </c:cat>
          <c:val>
            <c:numRef>
              <c:f>'4th qtr 2014'!$C$73:$C$79</c:f>
              <c:numCache>
                <c:formatCode>General</c:formatCode>
                <c:ptCount val="7"/>
                <c:pt idx="0">
                  <c:v>98806</c:v>
                </c:pt>
                <c:pt idx="1">
                  <c:v>121310</c:v>
                </c:pt>
                <c:pt idx="2">
                  <c:v>250687</c:v>
                </c:pt>
                <c:pt idx="3">
                  <c:v>637680</c:v>
                </c:pt>
                <c:pt idx="4">
                  <c:v>684263</c:v>
                </c:pt>
                <c:pt idx="5">
                  <c:v>739743</c:v>
                </c:pt>
                <c:pt idx="6">
                  <c:v>667474</c:v>
                </c:pt>
              </c:numCache>
            </c:numRef>
          </c:val>
        </c:ser>
        <c:ser>
          <c:idx val="2"/>
          <c:order val="1"/>
          <c:tx>
            <c:strRef>
              <c:f>'4th qtr 2014'!$D$72</c:f>
              <c:strCache>
                <c:ptCount val="1"/>
                <c:pt idx="0">
                  <c:v>PMP Queries Made by Prescriber Group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c:spPr>
          <c:dLbls>
            <c:showVal val="1"/>
          </c:dLbls>
          <c:cat>
            <c:strRef>
              <c:f>'4th qtr 2014'!$A$73:$A$79</c:f>
              <c:strCache>
                <c:ptCount val="7"/>
                <c:pt idx="0">
                  <c:v>1-24</c:v>
                </c:pt>
                <c:pt idx="1">
                  <c:v>25-49</c:v>
                </c:pt>
                <c:pt idx="2">
                  <c:v>50-99</c:v>
                </c:pt>
                <c:pt idx="3">
                  <c:v>100-249</c:v>
                </c:pt>
                <c:pt idx="4">
                  <c:v>250-499</c:v>
                </c:pt>
                <c:pt idx="5">
                  <c:v>500-999</c:v>
                </c:pt>
                <c:pt idx="6">
                  <c:v>1000+</c:v>
                </c:pt>
              </c:strCache>
            </c:strRef>
          </c:cat>
          <c:val>
            <c:numRef>
              <c:f>'4th qtr 2014'!$D$73:$D$79</c:f>
              <c:numCache>
                <c:formatCode>General</c:formatCode>
                <c:ptCount val="7"/>
                <c:pt idx="0">
                  <c:v>4899</c:v>
                </c:pt>
                <c:pt idx="1">
                  <c:v>7227</c:v>
                </c:pt>
                <c:pt idx="2">
                  <c:v>14649</c:v>
                </c:pt>
                <c:pt idx="3">
                  <c:v>42155</c:v>
                </c:pt>
                <c:pt idx="4">
                  <c:v>42444</c:v>
                </c:pt>
                <c:pt idx="5">
                  <c:v>55382</c:v>
                </c:pt>
                <c:pt idx="6">
                  <c:v>74459</c:v>
                </c:pt>
              </c:numCache>
            </c:numRef>
          </c:val>
        </c:ser>
        <c:axId val="83562496"/>
        <c:axId val="83564032"/>
      </c:barChart>
      <c:catAx>
        <c:axId val="83562496"/>
        <c:scaling>
          <c:orientation val="minMax"/>
        </c:scaling>
        <c:axPos val="b"/>
        <c:numFmt formatCode="0.0%" sourceLinked="0"/>
        <c:tickLblPos val="nextTo"/>
        <c:txPr>
          <a:bodyPr rot="-2880000"/>
          <a:lstStyle/>
          <a:p>
            <a:pPr>
              <a:defRPr/>
            </a:pPr>
            <a:endParaRPr lang="en-US"/>
          </a:p>
        </c:txPr>
        <c:crossAx val="83564032"/>
        <c:crosses val="autoZero"/>
        <c:auto val="1"/>
        <c:lblAlgn val="ctr"/>
        <c:lblOffset val="100"/>
      </c:catAx>
      <c:valAx>
        <c:axId val="83564032"/>
        <c:scaling>
          <c:orientation val="minMax"/>
        </c:scaling>
        <c:axPos val="l"/>
        <c:majorGridlines/>
        <c:numFmt formatCode="General" sourceLinked="1"/>
        <c:tickLblPos val="nextTo"/>
        <c:crossAx val="83562496"/>
        <c:crosses val="autoZero"/>
        <c:crossBetween val="between"/>
      </c:valAx>
      <c:spPr>
        <a:solidFill>
          <a:srgbClr val="FF6600"/>
        </a:solidFill>
      </c:spPr>
    </c:plotArea>
    <c:legend>
      <c:legendPos val="r"/>
      <c:layout>
        <c:manualLayout>
          <c:xMode val="edge"/>
          <c:yMode val="edge"/>
          <c:x val="0.75919697060768165"/>
          <c:y val="0.15411538705115019"/>
          <c:w val="0.17973432710224263"/>
          <c:h val="0.2591509573367673"/>
        </c:manualLayout>
      </c:layout>
      <c:spPr>
        <a:ln>
          <a:solidFill>
            <a:schemeClr val="tx1"/>
          </a:solidFill>
        </a:ln>
      </c:spPr>
    </c:legend>
    <c:plotVisOnly val="1"/>
  </c:chart>
  <c:spPr>
    <a:solidFill>
      <a:schemeClr val="accent1">
        <a:lumMod val="75000"/>
      </a:schemeClr>
    </a:solidFill>
    <a:ln>
      <a:solidFill>
        <a:schemeClr val="tx1"/>
      </a:solidFill>
    </a:ln>
  </c:spPr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0.07759</cdr:x>
      <cdr:y>0.93671</cdr:y>
    </cdr:from>
    <cdr:to>
      <cdr:x>0.98276</cdr:x>
      <cdr:y>0.98734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85800" y="5638800"/>
          <a:ext cx="80010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900" baseline="30000" dirty="0" smtClean="0">
              <a:solidFill>
                <a:schemeClr val="tx1"/>
              </a:solidFill>
            </a:rPr>
            <a:t>1 </a:t>
          </a:r>
          <a:r>
            <a:rPr lang="en-US" sz="900" dirty="0" smtClean="0">
              <a:solidFill>
                <a:schemeClr val="tx1"/>
              </a:solidFill>
            </a:rPr>
            <a:t>One or more drugs/poisons  from different drug categories may have caused or contributed to death </a:t>
          </a:r>
          <a:endParaRPr lang="en-US" sz="9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0.68103</cdr:x>
      <cdr:y>0.89394</cdr:y>
    </cdr:from>
    <cdr:to>
      <cdr:x>0.99138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019800" y="4495800"/>
          <a:ext cx="2743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Source: Virginia Office of the Chief Medical Examiner 2104</a:t>
          </a:r>
          <a:endParaRPr lang="en-US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0.85344</cdr:x>
      <cdr:y>0.74263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419726" y="26765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>
            <a:ln>
              <a:solidFill>
                <a:sysClr val="windowText" lastClr="000000"/>
              </a:solidFill>
            </a:ln>
          </a:endParaRPr>
        </a:p>
      </cdr:txBody>
    </cdr:sp>
  </cdr:relSizeAnchor>
  <cdr:relSizeAnchor xmlns:cdr="http://schemas.openxmlformats.org/drawingml/2006/chartDrawing">
    <cdr:from>
      <cdr:x>0.75573</cdr:x>
      <cdr:y>0.55159</cdr:y>
    </cdr:from>
    <cdr:to>
      <cdr:x>0.98077</cdr:x>
      <cdr:y>0.97092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91757" y="1866899"/>
          <a:ext cx="1337543" cy="141922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1">
              <a:lumMod val="95000"/>
              <a:lumOff val="5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050" baseline="0"/>
            <a:t>% of Total Queries</a:t>
          </a:r>
        </a:p>
        <a:p xmlns:a="http://schemas.openxmlformats.org/drawingml/2006/main">
          <a:r>
            <a:rPr lang="en-US" sz="1050" baseline="0"/>
            <a:t> by Prescriber Group</a:t>
          </a:r>
        </a:p>
        <a:p xmlns:a="http://schemas.openxmlformats.org/drawingml/2006/main">
          <a:r>
            <a:rPr lang="en-US" sz="900"/>
            <a:t>1-24 = 4.96%</a:t>
          </a:r>
        </a:p>
        <a:p xmlns:a="http://schemas.openxmlformats.org/drawingml/2006/main">
          <a:r>
            <a:rPr lang="en-US" sz="900"/>
            <a:t>25-59 = 5.96%</a:t>
          </a:r>
        </a:p>
        <a:p xmlns:a="http://schemas.openxmlformats.org/drawingml/2006/main">
          <a:r>
            <a:rPr lang="en-US" sz="900"/>
            <a:t>50-99 = 5.84%</a:t>
          </a:r>
        </a:p>
        <a:p xmlns:a="http://schemas.openxmlformats.org/drawingml/2006/main">
          <a:r>
            <a:rPr lang="en-US" sz="900"/>
            <a:t>100-249 = 6.61%%</a:t>
          </a:r>
        </a:p>
        <a:p xmlns:a="http://schemas.openxmlformats.org/drawingml/2006/main">
          <a:r>
            <a:rPr lang="en-US" sz="900"/>
            <a:t>250-499</a:t>
          </a:r>
          <a:r>
            <a:rPr lang="en-US" sz="900" baseline="0"/>
            <a:t> = 6.2%</a:t>
          </a:r>
        </a:p>
        <a:p xmlns:a="http://schemas.openxmlformats.org/drawingml/2006/main">
          <a:r>
            <a:rPr lang="en-US" sz="900" baseline="0"/>
            <a:t>500-999 = 7.49%</a:t>
          </a:r>
        </a:p>
        <a:p xmlns:a="http://schemas.openxmlformats.org/drawingml/2006/main">
          <a:r>
            <a:rPr lang="en-US" sz="900" baseline="0"/>
            <a:t>1000+ = 11.16%</a:t>
          </a:r>
          <a:endParaRPr lang="en-US" sz="900"/>
        </a:p>
        <a:p xmlns:a="http://schemas.openxmlformats.org/drawingml/2006/main">
          <a:endParaRPr lang="en-US" sz="1100"/>
        </a:p>
      </cdr:txBody>
    </cdr:sp>
  </cdr:relSizeAnchor>
  <cdr:relSizeAnchor xmlns:cdr="http://schemas.openxmlformats.org/drawingml/2006/chartDrawing">
    <cdr:from>
      <cdr:x>0.75878</cdr:x>
      <cdr:y>0.6193</cdr:y>
    </cdr:from>
    <cdr:to>
      <cdr:x>0.99237</cdr:x>
      <cdr:y>0.97855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733926" y="2200275"/>
          <a:ext cx="1457325" cy="12763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9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B842C-96AD-471F-83E1-5397F764119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9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0B451D-724D-45D5-8A20-78C6918B5A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B1E80C-019A-4270-9F34-E15DA43A6A19}" type="datetimeFigureOut">
              <a:rPr lang="en-US" smtClean="0"/>
              <a:pPr/>
              <a:t>2/19/2015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CF887E9-8F42-4341-826D-45DE56535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Pain relievers, tranquilizers,</a:t>
            </a:r>
            <a:r>
              <a:rPr lang="en-US" baseline="0" dirty="0" smtClean="0"/>
              <a:t> stimulants and sedatives combined are higher than marijuana initiation numbers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1B972-6CED-424F-8ADE-9D65909C750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Almost 74% of all drug/poison deaths are due to prescription drugs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34923C-1523-493F-933C-69813D4C30B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Prescription Monitoring Program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www.dhp.virginia.gov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E85D3-43DF-4848-B043-E925552760D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14303"/>
            <a:r>
              <a:rPr lang="en-US" dirty="0" smtClean="0"/>
              <a:t>Prescription Monitoring Program</a:t>
            </a:r>
          </a:p>
        </p:txBody>
      </p:sp>
      <p:sp>
        <p:nvSpPr>
          <p:cNvPr id="2765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4303"/>
            <a:r>
              <a:rPr lang="en-US" dirty="0" smtClean="0"/>
              <a:t>www.dhp.virginia.gov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303"/>
            <a:fld id="{54F975B6-D219-46B0-8C3F-F0599A86A529}" type="slidenum">
              <a:rPr lang="en-US" smtClean="0"/>
              <a:pPr defTabSz="914303"/>
              <a:t>6</a:t>
            </a:fld>
            <a:endParaRPr lang="en-US" dirty="0" smtClean="0"/>
          </a:p>
        </p:txBody>
      </p:sp>
      <p:sp>
        <p:nvSpPr>
          <p:cNvPr id="276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NC interoperability is pending </a:t>
            </a:r>
          </a:p>
          <a:p>
            <a:pPr eaLnBrk="1" hangingPunct="1"/>
            <a:r>
              <a:rPr lang="en-US" dirty="0" smtClean="0"/>
              <a:t>DC is in the</a:t>
            </a:r>
            <a:r>
              <a:rPr lang="en-US" baseline="0" dirty="0" smtClean="0"/>
              <a:t> process of </a:t>
            </a:r>
            <a:r>
              <a:rPr lang="en-US" dirty="0" smtClean="0"/>
              <a:t>establishing a PMP, intends it to be interoperable</a:t>
            </a:r>
          </a:p>
          <a:p>
            <a:pPr eaLnBrk="1" hangingPunct="1"/>
            <a:r>
              <a:rPr lang="en-US" dirty="0" smtClean="0"/>
              <a:t>PMP</a:t>
            </a:r>
            <a:r>
              <a:rPr lang="en-US" baseline="0" dirty="0" smtClean="0"/>
              <a:t> does not include veterinary medicine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14303"/>
            <a:r>
              <a:rPr lang="en-US" dirty="0" smtClean="0"/>
              <a:t>Prescription Monitoring Program</a:t>
            </a:r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defTabSz="914303"/>
            <a:r>
              <a:rPr lang="en-US" dirty="0" smtClean="0"/>
              <a:t>www.dhp.virginia.gov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4303"/>
            <a:fld id="{C9691B9B-DC4E-4DE0-BDA2-2DB44F08191D}" type="slidenum">
              <a:rPr lang="en-US" smtClean="0"/>
              <a:pPr defTabSz="914303"/>
              <a:t>7</a:t>
            </a:fld>
            <a:endParaRPr lang="en-US" dirty="0" smtClean="0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8200" cy="3486150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3/13</a:t>
            </a:r>
            <a:r>
              <a:rPr lang="en-US" baseline="0" dirty="0" smtClean="0"/>
              <a:t> through 9/14 521 patients met criteria for prescriber reporting; 3977 letters and emails sent to prescribers;</a:t>
            </a:r>
          </a:p>
          <a:p>
            <a:pPr eaLnBrk="1" hangingPunct="1"/>
            <a:r>
              <a:rPr lang="en-US" baseline="0" dirty="0" smtClean="0"/>
              <a:t>6/1/13 through 9/8/14  220 met criteria for state police, resulting in 109 cases opened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Prescription Monitoring Program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www.dhp.virginia.gov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E85D3-43DF-4848-B043-E925552760D8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Prescription Monitoring Program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www.dhp.virginia.gov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E85D3-43DF-4848-B043-E925552760D8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219200"/>
            <a:ext cx="207645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19200"/>
            <a:ext cx="607695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1219200"/>
            <a:ext cx="822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04800" y="0"/>
            <a:ext cx="487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Sealcolor_300_whtb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00" y="152400"/>
            <a:ext cx="8382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2" name="Line 6"/>
          <p:cNvSpPr>
            <a:spLocks noChangeShapeType="1"/>
          </p:cNvSpPr>
          <p:nvPr/>
        </p:nvSpPr>
        <p:spPr bwMode="auto">
          <a:xfrm>
            <a:off x="381000" y="1066800"/>
            <a:ext cx="8458200" cy="0"/>
          </a:xfrm>
          <a:prstGeom prst="line">
            <a:avLst/>
          </a:prstGeom>
          <a:noFill/>
          <a:ln w="76200" cmpd="tri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381000" y="6477000"/>
            <a:ext cx="8458200" cy="0"/>
          </a:xfrm>
          <a:prstGeom prst="line">
            <a:avLst/>
          </a:prstGeom>
          <a:noFill/>
          <a:ln w="76200" cmpd="tri">
            <a:solidFill>
              <a:srgbClr val="336699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hp.virginia.gov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7.jpeg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jpeg"/><Relationship Id="rId5" Type="http://schemas.openxmlformats.org/officeDocument/2006/relationships/package" Target="../embeddings/Microsoft_Office_Excel_Worksheet2.xlsx"/><Relationship Id="rId4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3600"/>
            <a:ext cx="7772400" cy="19812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cap="all" dirty="0" smtClean="0"/>
              <a:t>Virginia Prescription Monitoring Program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33800" y="3886200"/>
            <a:ext cx="4876800" cy="2286000"/>
          </a:xfrm>
        </p:spPr>
        <p:txBody>
          <a:bodyPr>
            <a:normAutofit/>
          </a:bodyPr>
          <a:lstStyle/>
          <a:p>
            <a:endParaRPr lang="en-US" sz="2000" dirty="0" smtClean="0"/>
          </a:p>
          <a:p>
            <a:r>
              <a:rPr lang="en-US" sz="2000" dirty="0" smtClean="0"/>
              <a:t>C.A.R.E Presentation </a:t>
            </a:r>
          </a:p>
          <a:p>
            <a:r>
              <a:rPr lang="en-US" sz="2000" dirty="0" smtClean="0"/>
              <a:t>February 27, 2015</a:t>
            </a:r>
          </a:p>
          <a:p>
            <a:r>
              <a:rPr lang="en-US" sz="1900" dirty="0" smtClean="0">
                <a:latin typeface="Times New Roman" pitchFamily="18" charset="0"/>
                <a:cs typeface="Times New Roman" pitchFamily="18" charset="0"/>
              </a:rPr>
              <a:t>Ralph Orr</a:t>
            </a:r>
          </a:p>
          <a:p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Director, Virginia Prescription Monitoring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533400" y="1219200"/>
          <a:ext cx="7848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685800" y="1295400"/>
          <a:ext cx="7924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219200"/>
            <a:ext cx="8229600" cy="1219200"/>
          </a:xfrm>
        </p:spPr>
        <p:txBody>
          <a:bodyPr/>
          <a:lstStyle/>
          <a:p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Governor’s Task Force on Prescription Drug and Heroin Abuse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r>
              <a:rPr lang="en-US" dirty="0" smtClean="0"/>
              <a:t>Five Workgroups</a:t>
            </a:r>
          </a:p>
          <a:p>
            <a:r>
              <a:rPr lang="en-US" dirty="0" smtClean="0"/>
              <a:t>Initial Recommendations</a:t>
            </a:r>
          </a:p>
          <a:p>
            <a:r>
              <a:rPr lang="en-US" dirty="0" smtClean="0"/>
              <a:t>Next meeting March19, 2015</a:t>
            </a:r>
          </a:p>
          <a:p>
            <a:r>
              <a:rPr lang="en-US" dirty="0" smtClean="0"/>
              <a:t>See link to Task Force information at </a:t>
            </a:r>
            <a:r>
              <a:rPr lang="en-US" dirty="0" smtClean="0">
                <a:hlinkClick r:id="rId2"/>
              </a:rPr>
              <a:t>www.dhp.virginia.gov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219200"/>
            <a:ext cx="8229600" cy="1143000"/>
          </a:xfrm>
        </p:spPr>
        <p:txBody>
          <a:bodyPr anchor="t"/>
          <a:lstStyle/>
          <a:p>
            <a:r>
              <a:rPr lang="en-US" sz="3600" cap="all" dirty="0" smtClean="0"/>
              <a:t>Mandatory PMP registration of prescribers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810000"/>
          </a:xfrm>
        </p:spPr>
        <p:txBody>
          <a:bodyPr/>
          <a:lstStyle/>
          <a:p>
            <a:r>
              <a:rPr lang="en-US" b="1" dirty="0" smtClean="0"/>
              <a:t>§ 54.1-2522.1. (Effective July 1, 2015)</a:t>
            </a:r>
          </a:p>
          <a:p>
            <a:r>
              <a:rPr lang="en-US" dirty="0" smtClean="0"/>
              <a:t>Registration with the PMP upon filing an application for licensure or renewal of licensure, if the prescriber is not already registered</a:t>
            </a:r>
          </a:p>
          <a:p>
            <a:r>
              <a:rPr lang="en-US" dirty="0" smtClean="0"/>
              <a:t>HB1841:  Adds Pharmacist and allows for registration not tied to renewal (</a:t>
            </a:r>
            <a:r>
              <a:rPr lang="en-US" sz="2400" dirty="0" smtClean="0"/>
              <a:t>Eff. 1/1/2016)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143000"/>
            <a:ext cx="8229600" cy="1066800"/>
          </a:xfrm>
        </p:spPr>
        <p:txBody>
          <a:bodyPr anchor="t"/>
          <a:lstStyle/>
          <a:p>
            <a:r>
              <a:rPr lang="en-US" sz="3600" cap="all" dirty="0" smtClean="0"/>
              <a:t>Mandatory use of PMP by prescribers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657600"/>
          </a:xfrm>
        </p:spPr>
        <p:txBody>
          <a:bodyPr/>
          <a:lstStyle/>
          <a:p>
            <a:r>
              <a:rPr lang="en-US" dirty="0" smtClean="0"/>
              <a:t>The prescribing of benzodiazepine or an opiate anticipated to last more than 90 consecutive days and “for which a treatment agreement is entered into”*</a:t>
            </a:r>
          </a:p>
          <a:p>
            <a:r>
              <a:rPr lang="en-US" dirty="0" smtClean="0"/>
              <a:t>Or drugs approved for use in opioid addiction therapy shall, prior to or as a part of execution of a treatment agreement with the patient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2971800"/>
            <a:ext cx="7772400" cy="1362075"/>
          </a:xfrm>
        </p:spPr>
        <p:txBody>
          <a:bodyPr/>
          <a:lstStyle/>
          <a:p>
            <a:pPr algn="ctr"/>
            <a:r>
              <a:rPr lang="en-US" sz="4400" dirty="0" smtClean="0"/>
              <a:t>QUESTIONS?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457200" y="1447800"/>
          <a:ext cx="8305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 t="19718" b="2817"/>
          <a:stretch>
            <a:fillRect/>
          </a:stretch>
        </p:blipFill>
        <p:spPr bwMode="auto">
          <a:xfrm>
            <a:off x="318309" y="1371600"/>
            <a:ext cx="8444691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/>
          <p:nvPr/>
        </p:nvGraphicFramePr>
        <p:xfrm>
          <a:off x="152400" y="1295400"/>
          <a:ext cx="88392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www.dhp.virginia.gov</a:t>
            </a:r>
            <a:endParaRPr lang="en-US"/>
          </a:p>
        </p:txBody>
      </p:sp>
      <p:pic>
        <p:nvPicPr>
          <p:cNvPr id="15564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86800" cy="632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31837"/>
            <a:ext cx="7886700" cy="1325563"/>
          </a:xfrm>
        </p:spPr>
        <p:txBody>
          <a:bodyPr/>
          <a:lstStyle/>
          <a:p>
            <a:r>
              <a:rPr lang="en-US" sz="3600" dirty="0" smtClean="0"/>
              <a:t>Prescription Monitoring Program</a:t>
            </a:r>
            <a:endParaRPr lang="en-US" sz="3600" b="1" u="sng" dirty="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76400"/>
            <a:ext cx="9144000" cy="51816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150000"/>
              </a:lnSpc>
            </a:pPr>
            <a:r>
              <a:rPr lang="en-US" dirty="0" smtClean="0"/>
              <a:t>24/7 Database of Schedule II – IV Prescriptions</a:t>
            </a:r>
            <a:endParaRPr lang="en-US" sz="1050" dirty="0" smtClean="0"/>
          </a:p>
          <a:p>
            <a:pPr eaLnBrk="1" hangingPunct="1">
              <a:lnSpc>
                <a:spcPct val="150000"/>
              </a:lnSpc>
            </a:pPr>
            <a:r>
              <a:rPr lang="en-US" dirty="0" smtClean="0"/>
              <a:t>Pharmacies, </a:t>
            </a:r>
            <a:r>
              <a:rPr lang="en-US" baseline="0" dirty="0" smtClean="0"/>
              <a:t>dispensing physicians report within 7 days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Reporting exemptions include: samples; emergencies; administration of covered substances; dispensing to patients in nursing homes, hospitals, hospice; veterinarians; narcotic maintenance treatment program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PMP is interoperable with 17 states, including WV, KY &amp; TN</a:t>
            </a:r>
          </a:p>
          <a:p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None/>
            </a:pPr>
            <a:endParaRPr lang="en-US" sz="105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06680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200" b="1" u="sng" dirty="0" smtClean="0"/>
              <a:t>Who May Get PMP Information?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8229600" cy="41910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400" dirty="0" smtClean="0"/>
              <a:t>Prescribers and Pharmacists for their patients</a:t>
            </a:r>
          </a:p>
          <a:p>
            <a:pPr eaLnBrk="1" hangingPunct="1"/>
            <a:r>
              <a:rPr lang="en-US" sz="2400" dirty="0" smtClean="0"/>
              <a:t>Investigators for licensing boards, if there is an open investigation</a:t>
            </a:r>
          </a:p>
          <a:p>
            <a:pPr eaLnBrk="1" hangingPunct="1"/>
            <a:r>
              <a:rPr lang="en-US" sz="2400" dirty="0" smtClean="0"/>
              <a:t>Certain law enforcement agents, if there is an open investigation</a:t>
            </a:r>
          </a:p>
          <a:p>
            <a:pPr eaLnBrk="1" hangingPunct="1"/>
            <a:r>
              <a:rPr lang="en-US" sz="2400" dirty="0" smtClean="0"/>
              <a:t>Patients for their own prescription history</a:t>
            </a:r>
          </a:p>
          <a:p>
            <a:pPr eaLnBrk="1" hangingPunct="1"/>
            <a:r>
              <a:rPr lang="en-US" sz="2400" dirty="0" smtClean="0"/>
              <a:t>PMP </a:t>
            </a:r>
            <a:r>
              <a:rPr lang="en-US" sz="2400" u="sng" dirty="0" smtClean="0"/>
              <a:t>may</a:t>
            </a:r>
            <a:r>
              <a:rPr lang="en-US" sz="2400" dirty="0" smtClean="0"/>
              <a:t> provide unsolicited reports on recipients to their prescribers or law enforcement, if criteria for potential misuse are met</a:t>
            </a:r>
          </a:p>
          <a:p>
            <a:r>
              <a:rPr lang="en-US" sz="2400" dirty="0" smtClean="0"/>
              <a:t>PMP </a:t>
            </a:r>
            <a:r>
              <a:rPr lang="en-US" sz="2400" u="sng" dirty="0" smtClean="0"/>
              <a:t>may not </a:t>
            </a:r>
            <a:r>
              <a:rPr lang="en-US" sz="2400" dirty="0" smtClean="0"/>
              <a:t>provide unsolicited reports on prescribers to DHP investigators or law enforcement</a:t>
            </a:r>
          </a:p>
          <a:p>
            <a:pPr eaLnBrk="1" hangingPunct="1"/>
            <a:endParaRPr lang="en-US" sz="2400" dirty="0" smtClean="0"/>
          </a:p>
          <a:p>
            <a:pPr eaLnBrk="1" hangingPunct="1">
              <a:lnSpc>
                <a:spcPct val="9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4294967295"/>
          </p:nvPr>
        </p:nvSpPr>
        <p:spPr>
          <a:xfrm>
            <a:off x="5791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www.dhp.virginia.gov</a:t>
            </a:r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1026" name="Worksheet" r:id="rId5" imgW="9972731" imgH="12639690" progId="Excel.Sheet.12">
              <p:embed/>
            </p:oleObj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4495800" y="17526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cap="all" dirty="0" smtClean="0"/>
              <a:t>Days supply</a:t>
            </a:r>
            <a:endParaRPr lang="en-US" sz="1200" cap="all" dirty="0"/>
          </a:p>
        </p:txBody>
      </p:sp>
      <p:pic>
        <p:nvPicPr>
          <p:cNvPr id="11" name="Picture 10" descr="Patient I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33400" y="990600"/>
            <a:ext cx="8335833" cy="19812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3" name="Picture 12" descr="Prescriber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9600" y="3200400"/>
            <a:ext cx="4012823" cy="16764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6" name="Picture 15" descr="Pharmacies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133600" y="4648200"/>
            <a:ext cx="6545514" cy="179222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20" name="TextBox 19"/>
          <p:cNvSpPr txBox="1"/>
          <p:nvPr/>
        </p:nvSpPr>
        <p:spPr>
          <a:xfrm>
            <a:off x="5181600" y="3276600"/>
            <a:ext cx="2971800" cy="2308324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600" b="1" u="sng" dirty="0" smtClean="0"/>
              <a:t>Pay:</a:t>
            </a:r>
          </a:p>
          <a:p>
            <a:r>
              <a:rPr lang="en-US" sz="1600" dirty="0" smtClean="0"/>
              <a:t>01 = Private Pay</a:t>
            </a:r>
          </a:p>
          <a:p>
            <a:r>
              <a:rPr lang="en-US" sz="1600" dirty="0" smtClean="0"/>
              <a:t>02 = Medicaid</a:t>
            </a:r>
          </a:p>
          <a:p>
            <a:r>
              <a:rPr lang="en-US" sz="1600" dirty="0" smtClean="0"/>
              <a:t>03 = Medicare</a:t>
            </a:r>
          </a:p>
          <a:p>
            <a:r>
              <a:rPr lang="en-US" sz="1600" dirty="0" smtClean="0"/>
              <a:t>04 = Commercial Ins.</a:t>
            </a:r>
          </a:p>
          <a:p>
            <a:r>
              <a:rPr lang="en-US" sz="1600" dirty="0" smtClean="0"/>
              <a:t>05 = Military Inst. and VA</a:t>
            </a:r>
          </a:p>
          <a:p>
            <a:r>
              <a:rPr lang="en-US" sz="1600" dirty="0" smtClean="0"/>
              <a:t>06 = Workers Comp</a:t>
            </a:r>
          </a:p>
          <a:p>
            <a:r>
              <a:rPr lang="en-US" sz="1600" dirty="0" smtClean="0"/>
              <a:t>07 = Indian Nations</a:t>
            </a:r>
          </a:p>
          <a:p>
            <a:r>
              <a:rPr lang="en-US" sz="1600" dirty="0" smtClean="0"/>
              <a:t>99 = Other</a:t>
            </a:r>
          </a:p>
        </p:txBody>
      </p:sp>
    </p:spTree>
    <p:custDataLst>
      <p:tags r:id="rId2"/>
    </p:custData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/>
        </p:nvGraphicFramePr>
        <p:xfrm>
          <a:off x="381000" y="1371600"/>
          <a:ext cx="83058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Emerging Professions Review">
  <a:themeElements>
    <a:clrScheme name="Emerging Professions Review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merging Professions Review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merging Professions Review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Professions Review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Professions Review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Professions Review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Professions Review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merging Professions Review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ging Professions Review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ging Professions Review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ging Professions Review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ging Professions Review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ging Professions Review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merging Professions Review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New Frontiers Power Point-Laura (2)</Template>
  <TotalTime>3594</TotalTime>
  <Words>568</Words>
  <Application>Microsoft Office PowerPoint</Application>
  <PresentationFormat>On-screen Show (4:3)</PresentationFormat>
  <Paragraphs>91</Paragraphs>
  <Slides>15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Emerging Professions Review</vt:lpstr>
      <vt:lpstr>Worksheet</vt:lpstr>
      <vt:lpstr> Virginia Prescription Monitoring Program  </vt:lpstr>
      <vt:lpstr>Slide 2</vt:lpstr>
      <vt:lpstr>Slide 3</vt:lpstr>
      <vt:lpstr>Slide 4</vt:lpstr>
      <vt:lpstr>Slide 5</vt:lpstr>
      <vt:lpstr>Prescription Monitoring Program</vt:lpstr>
      <vt:lpstr>Who May Get PMP Information?</vt:lpstr>
      <vt:lpstr>Slide 8</vt:lpstr>
      <vt:lpstr>Slide 9</vt:lpstr>
      <vt:lpstr>Slide 10</vt:lpstr>
      <vt:lpstr>Slide 11</vt:lpstr>
      <vt:lpstr> Governor’s Task Force on Prescription Drug and Heroin Abuse </vt:lpstr>
      <vt:lpstr>Mandatory PMP registration of prescribers </vt:lpstr>
      <vt:lpstr>Mandatory use of PMP by prescribers</vt:lpstr>
      <vt:lpstr>QUESTIONS?</vt:lpstr>
    </vt:vector>
  </TitlesOfParts>
  <Company>Virginia IT Infrastructure Partnership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Elizabeth A. Carter</dc:creator>
  <cp:lastModifiedBy>Martha Kurgans</cp:lastModifiedBy>
  <cp:revision>236</cp:revision>
  <dcterms:created xsi:type="dcterms:W3CDTF">2013-12-18T16:20:54Z</dcterms:created>
  <dcterms:modified xsi:type="dcterms:W3CDTF">2015-02-19T17:18:06Z</dcterms:modified>
</cp:coreProperties>
</file>