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8"/>
  </p:notesMasterIdLst>
  <p:handoutMasterIdLst>
    <p:handoutMasterId r:id="rId29"/>
  </p:handoutMasterIdLst>
  <p:sldIdLst>
    <p:sldId id="256" r:id="rId6"/>
    <p:sldId id="257" r:id="rId7"/>
    <p:sldId id="641" r:id="rId8"/>
    <p:sldId id="274" r:id="rId9"/>
    <p:sldId id="648" r:id="rId10"/>
    <p:sldId id="660" r:id="rId11"/>
    <p:sldId id="636" r:id="rId12"/>
    <p:sldId id="661" r:id="rId13"/>
    <p:sldId id="263" r:id="rId14"/>
    <p:sldId id="266" r:id="rId15"/>
    <p:sldId id="653" r:id="rId16"/>
    <p:sldId id="278" r:id="rId17"/>
    <p:sldId id="650" r:id="rId18"/>
    <p:sldId id="662" r:id="rId19"/>
    <p:sldId id="261" r:id="rId20"/>
    <p:sldId id="637" r:id="rId21"/>
    <p:sldId id="654" r:id="rId22"/>
    <p:sldId id="655" r:id="rId23"/>
    <p:sldId id="656" r:id="rId24"/>
    <p:sldId id="657" r:id="rId25"/>
    <p:sldId id="658" r:id="rId26"/>
    <p:sldId id="6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0315" autoAdjust="0"/>
  </p:normalViewPr>
  <p:slideViewPr>
    <p:cSldViewPr snapToGrid="0">
      <p:cViewPr varScale="1">
        <p:scale>
          <a:sx n="100" d="100"/>
          <a:sy n="100" d="100"/>
        </p:scale>
        <p:origin x="9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72A91-0EC8-4480-929C-F5C290A562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A00F1C-4367-4413-B776-EDA9CF1BA1A2}" type="pres">
      <dgm:prSet presAssocID="{F3A72A91-0EC8-4480-929C-F5C290A562A3}" presName="Name0" presStyleCnt="0">
        <dgm:presLayoutVars>
          <dgm:dir/>
          <dgm:animLvl val="lvl"/>
          <dgm:resizeHandles val="exact"/>
        </dgm:presLayoutVars>
      </dgm:prSet>
      <dgm:spPr/>
    </dgm:pt>
  </dgm:ptLst>
  <dgm:cxnLst>
    <dgm:cxn modelId="{4C820348-7321-4D12-BAD4-E0B67324357E}" type="presOf" srcId="{F3A72A91-0EC8-4480-929C-F5C290A562A3}" destId="{E1A00F1C-4367-4413-B776-EDA9CF1BA1A2}"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72A91-0EC8-4480-929C-F5C290A562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16DAD3-1EC4-47D9-AA69-2A8EE3EBC04A}">
      <dgm:prSet/>
      <dgm:spPr/>
      <dgm:t>
        <a:bodyPr/>
        <a:lstStyle/>
        <a:p>
          <a:r>
            <a:rPr lang="en-US" dirty="0"/>
            <a:t>Business Case Backlog</a:t>
          </a:r>
        </a:p>
      </dgm:t>
    </dgm:pt>
    <dgm:pt modelId="{6294D59E-B8F8-4AEA-BBC4-D9ACD996CBDE}" type="parTrans" cxnId="{EF019979-E27E-44B7-8C2A-244648CFA333}">
      <dgm:prSet/>
      <dgm:spPr/>
      <dgm:t>
        <a:bodyPr/>
        <a:lstStyle/>
        <a:p>
          <a:endParaRPr lang="en-US"/>
        </a:p>
      </dgm:t>
    </dgm:pt>
    <dgm:pt modelId="{6B1C7DB4-39C2-499A-AFEC-4575CB4D1BA5}" type="sibTrans" cxnId="{EF019979-E27E-44B7-8C2A-244648CFA333}">
      <dgm:prSet/>
      <dgm:spPr/>
      <dgm:t>
        <a:bodyPr/>
        <a:lstStyle/>
        <a:p>
          <a:endParaRPr lang="en-US"/>
        </a:p>
      </dgm:t>
    </dgm:pt>
    <dgm:pt modelId="{E1A00F1C-4367-4413-B776-EDA9CF1BA1A2}" type="pres">
      <dgm:prSet presAssocID="{F3A72A91-0EC8-4480-929C-F5C290A562A3}" presName="Name0" presStyleCnt="0">
        <dgm:presLayoutVars>
          <dgm:dir/>
          <dgm:animLvl val="lvl"/>
          <dgm:resizeHandles val="exact"/>
        </dgm:presLayoutVars>
      </dgm:prSet>
      <dgm:spPr/>
    </dgm:pt>
    <dgm:pt modelId="{9D58B7A1-EB9E-447A-8794-53159865A8F5}" type="pres">
      <dgm:prSet presAssocID="{1C16DAD3-1EC4-47D9-AA69-2A8EE3EBC04A}" presName="linNode" presStyleCnt="0"/>
      <dgm:spPr/>
    </dgm:pt>
    <dgm:pt modelId="{76F4BFC3-9236-47F0-9C65-A1EDF83AE0DF}" type="pres">
      <dgm:prSet presAssocID="{1C16DAD3-1EC4-47D9-AA69-2A8EE3EBC04A}" presName="parentText" presStyleLbl="node1" presStyleIdx="0" presStyleCnt="1" custScaleX="87131">
        <dgm:presLayoutVars>
          <dgm:chMax val="1"/>
          <dgm:bulletEnabled val="1"/>
        </dgm:presLayoutVars>
      </dgm:prSet>
      <dgm:spPr/>
    </dgm:pt>
  </dgm:ptLst>
  <dgm:cxnLst>
    <dgm:cxn modelId="{4C820348-7321-4D12-BAD4-E0B67324357E}" type="presOf" srcId="{F3A72A91-0EC8-4480-929C-F5C290A562A3}" destId="{E1A00F1C-4367-4413-B776-EDA9CF1BA1A2}" srcOrd="0" destOrd="0" presId="urn:microsoft.com/office/officeart/2005/8/layout/vList5"/>
    <dgm:cxn modelId="{EF019979-E27E-44B7-8C2A-244648CFA333}" srcId="{F3A72A91-0EC8-4480-929C-F5C290A562A3}" destId="{1C16DAD3-1EC4-47D9-AA69-2A8EE3EBC04A}" srcOrd="0" destOrd="0" parTransId="{6294D59E-B8F8-4AEA-BBC4-D9ACD996CBDE}" sibTransId="{6B1C7DB4-39C2-499A-AFEC-4575CB4D1BA5}"/>
    <dgm:cxn modelId="{B48C30E7-B15C-4F26-B4CF-62AA76D52539}" type="presOf" srcId="{1C16DAD3-1EC4-47D9-AA69-2A8EE3EBC04A}" destId="{76F4BFC3-9236-47F0-9C65-A1EDF83AE0DF}" srcOrd="0" destOrd="0" presId="urn:microsoft.com/office/officeart/2005/8/layout/vList5"/>
    <dgm:cxn modelId="{0CE39840-9374-44C1-AA14-1586D3C81E84}" type="presParOf" srcId="{E1A00F1C-4367-4413-B776-EDA9CF1BA1A2}" destId="{9D58B7A1-EB9E-447A-8794-53159865A8F5}" srcOrd="0" destOrd="0" presId="urn:microsoft.com/office/officeart/2005/8/layout/vList5"/>
    <dgm:cxn modelId="{51AC71A3-0DA3-474C-B8D5-5383B2DF692E}" type="presParOf" srcId="{9D58B7A1-EB9E-447A-8794-53159865A8F5}" destId="{76F4BFC3-9236-47F0-9C65-A1EDF83AE0DF}"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4BFC3-9236-47F0-9C65-A1EDF83AE0DF}">
      <dsp:nvSpPr>
        <dsp:cNvPr id="0" name=""/>
        <dsp:cNvSpPr/>
      </dsp:nvSpPr>
      <dsp:spPr>
        <a:xfrm>
          <a:off x="727163" y="0"/>
          <a:ext cx="664668" cy="649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Business Case Backlog</a:t>
          </a:r>
        </a:p>
      </dsp:txBody>
      <dsp:txXfrm>
        <a:off x="758892" y="31729"/>
        <a:ext cx="601210" cy="5865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D01D7-C294-8BCB-A7D0-063CF5109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032AE1-594E-E816-2135-D80F716C72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603E63-166F-4441-9382-E524418F1A34}" type="datetimeFigureOut">
              <a:rPr lang="en-US" smtClean="0"/>
              <a:t>12/29/2023</a:t>
            </a:fld>
            <a:endParaRPr lang="en-US"/>
          </a:p>
        </p:txBody>
      </p:sp>
      <p:sp>
        <p:nvSpPr>
          <p:cNvPr id="4" name="Footer Placeholder 3">
            <a:extLst>
              <a:ext uri="{FF2B5EF4-FFF2-40B4-BE49-F238E27FC236}">
                <a16:creationId xmlns:a16="http://schemas.microsoft.com/office/drawing/2014/main" id="{4D3CC761-7706-0827-F1A8-E7FE7A3B87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6AA78F-D4F6-AD40-D2EF-BC6B11325D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9D27C3-6F6A-44AC-A7E3-96D5E8F44CB2}" type="slidenum">
              <a:rPr lang="en-US" smtClean="0"/>
              <a:t>‹#›</a:t>
            </a:fld>
            <a:endParaRPr lang="en-US"/>
          </a:p>
        </p:txBody>
      </p:sp>
    </p:spTree>
    <p:extLst>
      <p:ext uri="{BB962C8B-B14F-4D97-AF65-F5344CB8AC3E}">
        <p14:creationId xmlns:p14="http://schemas.microsoft.com/office/powerpoint/2010/main" val="123371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a:t>
            </a:fld>
            <a:endParaRPr lang="en-US"/>
          </a:p>
        </p:txBody>
      </p:sp>
    </p:spTree>
    <p:extLst>
      <p:ext uri="{BB962C8B-B14F-4D97-AF65-F5344CB8AC3E}">
        <p14:creationId xmlns:p14="http://schemas.microsoft.com/office/powerpoint/2010/main" val="244725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12</a:t>
            </a:fld>
            <a:endParaRPr lang="en-US"/>
          </a:p>
        </p:txBody>
      </p:sp>
    </p:spTree>
    <p:extLst>
      <p:ext uri="{BB962C8B-B14F-4D97-AF65-F5344CB8AC3E}">
        <p14:creationId xmlns:p14="http://schemas.microsoft.com/office/powerpoint/2010/main" val="26689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326A0-C136-4C78-A654-F32D49D034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5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6ACB-BCE1-4F22-B622-CC38886BA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54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6ACB-BCE1-4F22-B622-CC38886BA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94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2</a:t>
            </a:fld>
            <a:endParaRPr lang="en-US"/>
          </a:p>
        </p:txBody>
      </p:sp>
    </p:spTree>
    <p:extLst>
      <p:ext uri="{BB962C8B-B14F-4D97-AF65-F5344CB8AC3E}">
        <p14:creationId xmlns:p14="http://schemas.microsoft.com/office/powerpoint/2010/main" val="225201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4</a:t>
            </a:fld>
            <a:endParaRPr lang="en-US"/>
          </a:p>
        </p:txBody>
      </p:sp>
    </p:spTree>
    <p:extLst>
      <p:ext uri="{BB962C8B-B14F-4D97-AF65-F5344CB8AC3E}">
        <p14:creationId xmlns:p14="http://schemas.microsoft.com/office/powerpoint/2010/main" val="215268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5</a:t>
            </a:fld>
            <a:endParaRPr lang="en-US"/>
          </a:p>
        </p:txBody>
      </p:sp>
    </p:spTree>
    <p:extLst>
      <p:ext uri="{BB962C8B-B14F-4D97-AF65-F5344CB8AC3E}">
        <p14:creationId xmlns:p14="http://schemas.microsoft.com/office/powerpoint/2010/main" val="239945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6</a:t>
            </a:fld>
            <a:endParaRPr lang="en-US"/>
          </a:p>
        </p:txBody>
      </p:sp>
    </p:spTree>
    <p:extLst>
      <p:ext uri="{BB962C8B-B14F-4D97-AF65-F5344CB8AC3E}">
        <p14:creationId xmlns:p14="http://schemas.microsoft.com/office/powerpoint/2010/main" val="417658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130958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Gartner – </a:t>
            </a: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Recommending for closure. </a:t>
            </a: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Budget Cuts affected the renewal of the Gartner Services. </a:t>
            </a: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No work remaining for Intake Services to do and IT has all the approvals needed in case funding is received. </a:t>
            </a:r>
          </a:p>
          <a:p>
            <a:pPr marL="0" marR="0">
              <a:spcBef>
                <a:spcPts val="0"/>
              </a:spcBef>
              <a:spcAft>
                <a:spcPts val="0"/>
              </a:spcAft>
            </a:pPr>
            <a:r>
              <a:rPr lang="en-US" sz="1800" dirty="0">
                <a:effectLst/>
                <a:latin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Sensei - </a:t>
            </a: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Amount of money below the threshold, no CTP needed. </a:t>
            </a:r>
          </a:p>
          <a:p>
            <a:pPr marL="0" marR="0">
              <a:spcBef>
                <a:spcPts val="0"/>
              </a:spcBef>
              <a:spcAft>
                <a:spcPts val="0"/>
              </a:spcAft>
            </a:pPr>
            <a:r>
              <a:rPr lang="en-US" sz="1800" dirty="0">
                <a:effectLst/>
                <a:latin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err="1">
                <a:effectLst/>
                <a:latin typeface="Calibri" panose="020F0502020204030204" pitchFamily="34" charset="0"/>
              </a:rPr>
              <a:t>HowSo</a:t>
            </a:r>
            <a:r>
              <a:rPr lang="en-US" sz="1800" dirty="0">
                <a:effectLst/>
                <a:latin typeface="Calibri" panose="020F0502020204030204" pitchFamily="34" charset="0"/>
              </a:rPr>
              <a:t> - </a:t>
            </a: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No PGR amendment needed. </a:t>
            </a:r>
          </a:p>
          <a:p>
            <a:pPr marL="74295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Requisition to be submitted – ensure this is done</a:t>
            </a:r>
            <a:endParaRPr lang="en-US" dirty="0">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8</a:t>
            </a:fld>
            <a:endParaRPr lang="en-US"/>
          </a:p>
        </p:txBody>
      </p:sp>
    </p:spTree>
    <p:extLst>
      <p:ext uri="{BB962C8B-B14F-4D97-AF65-F5344CB8AC3E}">
        <p14:creationId xmlns:p14="http://schemas.microsoft.com/office/powerpoint/2010/main" val="207776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10</a:t>
            </a:fld>
            <a:endParaRPr lang="en-US"/>
          </a:p>
        </p:txBody>
      </p:sp>
    </p:spTree>
    <p:extLst>
      <p:ext uri="{BB962C8B-B14F-4D97-AF65-F5344CB8AC3E}">
        <p14:creationId xmlns:p14="http://schemas.microsoft.com/office/powerpoint/2010/main" val="324592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326A0-C136-4C78-A654-F32D49D034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49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01.09.2024</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7" y="1122363"/>
            <a:ext cx="10029825" cy="2387600"/>
          </a:xfrm>
        </p:spPr>
        <p:txBody>
          <a:bodyPr anchor="b">
            <a:normAutofit/>
          </a:bodyPr>
          <a:lstStyle>
            <a:lvl1pPr algn="ctr">
              <a:defRPr sz="2700"/>
            </a:lvl1pPr>
          </a:lstStyle>
          <a:p>
            <a:r>
              <a:rPr lang="en-US"/>
              <a:t>Click to edit Master title style</a:t>
            </a:r>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7" y="3602038"/>
            <a:ext cx="100298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dirty="0"/>
              <a:t>Weekly Project Status Executive Summary </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1" y="6173788"/>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136603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dirty="0"/>
              <a:t>Weekly Project Status Executive Summary </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136043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5"/>
            <a:ext cx="10515600" cy="2852737"/>
          </a:xfrm>
        </p:spPr>
        <p:txBody>
          <a:bodyPr anchor="b">
            <a:normAutofit/>
          </a:bodyPr>
          <a:lstStyle>
            <a:lvl1pPr>
              <a:defRPr sz="2700"/>
            </a:lvl1pPr>
          </a:lstStyle>
          <a:p>
            <a:r>
              <a:rPr lang="en-US"/>
              <a:t>Click to edit Master title style</a:t>
            </a:r>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5"/>
            <a:ext cx="10515600" cy="1500187"/>
          </a:xfrm>
        </p:spPr>
        <p:txBody>
          <a:bodyPr>
            <a:normAutofit/>
          </a:bodyPr>
          <a:lstStyle>
            <a:lvl1pPr marL="0" indent="0">
              <a:buNone/>
              <a:defRPr sz="13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lvl1pPr>
              <a:defRPr sz="1100"/>
            </a:lvl1pPr>
          </a:lstStyle>
          <a:p>
            <a:r>
              <a:rPr lang="en-US" dirty="0"/>
              <a:t>Weekly Project Status Executive Summary </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50358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4"/>
            <a:ext cx="104394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dirty="0"/>
              <a:t>Weekly Project Status Executive Summary </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3012029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1" y="1011239"/>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1" y="2370931"/>
            <a:ext cx="5157787"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1" y="3194845"/>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6"/>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dirty="0"/>
              <a:t>Weekly Project Status Executive Summary </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13142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dirty="0"/>
              <a:t>Weekly Project Status Executive Summary </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2062715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dirty="0"/>
              <a:t>Weekly Project Status Executive Summary </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216326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1" y="1017588"/>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90"/>
            <a:ext cx="6172200" cy="4873625"/>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7" y="2706689"/>
            <a:ext cx="3932237" cy="315436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dirty="0"/>
              <a:t>Weekly Project Status Executive Summary </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2153773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7" y="1062832"/>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6" y="2830512"/>
            <a:ext cx="3932237" cy="3049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dirty="0"/>
              <a:t>Weekly Project Status Executive Summary </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dirty="0"/>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2732702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9" y="1084264"/>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dirty="0"/>
              <a:t>Weekly Project Status Executive Summary </a:t>
            </a:r>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3" y="1520110"/>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48B6EA3B-35B0-4BE2-FC4C-184EFC01DF65}"/>
              </a:ext>
            </a:extLst>
          </p:cNvPr>
          <p:cNvSpPr/>
          <p:nvPr userDrawn="1"/>
        </p:nvSpPr>
        <p:spPr>
          <a:xfrm>
            <a:off x="572653"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46F70A38-14D5-104D-C5FC-E3E97388F4D1}"/>
              </a:ext>
            </a:extLst>
          </p:cNvPr>
          <p:cNvSpPr/>
          <p:nvPr userDrawn="1"/>
        </p:nvSpPr>
        <p:spPr>
          <a:xfrm>
            <a:off x="572653" y="4285102"/>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4"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1793643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dirty="0"/>
              <a:t>Weekly Project Status Executive Summary </a:t>
            </a:r>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4" y="4657655"/>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BC5DAAB0-7726-E8E3-24A5-DCE0FDF9C88C}"/>
              </a:ext>
            </a:extLst>
          </p:cNvPr>
          <p:cNvSpPr/>
          <p:nvPr userDrawn="1"/>
        </p:nvSpPr>
        <p:spPr>
          <a:xfrm>
            <a:off x="1915969" y="4655561"/>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3BFFC72A-C932-E474-7868-A9A2FABB8B6C}"/>
              </a:ext>
            </a:extLst>
          </p:cNvPr>
          <p:cNvSpPr/>
          <p:nvPr userDrawn="1"/>
        </p:nvSpPr>
        <p:spPr>
          <a:xfrm>
            <a:off x="3287425" y="465556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2"/>
            <a:ext cx="4271963"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2775996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dirty="0"/>
              <a:t>Weekly Project Status Executive Summary </a:t>
            </a:r>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1"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5"/>
            <a:ext cx="2049463" cy="2060575"/>
          </a:xfrm>
        </p:spPr>
        <p:txBody>
          <a:bodyPr/>
          <a:lstStyle>
            <a:lvl1pPr marL="0" indent="0">
              <a:buFont typeface="Arial" panose="020B0604020202020204" pitchFamily="34" charse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70" y="3275464"/>
            <a:ext cx="2049463" cy="2060575"/>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5" y="3287461"/>
            <a:ext cx="2049463" cy="2060575"/>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415794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dirty="0"/>
              <a:t>Weekly Project Status Executive Summary </a:t>
            </a:r>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9"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50" y="1924881"/>
            <a:ext cx="2049463" cy="2060575"/>
          </a:xfrm>
        </p:spPr>
        <p:txBody>
          <a:bodyPr/>
          <a:lstStyle>
            <a:lvl1pPr marL="0" inden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7" y="3150501"/>
            <a:ext cx="2049463" cy="2060575"/>
          </a:xfrm>
        </p:spPr>
        <p:txBody>
          <a:bodyPr/>
          <a:lstStyle>
            <a:lvl1pPr marL="0" inden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8" y="1924880"/>
            <a:ext cx="2049463" cy="2060575"/>
          </a:xfrm>
        </p:spPr>
        <p:txBody>
          <a:bodyPr>
            <a:noAutofit/>
          </a:bodyPr>
          <a:lstStyle>
            <a:lvl1pPr marL="0" indent="0">
              <a:buFontTx/>
              <a:buNone/>
              <a:defRPr sz="120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4203059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1" y="1084264"/>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49" y="6173789"/>
            <a:ext cx="1847851" cy="365125"/>
          </a:xfrm>
          <a:prstGeom prst="rect">
            <a:avLst/>
          </a:prstGeom>
        </p:spPr>
        <p:txBody>
          <a:bodyPr/>
          <a:lstStyle/>
          <a:p>
            <a:r>
              <a:rPr lang="en-US"/>
              <a:t>12/15/23</a:t>
            </a:r>
            <a:endParaRPr lang="en-US" dirty="0"/>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dirty="0"/>
              <a:t>Weekly Project Status Executive Summary </a:t>
            </a:r>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2"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4" y="2703513"/>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60" y="2703512"/>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7" y="493160"/>
            <a:ext cx="7246939" cy="321732"/>
          </a:xfrm>
        </p:spPr>
        <p:txBody>
          <a:bodyPr>
            <a:noAutofit/>
          </a:bodyPr>
          <a:lstStyle>
            <a:lvl1pPr marL="0" indent="0" algn="r">
              <a:buNone/>
              <a:defRPr sz="1350">
                <a:solidFill>
                  <a:schemeClr val="bg1"/>
                </a:solidFill>
              </a:defRPr>
            </a:lvl1pPr>
            <a:lvl2pPr>
              <a:defRPr sz="1350"/>
            </a:lvl2pPr>
            <a:lvl3pPr>
              <a:defRPr sz="1350"/>
            </a:lvl3pPr>
            <a:lvl4pPr>
              <a:defRPr sz="1350"/>
            </a:lvl4pPr>
            <a:lvl5pPr>
              <a:defRPr sz="1350"/>
            </a:lvl5pPr>
          </a:lstStyle>
          <a:p>
            <a:pPr lvl="0"/>
            <a:r>
              <a:rPr lang="en-US"/>
              <a:t>Slide Title</a:t>
            </a:r>
          </a:p>
        </p:txBody>
      </p:sp>
    </p:spTree>
    <p:extLst>
      <p:ext uri="{BB962C8B-B14F-4D97-AF65-F5344CB8AC3E}">
        <p14:creationId xmlns:p14="http://schemas.microsoft.com/office/powerpoint/2010/main" val="356460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EIB Jan 2024 Monthly Meeting</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EIB Jan 2024 Monthly Meeting</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EIB Jan 2024 Monthly Meeting</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EIB Jan 2024 Monthly Meeting</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EIB Jan 2024 Monthly Meeting</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EIB Jan 2024 Monthly Meeting</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a:solidFill>
                  <a:schemeClr val="bg1"/>
                </a:solidFill>
              </a:defRPr>
            </a:lvl1pPr>
          </a:lstStyle>
          <a:p>
            <a:r>
              <a:rPr lang="en-US"/>
              <a:t>01.09.2024</a:t>
            </a:r>
            <a:endParaRPr lang="en-US" dirty="0"/>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EIB Jan 2024 Monthly Meeting</a:t>
            </a:r>
            <a:endParaRPr lang="en-US" dirty="0"/>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a:solidFill>
                  <a:schemeClr val="bg1"/>
                </a:solidFill>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6"/>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49" y="6173789"/>
            <a:ext cx="1847851" cy="365125"/>
          </a:xfrm>
          <a:prstGeom prst="rect">
            <a:avLst/>
          </a:prstGeom>
        </p:spPr>
        <p:txBody>
          <a:bodyPr vert="horz" lIns="91440" tIns="45720" rIns="91440" bIns="45720" rtlCol="0" anchor="ctr"/>
          <a:lstStyle>
            <a:lvl1pPr algn="l">
              <a:defRPr sz="900" b="0" i="0">
                <a:solidFill>
                  <a:schemeClr val="bg1"/>
                </a:solidFill>
                <a:latin typeface="Helvetica" pitchFamily="2" charset="0"/>
              </a:defRPr>
            </a:lvl1pPr>
          </a:lstStyle>
          <a:p>
            <a:r>
              <a:rPr lang="en-US"/>
              <a:t>12/15/23</a:t>
            </a:r>
            <a:endParaRPr lang="en-US" dirty="0"/>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8"/>
            <a:ext cx="4114800" cy="365125"/>
          </a:xfrm>
          <a:prstGeom prst="rect">
            <a:avLst/>
          </a:prstGeom>
        </p:spPr>
        <p:txBody>
          <a:bodyPr vert="horz" lIns="91440" tIns="45720" rIns="91440" bIns="45720" rtlCol="0" anchor="ctr"/>
          <a:lstStyle>
            <a:lvl1pPr algn="ctr">
              <a:defRPr sz="900" b="0" i="0">
                <a:solidFill>
                  <a:schemeClr val="bg1"/>
                </a:solidFill>
                <a:latin typeface="Helvetica" pitchFamily="2" charset="0"/>
              </a:defRPr>
            </a:lvl1pPr>
          </a:lstStyle>
          <a:p>
            <a:r>
              <a:rPr lang="en-US" dirty="0"/>
              <a:t>Weekly Project Status Executive Summary </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1" y="6173788"/>
            <a:ext cx="1263475" cy="365125"/>
          </a:xfrm>
          <a:prstGeom prst="rect">
            <a:avLst/>
          </a:prstGeom>
        </p:spPr>
        <p:txBody>
          <a:bodyPr vert="horz" lIns="91440" tIns="45720" rIns="91440" bIns="45720" rtlCol="0" anchor="ctr"/>
          <a:lstStyle>
            <a:lvl1pPr algn="r">
              <a:defRPr sz="9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29055116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p:txStyles>
    <p:titleStyle>
      <a:lvl1pPr algn="ctr" defTabSz="685800" rtl="0" eaLnBrk="1" latinLnBrk="0" hangingPunct="1">
        <a:lnSpc>
          <a:spcPct val="90000"/>
        </a:lnSpc>
        <a:spcBef>
          <a:spcPct val="0"/>
        </a:spcBef>
        <a:buNone/>
        <a:defRPr sz="2700" b="0" i="0" kern="1200">
          <a:solidFill>
            <a:schemeClr val="tx1"/>
          </a:solidFill>
          <a:latin typeface="Helvetica Light" panose="020B04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vgov.sharepoint.com/:b:/r/sites/tm-dbhds-projectmanagement/Shared%20Documents/General/EPMO%20Project%20Status%20Reports/EPMO%20Project%20Status%20Master%20Report%20_20231215.pdf?csf=1&amp;web=1&amp;e=oDtae0"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hyperlink" Target="https://covgov.sharepoint.com/:b:/r/sites/tm-dbhds-projectmanagement/Shared%20Documents/General/EPMO%20Project%20Status%20Reports/EPMO%20Project%20Status%20Master%20Report%20_20231215.pdf?csf=1&amp;web=1&amp;e=oDtae0"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ngall.com/celebration-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Layout" Target="../diagrams/layout2.xml"/><Relationship Id="rId3" Type="http://schemas.openxmlformats.org/officeDocument/2006/relationships/hyperlink" Target="https://app.powerbigov.us/view?r=eyJrIjoiZTMzMGJmNTgtYTk0Yi00OGFiLThlN2ItMzgxNWIyMWI5ZWQwIiwidCI6IjYyMGFlNWE5LTRlYzEtNGZhMC04NjQxLTVkOWYzODZjNzMwOSJ9" TargetMode="External"/><Relationship Id="rId7" Type="http://schemas.openxmlformats.org/officeDocument/2006/relationships/diagramLayout" Target="../diagrams/layout1.xml"/><Relationship Id="rId12" Type="http://schemas.openxmlformats.org/officeDocument/2006/relationships/diagramData" Target="../diagrams/data2.xml"/><Relationship Id="rId2" Type="http://schemas.openxmlformats.org/officeDocument/2006/relationships/notesSlide" Target="../notesSlides/notesSlide3.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svg"/><Relationship Id="rId15" Type="http://schemas.openxmlformats.org/officeDocument/2006/relationships/diagramColors" Target="../diagrams/colors2.xml"/><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05A8-4C00-38C4-3D35-28D368FD3579}"/>
              </a:ext>
            </a:extLst>
          </p:cNvPr>
          <p:cNvSpPr>
            <a:spLocks noGrp="1"/>
          </p:cNvSpPr>
          <p:nvPr>
            <p:ph type="ctrTitle"/>
          </p:nvPr>
        </p:nvSpPr>
        <p:spPr/>
        <p:txBody>
          <a:bodyPr/>
          <a:lstStyle/>
          <a:p>
            <a:r>
              <a:rPr lang="en-US" dirty="0"/>
              <a:t>Enterprise Investment Board</a:t>
            </a:r>
          </a:p>
        </p:txBody>
      </p:sp>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p:txBody>
          <a:bodyPr/>
          <a:lstStyle/>
          <a:p>
            <a:r>
              <a:rPr lang="en-US" dirty="0"/>
              <a:t>January 2024 Monthly Meeting</a:t>
            </a:r>
          </a:p>
        </p:txBody>
      </p:sp>
      <p:sp>
        <p:nvSpPr>
          <p:cNvPr id="4" name="Date Placeholder 3">
            <a:extLst>
              <a:ext uri="{FF2B5EF4-FFF2-40B4-BE49-F238E27FC236}">
                <a16:creationId xmlns:a16="http://schemas.microsoft.com/office/drawing/2014/main" id="{983332A5-AA27-76A5-521C-44D0BFFACB98}"/>
              </a:ext>
            </a:extLst>
          </p:cNvPr>
          <p:cNvSpPr>
            <a:spLocks noGrp="1"/>
          </p:cNvSpPr>
          <p:nvPr>
            <p:ph type="dt" sz="half" idx="10"/>
          </p:nvPr>
        </p:nvSpPr>
        <p:spPr>
          <a:xfrm>
            <a:off x="314030" y="6161068"/>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2E61D8A5-4820-3734-94CB-1B2D7BB33472}"/>
              </a:ext>
            </a:extLst>
          </p:cNvPr>
          <p:cNvSpPr>
            <a:spLocks noGrp="1"/>
          </p:cNvSpPr>
          <p:nvPr>
            <p:ph type="ftr" sz="quarter" idx="11"/>
          </p:nvPr>
        </p:nvSpPr>
        <p:spPr/>
        <p:txBody>
          <a:bodyPr/>
          <a:lstStyle/>
          <a:p>
            <a:r>
              <a:rPr lang="en-US"/>
              <a:t>EIB Jan 2024 Monthly Meeting</a:t>
            </a:r>
            <a:endParaRPr lang="en-US" dirty="0"/>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en-US" dirty="0"/>
          </a:p>
        </p:txBody>
      </p:sp>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10</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Progress Update</a:t>
            </a:r>
          </a:p>
        </p:txBody>
      </p:sp>
      <p:sp>
        <p:nvSpPr>
          <p:cNvPr id="11" name="Isosceles Triangle 10">
            <a:extLst>
              <a:ext uri="{FF2B5EF4-FFF2-40B4-BE49-F238E27FC236}">
                <a16:creationId xmlns:a16="http://schemas.microsoft.com/office/drawing/2014/main" id="{E1067942-F4D2-9BBC-6DAB-713AB9E996B5}"/>
              </a:ext>
            </a:extLst>
          </p:cNvPr>
          <p:cNvSpPr/>
          <p:nvPr/>
        </p:nvSpPr>
        <p:spPr>
          <a:xfrm>
            <a:off x="457200" y="5756832"/>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11">
            <a:extLst>
              <a:ext uri="{FF2B5EF4-FFF2-40B4-BE49-F238E27FC236}">
                <a16:creationId xmlns:a16="http://schemas.microsoft.com/office/drawing/2014/main" id="{C82CE17C-629B-BCAE-A379-0986068343F1}"/>
              </a:ext>
            </a:extLst>
          </p:cNvPr>
          <p:cNvSpPr txBox="1"/>
          <p:nvPr/>
        </p:nvSpPr>
        <p:spPr>
          <a:xfrm>
            <a:off x="842391" y="5746749"/>
            <a:ext cx="4251960" cy="369332"/>
          </a:xfrm>
          <a:prstGeom prst="rect">
            <a:avLst/>
          </a:prstGeom>
          <a:noFill/>
        </p:spPr>
        <p:txBody>
          <a:bodyPr wrap="square" rtlCol="0">
            <a:spAutoFit/>
          </a:bodyPr>
          <a:lstStyle/>
          <a:p>
            <a:r>
              <a:rPr lang="en-US" dirty="0"/>
              <a:t>Unfunded</a:t>
            </a:r>
          </a:p>
        </p:txBody>
      </p:sp>
      <p:sp>
        <p:nvSpPr>
          <p:cNvPr id="2" name="Title 1">
            <a:extLst>
              <a:ext uri="{FF2B5EF4-FFF2-40B4-BE49-F238E27FC236}">
                <a16:creationId xmlns:a16="http://schemas.microsoft.com/office/drawing/2014/main" id="{B38D0FE5-EC69-FF9C-73A8-988F7A8BC4DA}"/>
              </a:ext>
            </a:extLst>
          </p:cNvPr>
          <p:cNvSpPr>
            <a:spLocks noGrp="1"/>
          </p:cNvSpPr>
          <p:nvPr>
            <p:ph type="title"/>
          </p:nvPr>
        </p:nvSpPr>
        <p:spPr>
          <a:xfrm>
            <a:off x="457200" y="1084262"/>
            <a:ext cx="10515600" cy="706831"/>
          </a:xfrm>
        </p:spPr>
        <p:txBody>
          <a:bodyPr>
            <a:normAutofit/>
          </a:bodyPr>
          <a:lstStyle/>
          <a:p>
            <a:r>
              <a:rPr lang="en-US" dirty="0"/>
              <a:t>In Progress – Business Case Development (10)</a:t>
            </a:r>
          </a:p>
        </p:txBody>
      </p:sp>
      <p:sp>
        <p:nvSpPr>
          <p:cNvPr id="3" name="Date Placeholder 3">
            <a:extLst>
              <a:ext uri="{FF2B5EF4-FFF2-40B4-BE49-F238E27FC236}">
                <a16:creationId xmlns:a16="http://schemas.microsoft.com/office/drawing/2014/main" id="{61B940BE-CBA9-1E41-D826-7FCB7BF37445}"/>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13" name="Footer Placeholder 4">
            <a:extLst>
              <a:ext uri="{FF2B5EF4-FFF2-40B4-BE49-F238E27FC236}">
                <a16:creationId xmlns:a16="http://schemas.microsoft.com/office/drawing/2014/main" id="{066289FE-E166-CD64-77B1-8DFF08EBA95C}"/>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25" name="Arrow: Up 24">
            <a:extLst>
              <a:ext uri="{FF2B5EF4-FFF2-40B4-BE49-F238E27FC236}">
                <a16:creationId xmlns:a16="http://schemas.microsoft.com/office/drawing/2014/main" id="{DDB8DF90-ED6A-C49C-37FB-7E2A9C290ADF}"/>
              </a:ext>
            </a:extLst>
          </p:cNvPr>
          <p:cNvSpPr/>
          <p:nvPr/>
        </p:nvSpPr>
        <p:spPr>
          <a:xfrm>
            <a:off x="7785326" y="2962163"/>
            <a:ext cx="329184" cy="319849"/>
          </a:xfrm>
          <a:prstGeom prst="upArrow">
            <a:avLst/>
          </a:prstGeom>
          <a:solidFill>
            <a:schemeClr val="bg2">
              <a:lumMod val="2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Checkmark with solid fill">
            <a:extLst>
              <a:ext uri="{FF2B5EF4-FFF2-40B4-BE49-F238E27FC236}">
                <a16:creationId xmlns:a16="http://schemas.microsoft.com/office/drawing/2014/main" id="{22308BA4-E8FD-0EF1-9E65-1908735A6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88362">
            <a:off x="7839462" y="2871604"/>
            <a:ext cx="352425" cy="352425"/>
          </a:xfrm>
          <a:prstGeom prst="rect">
            <a:avLst/>
          </a:prstGeom>
        </p:spPr>
      </p:pic>
      <p:pic>
        <p:nvPicPr>
          <p:cNvPr id="28" name="Picture 27">
            <a:extLst>
              <a:ext uri="{FF2B5EF4-FFF2-40B4-BE49-F238E27FC236}">
                <a16:creationId xmlns:a16="http://schemas.microsoft.com/office/drawing/2014/main" id="{BA998BAD-A0ED-A3AE-F353-EE97334544A5}"/>
              </a:ext>
            </a:extLst>
          </p:cNvPr>
          <p:cNvPicPr>
            <a:picLocks noChangeAspect="1"/>
          </p:cNvPicPr>
          <p:nvPr/>
        </p:nvPicPr>
        <p:blipFill>
          <a:blip r:embed="rId5"/>
          <a:stretch>
            <a:fillRect/>
          </a:stretch>
        </p:blipFill>
        <p:spPr>
          <a:xfrm>
            <a:off x="7869749" y="3307169"/>
            <a:ext cx="152421" cy="114316"/>
          </a:xfrm>
          <a:prstGeom prst="rect">
            <a:avLst/>
          </a:prstGeom>
        </p:spPr>
      </p:pic>
      <p:sp>
        <p:nvSpPr>
          <p:cNvPr id="30" name="Arrow: Up 29">
            <a:extLst>
              <a:ext uri="{FF2B5EF4-FFF2-40B4-BE49-F238E27FC236}">
                <a16:creationId xmlns:a16="http://schemas.microsoft.com/office/drawing/2014/main" id="{BC5DD446-507F-8047-DF1D-A28A2022D9AB}"/>
              </a:ext>
            </a:extLst>
          </p:cNvPr>
          <p:cNvSpPr/>
          <p:nvPr/>
        </p:nvSpPr>
        <p:spPr>
          <a:xfrm>
            <a:off x="7807549" y="3708162"/>
            <a:ext cx="329184" cy="319849"/>
          </a:xfrm>
          <a:prstGeom prst="upArrow">
            <a:avLst/>
          </a:prstGeom>
          <a:solidFill>
            <a:schemeClr val="bg2">
              <a:lumMod val="2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C7F30822-4E2C-B291-5FE6-78CC6BC95CE9}"/>
              </a:ext>
            </a:extLst>
          </p:cNvPr>
          <p:cNvSpPr/>
          <p:nvPr/>
        </p:nvSpPr>
        <p:spPr>
          <a:xfrm>
            <a:off x="7650095" y="2954087"/>
            <a:ext cx="322046" cy="349809"/>
          </a:xfrm>
          <a:prstGeom prst="star5">
            <a:avLst>
              <a:gd name="adj" fmla="val 21561"/>
              <a:gd name="hf" fmla="val 105146"/>
              <a:gd name="vf" fmla="val 11055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Graphic 18" descr="Checkmark with solid fill">
            <a:extLst>
              <a:ext uri="{FF2B5EF4-FFF2-40B4-BE49-F238E27FC236}">
                <a16:creationId xmlns:a16="http://schemas.microsoft.com/office/drawing/2014/main" id="{ECB57B12-69BB-B2B6-0708-FDF49F32D5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88362">
            <a:off x="7815621" y="3644385"/>
            <a:ext cx="352425" cy="352425"/>
          </a:xfrm>
          <a:prstGeom prst="rect">
            <a:avLst/>
          </a:prstGeom>
        </p:spPr>
      </p:pic>
      <p:graphicFrame>
        <p:nvGraphicFramePr>
          <p:cNvPr id="23" name="Table 19">
            <a:extLst>
              <a:ext uri="{FF2B5EF4-FFF2-40B4-BE49-F238E27FC236}">
                <a16:creationId xmlns:a16="http://schemas.microsoft.com/office/drawing/2014/main" id="{764A293E-2C08-3D90-F1E1-696F9E22F131}"/>
              </a:ext>
            </a:extLst>
          </p:cNvPr>
          <p:cNvGraphicFramePr>
            <a:graphicFrameLocks noGrp="1"/>
          </p:cNvGraphicFramePr>
          <p:nvPr>
            <p:extLst>
              <p:ext uri="{D42A27DB-BD31-4B8C-83A1-F6EECF244321}">
                <p14:modId xmlns:p14="http://schemas.microsoft.com/office/powerpoint/2010/main" val="1104814739"/>
              </p:ext>
            </p:extLst>
          </p:nvPr>
        </p:nvGraphicFramePr>
        <p:xfrm>
          <a:off x="313251" y="1649134"/>
          <a:ext cx="10954824" cy="3997286"/>
        </p:xfrm>
        <a:graphic>
          <a:graphicData uri="http://schemas.openxmlformats.org/drawingml/2006/table">
            <a:tbl>
              <a:tblPr firstRow="1" bandRow="1">
                <a:tableStyleId>{5C22544A-7EE6-4342-B048-85BDC9FD1C3A}</a:tableStyleId>
              </a:tblPr>
              <a:tblGrid>
                <a:gridCol w="3210999">
                  <a:extLst>
                    <a:ext uri="{9D8B030D-6E8A-4147-A177-3AD203B41FA5}">
                      <a16:colId xmlns:a16="http://schemas.microsoft.com/office/drawing/2014/main" val="704646470"/>
                    </a:ext>
                  </a:extLst>
                </a:gridCol>
                <a:gridCol w="4276725">
                  <a:extLst>
                    <a:ext uri="{9D8B030D-6E8A-4147-A177-3AD203B41FA5}">
                      <a16:colId xmlns:a16="http://schemas.microsoft.com/office/drawing/2014/main" val="3157066230"/>
                    </a:ext>
                  </a:extLst>
                </a:gridCol>
                <a:gridCol w="3467100">
                  <a:extLst>
                    <a:ext uri="{9D8B030D-6E8A-4147-A177-3AD203B41FA5}">
                      <a16:colId xmlns:a16="http://schemas.microsoft.com/office/drawing/2014/main" val="802472876"/>
                    </a:ext>
                  </a:extLst>
                </a:gridCol>
              </a:tblGrid>
              <a:tr h="5624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 (1)</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(7)</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 (2)</a:t>
                      </a:r>
                    </a:p>
                    <a:p>
                      <a:pPr algn="ctr"/>
                      <a:endParaRPr lang="en-US" b="0" dirty="0"/>
                    </a:p>
                  </a:txBody>
                  <a:tcPr/>
                </a:tc>
                <a:extLst>
                  <a:ext uri="{0D108BD9-81ED-4DB2-BD59-A6C34878D82A}">
                    <a16:rowId xmlns:a16="http://schemas.microsoft.com/office/drawing/2014/main" val="1455457669"/>
                  </a:ext>
                </a:extLst>
              </a:tr>
              <a:tr h="110168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CAI Staff Augmentation for IMS Replacement/Legacy Systems Data; Analysis/Migration Prep</a:t>
                      </a:r>
                    </a:p>
                  </a:txBody>
                  <a:tcPr/>
                </a:tc>
                <a:tc>
                  <a:txBody>
                    <a:bodyPr/>
                    <a:lstStyle/>
                    <a:p>
                      <a:pPr marL="285750" lvl="0" indent="-285750">
                        <a:buFont typeface="Arial" panose="020B0604020202020204" pitchFamily="34" charset="0"/>
                        <a:buChar char="•"/>
                      </a:pPr>
                      <a:r>
                        <a:rPr lang="en-US" sz="1600" dirty="0"/>
                        <a:t>Language Interpretation &amp; Translation Solution</a:t>
                      </a:r>
                    </a:p>
                  </a:txBody>
                  <a:tcPr/>
                </a:tc>
                <a:tc>
                  <a:txBody>
                    <a:bodyPr/>
                    <a:lstStyle/>
                    <a:p>
                      <a:pPr marL="285750" lvl="0" indent="-285750" rtl="0">
                        <a:buFont typeface="Arial" panose="020B0604020202020204" pitchFamily="34" charset="0"/>
                        <a:buChar char="•"/>
                      </a:pPr>
                      <a:r>
                        <a:rPr lang="en-US" sz="1600" dirty="0">
                          <a:solidFill>
                            <a:schemeClr val="tx1"/>
                          </a:solidFill>
                          <a:latin typeface="+mn-lt"/>
                          <a:cs typeface="Calibri"/>
                        </a:rPr>
                        <a:t>EDCC Integration /</a:t>
                      </a:r>
                      <a:endParaRPr lang="en-US" sz="1600" dirty="0">
                        <a:solidFill>
                          <a:schemeClr val="tx1"/>
                        </a:solidFill>
                        <a:highlight>
                          <a:srgbClr val="FFFF00"/>
                        </a:highlight>
                        <a:latin typeface="+mn-lt"/>
                        <a:cs typeface="Calibri"/>
                      </a:endParaRPr>
                    </a:p>
                    <a:p>
                      <a:pPr lvl="0" rtl="0"/>
                      <a:r>
                        <a:rPr lang="en-US" sz="1600" dirty="0">
                          <a:solidFill>
                            <a:schemeClr val="tx1"/>
                          </a:solidFill>
                          <a:latin typeface="+mn-lt"/>
                          <a:cs typeface="Calibri"/>
                        </a:rPr>
                        <a:t>     </a:t>
                      </a:r>
                      <a:r>
                        <a:rPr lang="en-US" sz="1600" dirty="0" err="1">
                          <a:solidFill>
                            <a:schemeClr val="tx1"/>
                          </a:solidFill>
                          <a:latin typeface="+mn-lt"/>
                          <a:cs typeface="Calibri"/>
                        </a:rPr>
                        <a:t>Smartchart</a:t>
                      </a:r>
                      <a:r>
                        <a:rPr lang="en-US" sz="1600" dirty="0">
                          <a:solidFill>
                            <a:schemeClr val="tx1"/>
                          </a:solidFill>
                          <a:latin typeface="+mn-lt"/>
                          <a:cs typeface="Calibri"/>
                        </a:rPr>
                        <a:t> Network</a:t>
                      </a:r>
                    </a:p>
                  </a:txBody>
                  <a:tcPr/>
                </a:tc>
                <a:extLst>
                  <a:ext uri="{0D108BD9-81ED-4DB2-BD59-A6C34878D82A}">
                    <a16:rowId xmlns:a16="http://schemas.microsoft.com/office/drawing/2014/main" val="1105052414"/>
                  </a:ext>
                </a:extLst>
              </a:tr>
              <a:tr h="294615">
                <a:tc>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Facilities Clocks &amp; Badges Replacement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Waystar</a:t>
                      </a:r>
                      <a:r>
                        <a:rPr lang="en-US" sz="1600" dirty="0"/>
                        <a:t> ECOS Assessment</a:t>
                      </a:r>
                      <a:endParaRPr lang="en-US" sz="1600" dirty="0">
                        <a:solidFill>
                          <a:schemeClr val="tx1"/>
                        </a:solidFill>
                        <a:latin typeface="+mn-lt"/>
                        <a:cs typeface="Calibri"/>
                      </a:endParaRPr>
                    </a:p>
                  </a:txBody>
                  <a:tcPr/>
                </a:tc>
                <a:extLst>
                  <a:ext uri="{0D108BD9-81ED-4DB2-BD59-A6C34878D82A}">
                    <a16:rowId xmlns:a16="http://schemas.microsoft.com/office/drawing/2014/main" val="3134514305"/>
                  </a:ext>
                </a:extLst>
              </a:tr>
              <a:tr h="508880">
                <a:tc>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UKG Dimensions/Pro Migration &amp; </a:t>
                      </a:r>
                      <a:r>
                        <a:rPr lang="fr-FR" sz="1600" dirty="0" err="1"/>
                        <a:t>Implementation</a:t>
                      </a:r>
                      <a:endParaRPr lang="en-US" sz="1600" dirty="0"/>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211606326"/>
                  </a:ext>
                </a:extLst>
              </a:tr>
              <a:tr h="294615">
                <a:tc>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Patient ID Armband Integrated Solution</a:t>
                      </a:r>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4288668593"/>
                  </a:ext>
                </a:extLst>
              </a:tr>
              <a:tr h="294615">
                <a:tc>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ePrescribe</a:t>
                      </a:r>
                      <a:r>
                        <a:rPr lang="en-US" sz="1600" dirty="0"/>
                        <a:t> Discharge Medication Billing</a:t>
                      </a:r>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4082810946"/>
                  </a:ext>
                </a:extLst>
              </a:tr>
              <a:tr h="294615">
                <a:tc>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Discharge Assistance Planning (DAP)</a:t>
                      </a:r>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2072594876"/>
                  </a:ext>
                </a:extLst>
              </a:tr>
              <a:tr h="294615">
                <a:tc>
                  <a:txBody>
                    <a:bodyPr/>
                    <a:lstStyle/>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Telehealth Services</a:t>
                      </a:r>
                    </a:p>
                  </a:txBody>
                  <a:tcPr/>
                </a:tc>
                <a:tc>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3938955385"/>
                  </a:ext>
                </a:extLst>
              </a:tr>
            </a:tbl>
          </a:graphicData>
        </a:graphic>
      </p:graphicFrame>
      <p:sp>
        <p:nvSpPr>
          <p:cNvPr id="4" name="Isosceles Triangle 3">
            <a:extLst>
              <a:ext uri="{FF2B5EF4-FFF2-40B4-BE49-F238E27FC236}">
                <a16:creationId xmlns:a16="http://schemas.microsoft.com/office/drawing/2014/main" id="{CDCEE4D1-1B66-5D5F-547E-1B3278719275}"/>
              </a:ext>
            </a:extLst>
          </p:cNvPr>
          <p:cNvSpPr/>
          <p:nvPr/>
        </p:nvSpPr>
        <p:spPr>
          <a:xfrm>
            <a:off x="7807549" y="3316767"/>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246139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4D6C6-B3A5-4F2C-A6BF-E3D57C3A1219}" type="slidenum">
              <a:rPr kumimoji="0" lang="en-US" sz="120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EPMO Pipeline Backlog</a:t>
            </a:r>
          </a:p>
        </p:txBody>
      </p:sp>
      <p:sp>
        <p:nvSpPr>
          <p:cNvPr id="11" name="Isosceles Triangle 10">
            <a:extLst>
              <a:ext uri="{FF2B5EF4-FFF2-40B4-BE49-F238E27FC236}">
                <a16:creationId xmlns:a16="http://schemas.microsoft.com/office/drawing/2014/main" id="{E1067942-F4D2-9BBC-6DAB-713AB9E996B5}"/>
              </a:ext>
            </a:extLst>
          </p:cNvPr>
          <p:cNvSpPr/>
          <p:nvPr/>
        </p:nvSpPr>
        <p:spPr>
          <a:xfrm>
            <a:off x="457200" y="5756832"/>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2" name="TextBox 11">
            <a:extLst>
              <a:ext uri="{FF2B5EF4-FFF2-40B4-BE49-F238E27FC236}">
                <a16:creationId xmlns:a16="http://schemas.microsoft.com/office/drawing/2014/main" id="{C82CE17C-629B-BCAE-A379-0986068343F1}"/>
              </a:ext>
            </a:extLst>
          </p:cNvPr>
          <p:cNvSpPr txBox="1"/>
          <p:nvPr/>
        </p:nvSpPr>
        <p:spPr>
          <a:xfrm>
            <a:off x="842391" y="5746749"/>
            <a:ext cx="4251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89A"/>
                </a:solidFill>
                <a:effectLst/>
                <a:uLnTx/>
                <a:uFillTx/>
                <a:latin typeface="Raleway"/>
                <a:ea typeface="+mn-ea"/>
                <a:cs typeface="+mn-cs"/>
              </a:rPr>
              <a:t>Unfunded</a:t>
            </a:r>
          </a:p>
        </p:txBody>
      </p:sp>
      <p:sp>
        <p:nvSpPr>
          <p:cNvPr id="2" name="Title 1">
            <a:extLst>
              <a:ext uri="{FF2B5EF4-FFF2-40B4-BE49-F238E27FC236}">
                <a16:creationId xmlns:a16="http://schemas.microsoft.com/office/drawing/2014/main" id="{B38D0FE5-EC69-FF9C-73A8-988F7A8BC4DA}"/>
              </a:ext>
            </a:extLst>
          </p:cNvPr>
          <p:cNvSpPr>
            <a:spLocks noGrp="1"/>
          </p:cNvSpPr>
          <p:nvPr>
            <p:ph type="title"/>
          </p:nvPr>
        </p:nvSpPr>
        <p:spPr>
          <a:xfrm>
            <a:off x="457200" y="1084263"/>
            <a:ext cx="10515600" cy="386940"/>
          </a:xfrm>
        </p:spPr>
        <p:txBody>
          <a:bodyPr>
            <a:normAutofit fontScale="90000"/>
          </a:bodyPr>
          <a:lstStyle/>
          <a:p>
            <a:r>
              <a:rPr lang="en-US" dirty="0"/>
              <a:t>Next Step – Start Business Case Development (14)</a:t>
            </a:r>
          </a:p>
        </p:txBody>
      </p:sp>
      <p:sp>
        <p:nvSpPr>
          <p:cNvPr id="3" name="Date Placeholder 3">
            <a:extLst>
              <a:ext uri="{FF2B5EF4-FFF2-40B4-BE49-F238E27FC236}">
                <a16:creationId xmlns:a16="http://schemas.microsoft.com/office/drawing/2014/main" id="{61B940BE-CBA9-1E41-D826-7FCB7BF37445}"/>
              </a:ext>
            </a:extLst>
          </p:cNvPr>
          <p:cNvSpPr>
            <a:spLocks noGrp="1"/>
          </p:cNvSpPr>
          <p:nvPr>
            <p:ph type="dt" sz="half" idx="10"/>
          </p:nvPr>
        </p:nvSpPr>
        <p:spPr>
          <a:xfrm>
            <a:off x="285750" y="6173787"/>
            <a:ext cx="18478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01.09.2024</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3" name="Footer Placeholder 4">
            <a:extLst>
              <a:ext uri="{FF2B5EF4-FFF2-40B4-BE49-F238E27FC236}">
                <a16:creationId xmlns:a16="http://schemas.microsoft.com/office/drawing/2014/main" id="{066289FE-E166-CD64-77B1-8DFF08EBA95C}"/>
              </a:ext>
            </a:extLst>
          </p:cNvPr>
          <p:cNvSpPr>
            <a:spLocks noGrp="1"/>
          </p:cNvSpPr>
          <p:nvPr>
            <p:ph type="ftr" sz="quarter" idx="11"/>
          </p:nvPr>
        </p:nvSpPr>
        <p:spPr>
          <a:xfrm>
            <a:off x="3657600" y="617378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EIB Jan 2024 Monthly Meeting</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graphicFrame>
        <p:nvGraphicFramePr>
          <p:cNvPr id="25" name="Table 19">
            <a:extLst>
              <a:ext uri="{FF2B5EF4-FFF2-40B4-BE49-F238E27FC236}">
                <a16:creationId xmlns:a16="http://schemas.microsoft.com/office/drawing/2014/main" id="{98950712-DF78-808E-476B-E63CE89A6DFD}"/>
              </a:ext>
            </a:extLst>
          </p:cNvPr>
          <p:cNvGraphicFramePr>
            <a:graphicFrameLocks noGrp="1"/>
          </p:cNvGraphicFramePr>
          <p:nvPr>
            <p:extLst>
              <p:ext uri="{D42A27DB-BD31-4B8C-83A1-F6EECF244321}">
                <p14:modId xmlns:p14="http://schemas.microsoft.com/office/powerpoint/2010/main" val="2625636321"/>
              </p:ext>
            </p:extLst>
          </p:nvPr>
        </p:nvGraphicFramePr>
        <p:xfrm>
          <a:off x="165617" y="1537489"/>
          <a:ext cx="11652571" cy="3938408"/>
        </p:xfrm>
        <a:graphic>
          <a:graphicData uri="http://schemas.openxmlformats.org/drawingml/2006/table">
            <a:tbl>
              <a:tblPr firstRow="1" bandRow="1">
                <a:tableStyleId>{5C22544A-7EE6-4342-B048-85BDC9FD1C3A}</a:tableStyleId>
              </a:tblPr>
              <a:tblGrid>
                <a:gridCol w="4334898">
                  <a:extLst>
                    <a:ext uri="{9D8B030D-6E8A-4147-A177-3AD203B41FA5}">
                      <a16:colId xmlns:a16="http://schemas.microsoft.com/office/drawing/2014/main" val="704646470"/>
                    </a:ext>
                  </a:extLst>
                </a:gridCol>
                <a:gridCol w="4308205">
                  <a:extLst>
                    <a:ext uri="{9D8B030D-6E8A-4147-A177-3AD203B41FA5}">
                      <a16:colId xmlns:a16="http://schemas.microsoft.com/office/drawing/2014/main" val="3157066230"/>
                    </a:ext>
                  </a:extLst>
                </a:gridCol>
                <a:gridCol w="3009468">
                  <a:extLst>
                    <a:ext uri="{9D8B030D-6E8A-4147-A177-3AD203B41FA5}">
                      <a16:colId xmlns:a16="http://schemas.microsoft.com/office/drawing/2014/main" val="802472876"/>
                    </a:ext>
                  </a:extLst>
                </a:gridCol>
              </a:tblGrid>
              <a:tr h="412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 (1)</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(7)</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 (5)</a:t>
                      </a:r>
                    </a:p>
                  </a:txBody>
                  <a:tcPr/>
                </a:tc>
                <a:extLst>
                  <a:ext uri="{0D108BD9-81ED-4DB2-BD59-A6C34878D82A}">
                    <a16:rowId xmlns:a16="http://schemas.microsoft.com/office/drawing/2014/main" val="1455457669"/>
                  </a:ext>
                </a:extLst>
              </a:tr>
              <a:tr h="722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Central Registry for Opioid Treatment (OTP)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tc>
                <a:tc>
                  <a:txBody>
                    <a:bodyPr/>
                    <a:lstStyle/>
                    <a:p>
                      <a:pPr marL="285750" lvl="0" indent="-285750">
                        <a:buFont typeface="Arial" panose="020B0604020202020204" pitchFamily="34" charset="0"/>
                        <a:buChar char="•"/>
                      </a:pPr>
                      <a:r>
                        <a:rPr lang="en-US" sz="1400" dirty="0"/>
                        <a:t>DBHDS Public Safety Application: </a:t>
                      </a:r>
                      <a:r>
                        <a:rPr lang="en-US" sz="1400" dirty="0" err="1"/>
                        <a:t>Omnigo</a:t>
                      </a:r>
                      <a:r>
                        <a:rPr lang="en-US" sz="1400" dirty="0"/>
                        <a:t> (remaining facilities)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Financial Management System</a:t>
                      </a:r>
                      <a:endParaRPr lang="en-US" sz="1400" dirty="0">
                        <a:solidFill>
                          <a:srgbClr val="000000"/>
                        </a:solidFill>
                        <a:latin typeface="Calibri"/>
                        <a:cs typeface="Calibri"/>
                      </a:endParaRPr>
                    </a:p>
                    <a:p>
                      <a:pPr marL="285750" lvl="0" indent="-285750" rtl="0">
                        <a:buFont typeface="Arial" panose="020B0604020202020204" pitchFamily="34" charset="0"/>
                        <a:buChar char="•"/>
                      </a:pPr>
                      <a:endParaRPr lang="en-US" sz="1400" dirty="0">
                        <a:solidFill>
                          <a:srgbClr val="000000"/>
                        </a:solidFill>
                        <a:latin typeface="Calibri"/>
                        <a:cs typeface="Calibri"/>
                      </a:endParaRPr>
                    </a:p>
                  </a:txBody>
                  <a:tcPr/>
                </a:tc>
                <a:extLst>
                  <a:ext uri="{0D108BD9-81ED-4DB2-BD59-A6C34878D82A}">
                    <a16:rowId xmlns:a16="http://schemas.microsoft.com/office/drawing/2014/main" val="2555849189"/>
                  </a:ext>
                </a:extLst>
              </a:tr>
              <a:tr h="301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t>SynMed</a:t>
                      </a:r>
                      <a:r>
                        <a:rPr lang="en-US" sz="1400" dirty="0"/>
                        <a:t> (contract renewal)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Enterprise Human Resource Information System Solution</a:t>
                      </a:r>
                      <a:endParaRPr lang="en-US" sz="1400" dirty="0">
                        <a:solidFill>
                          <a:srgbClr val="000000"/>
                        </a:solidFill>
                        <a:latin typeface="Calibri"/>
                        <a:cs typeface="Calibri"/>
                      </a:endParaRPr>
                    </a:p>
                  </a:txBody>
                  <a:tcPr/>
                </a:tc>
                <a:extLst>
                  <a:ext uri="{0D108BD9-81ED-4DB2-BD59-A6C34878D82A}">
                    <a16:rowId xmlns:a16="http://schemas.microsoft.com/office/drawing/2014/main" val="4179403374"/>
                  </a:ext>
                </a:extLst>
              </a:tr>
              <a:tr h="47039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Facilities Enterprise Vital Signs Integration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Fiscal Note/Fireside Chat</a:t>
                      </a:r>
                      <a:endParaRPr lang="en-US" sz="1400" dirty="0">
                        <a:solidFill>
                          <a:srgbClr val="000000"/>
                        </a:solidFill>
                        <a:latin typeface="Calibri"/>
                        <a:cs typeface="Calibri"/>
                      </a:endParaRPr>
                    </a:p>
                  </a:txBody>
                  <a:tcPr/>
                </a:tc>
                <a:extLst>
                  <a:ext uri="{0D108BD9-81ED-4DB2-BD59-A6C34878D82A}">
                    <a16:rowId xmlns:a16="http://schemas.microsoft.com/office/drawing/2014/main" val="2454469490"/>
                  </a:ext>
                </a:extLst>
              </a:tr>
              <a:tr h="324704">
                <a:tc>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Cashless Payment Solution (VCBR)</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 Elavon (electronic payments)</a:t>
                      </a:r>
                      <a:endParaRPr lang="en-US" sz="1400" dirty="0">
                        <a:solidFill>
                          <a:srgbClr val="000000"/>
                        </a:solidFill>
                        <a:latin typeface="Calibri"/>
                        <a:cs typeface="Calibri"/>
                      </a:endParaRPr>
                    </a:p>
                  </a:txBody>
                  <a:tcPr/>
                </a:tc>
                <a:extLst>
                  <a:ext uri="{0D108BD9-81ED-4DB2-BD59-A6C34878D82A}">
                    <a16:rowId xmlns:a16="http://schemas.microsoft.com/office/drawing/2014/main" val="118787227"/>
                  </a:ext>
                </a:extLst>
              </a:tr>
              <a:tr h="364042">
                <a:tc>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OSVP Database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Replace Little CARS Database</a:t>
                      </a:r>
                    </a:p>
                  </a:txBody>
                  <a:tcPr/>
                </a:tc>
                <a:extLst>
                  <a:ext uri="{0D108BD9-81ED-4DB2-BD59-A6C34878D82A}">
                    <a16:rowId xmlns:a16="http://schemas.microsoft.com/office/drawing/2014/main" val="1803054010"/>
                  </a:ext>
                </a:extLst>
              </a:tr>
              <a:tr h="380471">
                <a:tc>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MART Master Scheduler</a:t>
                      </a:r>
                    </a:p>
                  </a:txBody>
                  <a:tcPr/>
                </a:tc>
                <a:tc>
                  <a:txBody>
                    <a:bodyPr/>
                    <a:lstStyle/>
                    <a:p>
                      <a:pPr marL="0" indent="0">
                        <a:buFont typeface="Arial" panose="020B0604020202020204" pitchFamily="34" charset="0"/>
                        <a:buNone/>
                      </a:pPr>
                      <a:endParaRPr lang="en-US" sz="1400" dirty="0"/>
                    </a:p>
                  </a:txBody>
                  <a:tcPr/>
                </a:tc>
                <a:extLst>
                  <a:ext uri="{0D108BD9-81ED-4DB2-BD59-A6C34878D82A}">
                    <a16:rowId xmlns:a16="http://schemas.microsoft.com/office/drawing/2014/main" val="3910239342"/>
                  </a:ext>
                </a:extLst>
              </a:tr>
              <a:tr h="341688">
                <a:tc>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Facilities EHR </a:t>
                      </a:r>
                      <a:r>
                        <a:rPr lang="en-US" sz="1400" dirty="0" err="1"/>
                        <a:t>OnePlan</a:t>
                      </a:r>
                      <a:r>
                        <a:rPr lang="en-US" sz="1400" dirty="0"/>
                        <a:t> (Treatment Planning) Beta Partnership</a:t>
                      </a:r>
                    </a:p>
                  </a:txBody>
                  <a:tcPr/>
                </a:tc>
                <a:tc>
                  <a:txBody>
                    <a:bodyPr/>
                    <a:lstStyle/>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3835744689"/>
                  </a:ext>
                </a:extLst>
              </a:tr>
            </a:tbl>
          </a:graphicData>
        </a:graphic>
      </p:graphicFrame>
      <p:sp>
        <p:nvSpPr>
          <p:cNvPr id="32" name="Isosceles Triangle 31">
            <a:extLst>
              <a:ext uri="{FF2B5EF4-FFF2-40B4-BE49-F238E27FC236}">
                <a16:creationId xmlns:a16="http://schemas.microsoft.com/office/drawing/2014/main" id="{82B5CDCC-2EB5-0D43-110D-E43A7B810643}"/>
              </a:ext>
            </a:extLst>
          </p:cNvPr>
          <p:cNvSpPr/>
          <p:nvPr/>
        </p:nvSpPr>
        <p:spPr>
          <a:xfrm>
            <a:off x="4467909" y="4165958"/>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8" name="Isosceles Triangle 7">
            <a:extLst>
              <a:ext uri="{FF2B5EF4-FFF2-40B4-BE49-F238E27FC236}">
                <a16:creationId xmlns:a16="http://schemas.microsoft.com/office/drawing/2014/main" id="{82BF72BF-6A02-760F-C6C2-9614EB2ACDE0}"/>
              </a:ext>
            </a:extLst>
          </p:cNvPr>
          <p:cNvSpPr/>
          <p:nvPr/>
        </p:nvSpPr>
        <p:spPr>
          <a:xfrm>
            <a:off x="8767264" y="2918565"/>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4" name="Isosceles Triangle 13">
            <a:extLst>
              <a:ext uri="{FF2B5EF4-FFF2-40B4-BE49-F238E27FC236}">
                <a16:creationId xmlns:a16="http://schemas.microsoft.com/office/drawing/2014/main" id="{20A00043-885D-C41D-19E7-DF80CDB5B99F}"/>
              </a:ext>
            </a:extLst>
          </p:cNvPr>
          <p:cNvSpPr/>
          <p:nvPr/>
        </p:nvSpPr>
        <p:spPr>
          <a:xfrm>
            <a:off x="8767264" y="3427434"/>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Isosceles Triangle 14">
            <a:extLst>
              <a:ext uri="{FF2B5EF4-FFF2-40B4-BE49-F238E27FC236}">
                <a16:creationId xmlns:a16="http://schemas.microsoft.com/office/drawing/2014/main" id="{F3968AC3-99C7-4C55-A3A3-B8B335EF35A9}"/>
              </a:ext>
            </a:extLst>
          </p:cNvPr>
          <p:cNvSpPr/>
          <p:nvPr/>
        </p:nvSpPr>
        <p:spPr>
          <a:xfrm>
            <a:off x="4467909" y="4552093"/>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9" name="Isosceles Triangle 18">
            <a:extLst>
              <a:ext uri="{FF2B5EF4-FFF2-40B4-BE49-F238E27FC236}">
                <a16:creationId xmlns:a16="http://schemas.microsoft.com/office/drawing/2014/main" id="{0D8A0BE9-BA4A-4DD1-69B0-0CC95C172DAA}"/>
              </a:ext>
            </a:extLst>
          </p:cNvPr>
          <p:cNvSpPr/>
          <p:nvPr/>
        </p:nvSpPr>
        <p:spPr>
          <a:xfrm>
            <a:off x="8767264" y="3846109"/>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Isosceles Triangle 19">
            <a:extLst>
              <a:ext uri="{FF2B5EF4-FFF2-40B4-BE49-F238E27FC236}">
                <a16:creationId xmlns:a16="http://schemas.microsoft.com/office/drawing/2014/main" id="{C9D50F67-B561-92DC-4092-1E3BE65B2FF4}"/>
              </a:ext>
            </a:extLst>
          </p:cNvPr>
          <p:cNvSpPr/>
          <p:nvPr/>
        </p:nvSpPr>
        <p:spPr>
          <a:xfrm>
            <a:off x="4467909" y="2169092"/>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21" name="Isosceles Triangle 20">
            <a:extLst>
              <a:ext uri="{FF2B5EF4-FFF2-40B4-BE49-F238E27FC236}">
                <a16:creationId xmlns:a16="http://schemas.microsoft.com/office/drawing/2014/main" id="{C1E7112D-9767-A97C-546B-AF898ED51C95}"/>
              </a:ext>
            </a:extLst>
          </p:cNvPr>
          <p:cNvSpPr/>
          <p:nvPr/>
        </p:nvSpPr>
        <p:spPr>
          <a:xfrm>
            <a:off x="4467909" y="4913173"/>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22" name="Isosceles Triangle 21">
            <a:extLst>
              <a:ext uri="{FF2B5EF4-FFF2-40B4-BE49-F238E27FC236}">
                <a16:creationId xmlns:a16="http://schemas.microsoft.com/office/drawing/2014/main" id="{720370D7-8F94-566D-E939-F59E96E10C94}"/>
              </a:ext>
            </a:extLst>
          </p:cNvPr>
          <p:cNvSpPr/>
          <p:nvPr/>
        </p:nvSpPr>
        <p:spPr>
          <a:xfrm>
            <a:off x="8757812" y="4211167"/>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382672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p:txBody>
          <a:bodyPr/>
          <a:lstStyle/>
          <a:p>
            <a:r>
              <a:rPr lang="en-US" dirty="0"/>
              <a:t>Next Step – Pre-EIB Request Review</a:t>
            </a: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12</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Intakes Submitted After EIB Deadline</a:t>
            </a:r>
          </a:p>
        </p:txBody>
      </p:sp>
      <p:sp>
        <p:nvSpPr>
          <p:cNvPr id="4" name="Date Placeholder 3">
            <a:extLst>
              <a:ext uri="{FF2B5EF4-FFF2-40B4-BE49-F238E27FC236}">
                <a16:creationId xmlns:a16="http://schemas.microsoft.com/office/drawing/2014/main" id="{315E3F71-9672-C602-E5C6-A8A607E8CF11}"/>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04999198-0EE8-1AD9-591C-B8E89C6DECD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graphicFrame>
        <p:nvGraphicFramePr>
          <p:cNvPr id="19" name="Table 19">
            <a:extLst>
              <a:ext uri="{FF2B5EF4-FFF2-40B4-BE49-F238E27FC236}">
                <a16:creationId xmlns:a16="http://schemas.microsoft.com/office/drawing/2014/main" id="{CDD5F63C-19F0-DB28-6205-7BFD2BE466B0}"/>
              </a:ext>
            </a:extLst>
          </p:cNvPr>
          <p:cNvGraphicFramePr>
            <a:graphicFrameLocks noGrp="1"/>
          </p:cNvGraphicFramePr>
          <p:nvPr>
            <p:extLst>
              <p:ext uri="{D42A27DB-BD31-4B8C-83A1-F6EECF244321}">
                <p14:modId xmlns:p14="http://schemas.microsoft.com/office/powerpoint/2010/main" val="3833656568"/>
              </p:ext>
            </p:extLst>
          </p:nvPr>
        </p:nvGraphicFramePr>
        <p:xfrm>
          <a:off x="621792" y="2316001"/>
          <a:ext cx="10803495" cy="1010920"/>
        </p:xfrm>
        <a:graphic>
          <a:graphicData uri="http://schemas.openxmlformats.org/drawingml/2006/table">
            <a:tbl>
              <a:tblPr firstRow="1" bandRow="1">
                <a:tableStyleId>{5C22544A-7EE6-4342-B048-85BDC9FD1C3A}</a:tableStyleId>
              </a:tblPr>
              <a:tblGrid>
                <a:gridCol w="4019032">
                  <a:extLst>
                    <a:ext uri="{9D8B030D-6E8A-4147-A177-3AD203B41FA5}">
                      <a16:colId xmlns:a16="http://schemas.microsoft.com/office/drawing/2014/main" val="704646470"/>
                    </a:ext>
                  </a:extLst>
                </a:gridCol>
                <a:gridCol w="4310261">
                  <a:extLst>
                    <a:ext uri="{9D8B030D-6E8A-4147-A177-3AD203B41FA5}">
                      <a16:colId xmlns:a16="http://schemas.microsoft.com/office/drawing/2014/main" val="3157066230"/>
                    </a:ext>
                  </a:extLst>
                </a:gridCol>
                <a:gridCol w="2474202">
                  <a:extLst>
                    <a:ext uri="{9D8B030D-6E8A-4147-A177-3AD203B41FA5}">
                      <a16:colId xmlns:a16="http://schemas.microsoft.com/office/drawing/2014/main" val="80247287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a:t>
                      </a:r>
                    </a:p>
                    <a:p>
                      <a:pPr algn="ctr"/>
                      <a:endParaRPr lang="en-US" b="0" dirty="0"/>
                    </a:p>
                  </a:txBody>
                  <a:tcPr/>
                </a:tc>
                <a:extLst>
                  <a:ext uri="{0D108BD9-81ED-4DB2-BD59-A6C34878D82A}">
                    <a16:rowId xmlns:a16="http://schemas.microsoft.com/office/drawing/2014/main" val="1455457669"/>
                  </a:ext>
                </a:extLst>
              </a:tr>
              <a:tr h="370840">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OnShift ECOS</a:t>
                      </a:r>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105052414"/>
                  </a:ext>
                </a:extLst>
              </a:tr>
            </a:tbl>
          </a:graphicData>
        </a:graphic>
      </p:graphicFrame>
    </p:spTree>
    <p:extLst>
      <p:ext uri="{BB962C8B-B14F-4D97-AF65-F5344CB8AC3E}">
        <p14:creationId xmlns:p14="http://schemas.microsoft.com/office/powerpoint/2010/main" val="48089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6510-E646-7FD9-249B-47129DD0B7DC}"/>
              </a:ext>
            </a:extLst>
          </p:cNvPr>
          <p:cNvSpPr>
            <a:spLocks noGrp="1"/>
          </p:cNvSpPr>
          <p:nvPr>
            <p:ph type="title"/>
          </p:nvPr>
        </p:nvSpPr>
        <p:spPr>
          <a:xfrm>
            <a:off x="457200" y="1084263"/>
            <a:ext cx="10515600" cy="725684"/>
          </a:xfrm>
        </p:spPr>
        <p:txBody>
          <a:bodyPr/>
          <a:lstStyle/>
          <a:p>
            <a:r>
              <a:rPr lang="en-US" dirty="0"/>
              <a:t>Coming Soon………. EIB Process Enhancements</a:t>
            </a:r>
          </a:p>
        </p:txBody>
      </p:sp>
      <p:sp>
        <p:nvSpPr>
          <p:cNvPr id="4" name="Date Placeholder 3">
            <a:extLst>
              <a:ext uri="{FF2B5EF4-FFF2-40B4-BE49-F238E27FC236}">
                <a16:creationId xmlns:a16="http://schemas.microsoft.com/office/drawing/2014/main" id="{343697E3-A64D-34E3-62B6-393CE73002F9}"/>
              </a:ext>
            </a:extLst>
          </p:cNvPr>
          <p:cNvSpPr>
            <a:spLocks noGrp="1"/>
          </p:cNvSpPr>
          <p:nvPr>
            <p:ph type="dt" sz="half" idx="10"/>
          </p:nvPr>
        </p:nvSpPr>
        <p:spPr/>
        <p:txBody>
          <a:bodyPr/>
          <a:lstStyle/>
          <a:p>
            <a:r>
              <a:rPr lang="en-US"/>
              <a:t>01.09.2024</a:t>
            </a:r>
          </a:p>
        </p:txBody>
      </p:sp>
      <p:sp>
        <p:nvSpPr>
          <p:cNvPr id="5" name="Footer Placeholder 4">
            <a:extLst>
              <a:ext uri="{FF2B5EF4-FFF2-40B4-BE49-F238E27FC236}">
                <a16:creationId xmlns:a16="http://schemas.microsoft.com/office/drawing/2014/main" id="{5609C426-32B1-10FA-305F-23939C381314}"/>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5F11EE4C-3E95-9431-1619-63236F164FE7}"/>
              </a:ext>
            </a:extLst>
          </p:cNvPr>
          <p:cNvSpPr>
            <a:spLocks noGrp="1"/>
          </p:cNvSpPr>
          <p:nvPr>
            <p:ph type="sldNum" sz="quarter" idx="12"/>
          </p:nvPr>
        </p:nvSpPr>
        <p:spPr/>
        <p:txBody>
          <a:bodyPr/>
          <a:lstStyle/>
          <a:p>
            <a:fld id="{5874D6C6-B3A5-4F2C-A6BF-E3D57C3A1219}" type="slidenum">
              <a:rPr lang="en-US" smtClean="0"/>
              <a:t>13</a:t>
            </a:fld>
            <a:endParaRPr lang="en-US"/>
          </a:p>
        </p:txBody>
      </p:sp>
      <p:sp>
        <p:nvSpPr>
          <p:cNvPr id="7" name="Content Placeholder 6">
            <a:extLst>
              <a:ext uri="{FF2B5EF4-FFF2-40B4-BE49-F238E27FC236}">
                <a16:creationId xmlns:a16="http://schemas.microsoft.com/office/drawing/2014/main" id="{D83F20E0-C3A9-B77C-3DF5-343A0DDC08E5}"/>
              </a:ext>
            </a:extLst>
          </p:cNvPr>
          <p:cNvSpPr>
            <a:spLocks noGrp="1"/>
          </p:cNvSpPr>
          <p:nvPr>
            <p:ph sz="quarter" idx="13"/>
          </p:nvPr>
        </p:nvSpPr>
        <p:spPr/>
        <p:txBody>
          <a:bodyPr/>
          <a:lstStyle/>
          <a:p>
            <a:r>
              <a:rPr lang="en-US" dirty="0"/>
              <a:t>The Future is Now</a:t>
            </a:r>
          </a:p>
        </p:txBody>
      </p:sp>
      <p:pic>
        <p:nvPicPr>
          <p:cNvPr id="12" name="Picture 11">
            <a:extLst>
              <a:ext uri="{FF2B5EF4-FFF2-40B4-BE49-F238E27FC236}">
                <a16:creationId xmlns:a16="http://schemas.microsoft.com/office/drawing/2014/main" id="{406FF462-1AF5-4C8F-51BC-9CF6BF6212F0}"/>
              </a:ext>
            </a:extLst>
          </p:cNvPr>
          <p:cNvPicPr>
            <a:picLocks noChangeAspect="1"/>
          </p:cNvPicPr>
          <p:nvPr/>
        </p:nvPicPr>
        <p:blipFill>
          <a:blip r:embed="rId2"/>
          <a:stretch>
            <a:fillRect/>
          </a:stretch>
        </p:blipFill>
        <p:spPr>
          <a:xfrm>
            <a:off x="141402" y="4981922"/>
            <a:ext cx="4949753" cy="1178884"/>
          </a:xfrm>
          <a:prstGeom prst="rect">
            <a:avLst/>
          </a:prstGeom>
        </p:spPr>
      </p:pic>
      <p:sp>
        <p:nvSpPr>
          <p:cNvPr id="13" name="Scroll: Horizontal 12">
            <a:extLst>
              <a:ext uri="{FF2B5EF4-FFF2-40B4-BE49-F238E27FC236}">
                <a16:creationId xmlns:a16="http://schemas.microsoft.com/office/drawing/2014/main" id="{E49C099D-C9B8-F18B-D7DE-8AD909E4ED06}"/>
              </a:ext>
            </a:extLst>
          </p:cNvPr>
          <p:cNvSpPr/>
          <p:nvPr/>
        </p:nvSpPr>
        <p:spPr>
          <a:xfrm>
            <a:off x="59562" y="2742184"/>
            <a:ext cx="2987468" cy="168582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The folks at the EPMO </a:t>
            </a:r>
            <a:r>
              <a:rPr lang="en-US" u="sng" dirty="0"/>
              <a:t>‘Skunkworks’* </a:t>
            </a:r>
            <a:r>
              <a:rPr lang="en-US" dirty="0"/>
              <a:t>have been thinking and talking</a:t>
            </a:r>
          </a:p>
          <a:p>
            <a:pPr algn="ctr"/>
            <a:endParaRPr lang="en-US" dirty="0"/>
          </a:p>
        </p:txBody>
      </p:sp>
      <p:sp>
        <p:nvSpPr>
          <p:cNvPr id="16" name="Scroll: Horizontal 15">
            <a:extLst>
              <a:ext uri="{FF2B5EF4-FFF2-40B4-BE49-F238E27FC236}">
                <a16:creationId xmlns:a16="http://schemas.microsoft.com/office/drawing/2014/main" id="{AD9E66C4-194C-38F2-0AC2-09718B85B76B}"/>
              </a:ext>
            </a:extLst>
          </p:cNvPr>
          <p:cNvSpPr/>
          <p:nvPr/>
        </p:nvSpPr>
        <p:spPr>
          <a:xfrm>
            <a:off x="4003039" y="1533227"/>
            <a:ext cx="2987468" cy="168582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want to enhance and improve the process</a:t>
            </a:r>
          </a:p>
        </p:txBody>
      </p:sp>
      <p:pic>
        <p:nvPicPr>
          <p:cNvPr id="18" name="Graphic 17" descr="Classroom with laboratory equipment">
            <a:extLst>
              <a:ext uri="{FF2B5EF4-FFF2-40B4-BE49-F238E27FC236}">
                <a16:creationId xmlns:a16="http://schemas.microsoft.com/office/drawing/2014/main" id="{154456F4-8DDC-35C1-75DA-D0BD93D48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20" y="3509916"/>
            <a:ext cx="3203309" cy="1801861"/>
          </a:xfrm>
          <a:prstGeom prst="rect">
            <a:avLst/>
          </a:prstGeom>
        </p:spPr>
      </p:pic>
      <p:pic>
        <p:nvPicPr>
          <p:cNvPr id="20" name="Graphic 19" descr="Girl wearing necklace">
            <a:extLst>
              <a:ext uri="{FF2B5EF4-FFF2-40B4-BE49-F238E27FC236}">
                <a16:creationId xmlns:a16="http://schemas.microsoft.com/office/drawing/2014/main" id="{AEB9A70E-84DB-E8CB-989F-FD85912658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0906" y="2456277"/>
            <a:ext cx="515329" cy="1722779"/>
          </a:xfrm>
          <a:prstGeom prst="rect">
            <a:avLst/>
          </a:prstGeom>
        </p:spPr>
      </p:pic>
      <p:pic>
        <p:nvPicPr>
          <p:cNvPr id="22" name="Graphic 21" descr="Man with beard">
            <a:extLst>
              <a:ext uri="{FF2B5EF4-FFF2-40B4-BE49-F238E27FC236}">
                <a16:creationId xmlns:a16="http://schemas.microsoft.com/office/drawing/2014/main" id="{DD1DD7E2-B4E7-0C94-0ECD-46D0EF04B1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6602" y="2528899"/>
            <a:ext cx="596132" cy="1853727"/>
          </a:xfrm>
          <a:prstGeom prst="rect">
            <a:avLst/>
          </a:prstGeom>
        </p:spPr>
      </p:pic>
      <p:pic>
        <p:nvPicPr>
          <p:cNvPr id="24" name="Graphic 23" descr="Man with mohawk">
            <a:extLst>
              <a:ext uri="{FF2B5EF4-FFF2-40B4-BE49-F238E27FC236}">
                <a16:creationId xmlns:a16="http://schemas.microsoft.com/office/drawing/2014/main" id="{910B59D2-39EE-1A80-74D2-EC2C8C4B7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4317" y="2852687"/>
            <a:ext cx="515328" cy="1767379"/>
          </a:xfrm>
          <a:prstGeom prst="rect">
            <a:avLst/>
          </a:prstGeom>
        </p:spPr>
      </p:pic>
      <p:pic>
        <p:nvPicPr>
          <p:cNvPr id="26" name="Graphic 25" descr="Sunglasses face with solid fill with solid fill">
            <a:extLst>
              <a:ext uri="{FF2B5EF4-FFF2-40B4-BE49-F238E27FC236}">
                <a16:creationId xmlns:a16="http://schemas.microsoft.com/office/drawing/2014/main" id="{929E91B1-F35F-0BDA-43CB-587640C4B7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71634" y="4821753"/>
            <a:ext cx="914400" cy="914400"/>
          </a:xfrm>
          <a:prstGeom prst="rect">
            <a:avLst/>
          </a:prstGeom>
        </p:spPr>
      </p:pic>
      <p:sp>
        <p:nvSpPr>
          <p:cNvPr id="27" name="TextBox 26">
            <a:extLst>
              <a:ext uri="{FF2B5EF4-FFF2-40B4-BE49-F238E27FC236}">
                <a16:creationId xmlns:a16="http://schemas.microsoft.com/office/drawing/2014/main" id="{584CFFF2-606D-A437-9D60-FC6D2C552674}"/>
              </a:ext>
            </a:extLst>
          </p:cNvPr>
          <p:cNvSpPr txBox="1"/>
          <p:nvPr/>
        </p:nvSpPr>
        <p:spPr>
          <a:xfrm>
            <a:off x="5003663" y="4339329"/>
            <a:ext cx="2431891" cy="923330"/>
          </a:xfrm>
          <a:prstGeom prst="rect">
            <a:avLst/>
          </a:prstGeom>
          <a:noFill/>
        </p:spPr>
        <p:txBody>
          <a:bodyPr wrap="square" rtlCol="0">
            <a:spAutoFit/>
          </a:bodyPr>
          <a:lstStyle/>
          <a:p>
            <a:r>
              <a:rPr lang="en-US" dirty="0">
                <a:solidFill>
                  <a:schemeClr val="bg2">
                    <a:lumMod val="10000"/>
                  </a:schemeClr>
                </a:solidFill>
              </a:rPr>
              <a:t>That’ll make us </a:t>
            </a:r>
            <a:r>
              <a:rPr lang="en-US" i="1" dirty="0">
                <a:solidFill>
                  <a:schemeClr val="bg2">
                    <a:lumMod val="10000"/>
                  </a:schemeClr>
                </a:solidFill>
              </a:rPr>
              <a:t>COOL</a:t>
            </a:r>
            <a:r>
              <a:rPr lang="en-US" dirty="0">
                <a:solidFill>
                  <a:schemeClr val="bg2">
                    <a:lumMod val="10000"/>
                  </a:schemeClr>
                </a:solidFill>
              </a:rPr>
              <a:t> like these guys !</a:t>
            </a:r>
          </a:p>
        </p:txBody>
      </p:sp>
      <p:sp>
        <p:nvSpPr>
          <p:cNvPr id="33" name="Ribbon: Curved and Tilted Up 32">
            <a:extLst>
              <a:ext uri="{FF2B5EF4-FFF2-40B4-BE49-F238E27FC236}">
                <a16:creationId xmlns:a16="http://schemas.microsoft.com/office/drawing/2014/main" id="{18330931-2170-248E-E959-2588D243468F}"/>
              </a:ext>
            </a:extLst>
          </p:cNvPr>
          <p:cNvSpPr/>
          <p:nvPr/>
        </p:nvSpPr>
        <p:spPr>
          <a:xfrm>
            <a:off x="7772400" y="2464060"/>
            <a:ext cx="3981450" cy="1313033"/>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So that we can: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5" name="Graphic 34" descr="Blender outline">
            <a:extLst>
              <a:ext uri="{FF2B5EF4-FFF2-40B4-BE49-F238E27FC236}">
                <a16:creationId xmlns:a16="http://schemas.microsoft.com/office/drawing/2014/main" id="{034663E2-3A99-B36F-F077-F3FB732CB3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47795" y="3459115"/>
            <a:ext cx="609789" cy="721841"/>
          </a:xfrm>
          <a:prstGeom prst="rect">
            <a:avLst/>
          </a:prstGeom>
        </p:spPr>
      </p:pic>
      <p:sp>
        <p:nvSpPr>
          <p:cNvPr id="37" name="TextBox 36">
            <a:extLst>
              <a:ext uri="{FF2B5EF4-FFF2-40B4-BE49-F238E27FC236}">
                <a16:creationId xmlns:a16="http://schemas.microsoft.com/office/drawing/2014/main" id="{FFDF6B50-1644-6E42-FCBB-73000C62E94F}"/>
              </a:ext>
            </a:extLst>
          </p:cNvPr>
          <p:cNvSpPr txBox="1"/>
          <p:nvPr/>
        </p:nvSpPr>
        <p:spPr>
          <a:xfrm>
            <a:off x="7580100" y="3927018"/>
            <a:ext cx="4256791"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2">
                    <a:lumMod val="10000"/>
                  </a:schemeClr>
                </a:solidFill>
              </a:rPr>
              <a:t>      more intakes faster.</a:t>
            </a:r>
          </a:p>
          <a:p>
            <a:pPr marL="285750" indent="-285750">
              <a:buFont typeface="Arial" panose="020B0604020202020204" pitchFamily="34" charset="0"/>
              <a:buChar char="•"/>
            </a:pPr>
            <a:r>
              <a:rPr lang="en-US" sz="1400" dirty="0">
                <a:solidFill>
                  <a:schemeClr val="bg2">
                    <a:lumMod val="10000"/>
                  </a:schemeClr>
                </a:solidFill>
              </a:rPr>
              <a:t>Introduce a </a:t>
            </a:r>
            <a:r>
              <a:rPr lang="en-US" sz="1400" b="1" dirty="0">
                <a:solidFill>
                  <a:schemeClr val="bg2">
                    <a:lumMod val="10000"/>
                  </a:schemeClr>
                </a:solidFill>
              </a:rPr>
              <a:t>FastTrack</a:t>
            </a:r>
            <a:r>
              <a:rPr lang="en-US" sz="1400" dirty="0">
                <a:solidFill>
                  <a:schemeClr val="bg2">
                    <a:lumMod val="10000"/>
                  </a:schemeClr>
                </a:solidFill>
              </a:rPr>
              <a:t> (Case By Case basis) Model.</a:t>
            </a:r>
          </a:p>
          <a:p>
            <a:pPr marL="285750" indent="-285750">
              <a:buFont typeface="Arial" panose="020B0604020202020204" pitchFamily="34" charset="0"/>
              <a:buChar char="•"/>
            </a:pPr>
            <a:r>
              <a:rPr lang="en-US" sz="1400" dirty="0">
                <a:solidFill>
                  <a:schemeClr val="bg2">
                    <a:lumMod val="10000"/>
                  </a:schemeClr>
                </a:solidFill>
              </a:rPr>
              <a:t>Utilize / Repurpose existing </a:t>
            </a:r>
            <a:r>
              <a:rPr lang="en-US" sz="1400" b="1" dirty="0">
                <a:solidFill>
                  <a:schemeClr val="bg2">
                    <a:lumMod val="10000"/>
                  </a:schemeClr>
                </a:solidFill>
              </a:rPr>
              <a:t>resources</a:t>
            </a:r>
            <a:r>
              <a:rPr lang="en-US" sz="1400" dirty="0">
                <a:solidFill>
                  <a:schemeClr val="bg2">
                    <a:lumMod val="10000"/>
                  </a:schemeClr>
                </a:solidFill>
              </a:rPr>
              <a:t>, or add </a:t>
            </a:r>
            <a:r>
              <a:rPr lang="en-US" sz="1400" b="1" dirty="0">
                <a:solidFill>
                  <a:schemeClr val="bg2">
                    <a:lumMod val="10000"/>
                  </a:schemeClr>
                </a:solidFill>
              </a:rPr>
              <a:t>new resources </a:t>
            </a:r>
            <a:r>
              <a:rPr lang="en-US" sz="1400" dirty="0">
                <a:solidFill>
                  <a:schemeClr val="bg2">
                    <a:lumMod val="10000"/>
                  </a:schemeClr>
                </a:solidFill>
              </a:rPr>
              <a:t>as needed. </a:t>
            </a:r>
          </a:p>
          <a:p>
            <a:pPr marL="285750" indent="-285750">
              <a:buFont typeface="Arial" panose="020B0604020202020204" pitchFamily="34" charset="0"/>
              <a:buChar char="•"/>
            </a:pPr>
            <a:r>
              <a:rPr lang="en-US" sz="1400" b="1" dirty="0">
                <a:solidFill>
                  <a:schemeClr val="bg2">
                    <a:lumMod val="10000"/>
                  </a:schemeClr>
                </a:solidFill>
              </a:rPr>
              <a:t>Reduce SLAs</a:t>
            </a:r>
            <a:r>
              <a:rPr lang="en-US" sz="1400" dirty="0">
                <a:solidFill>
                  <a:schemeClr val="bg2">
                    <a:lumMod val="10000"/>
                  </a:schemeClr>
                </a:solidFill>
              </a:rPr>
              <a:t> for a timelier delivery</a:t>
            </a:r>
          </a:p>
          <a:p>
            <a:pPr marL="285750" indent="-285750">
              <a:buFont typeface="Arial" panose="020B0604020202020204" pitchFamily="34" charset="0"/>
              <a:buChar char="•"/>
            </a:pPr>
            <a:r>
              <a:rPr lang="en-US" sz="1400" dirty="0">
                <a:solidFill>
                  <a:schemeClr val="bg2">
                    <a:lumMod val="10000"/>
                  </a:schemeClr>
                </a:solidFill>
              </a:rPr>
              <a:t>Assess Autonomy for certain types of intakes.</a:t>
            </a:r>
          </a:p>
          <a:p>
            <a:pPr marL="285750" indent="-285750">
              <a:buFont typeface="Arial" panose="020B0604020202020204" pitchFamily="34" charset="0"/>
              <a:buChar char="•"/>
            </a:pPr>
            <a:r>
              <a:rPr lang="en-US" sz="1400" dirty="0">
                <a:solidFill>
                  <a:schemeClr val="bg2">
                    <a:lumMod val="10000"/>
                  </a:schemeClr>
                </a:solidFill>
              </a:rPr>
              <a:t>…… and more to be introduced in the next session.  </a:t>
            </a:r>
          </a:p>
        </p:txBody>
      </p:sp>
      <p:sp>
        <p:nvSpPr>
          <p:cNvPr id="39" name="Star: 7 Points 38">
            <a:extLst>
              <a:ext uri="{FF2B5EF4-FFF2-40B4-BE49-F238E27FC236}">
                <a16:creationId xmlns:a16="http://schemas.microsoft.com/office/drawing/2014/main" id="{63B240B4-7B6F-9F8D-DEF4-2530BCF221AB}"/>
              </a:ext>
            </a:extLst>
          </p:cNvPr>
          <p:cNvSpPr/>
          <p:nvPr/>
        </p:nvSpPr>
        <p:spPr>
          <a:xfrm rot="19570266">
            <a:off x="8010329" y="3347512"/>
            <a:ext cx="1029897" cy="5664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10000"/>
                  </a:schemeClr>
                </a:solidFill>
              </a:rPr>
              <a:t>Process</a:t>
            </a:r>
          </a:p>
        </p:txBody>
      </p:sp>
      <p:pic>
        <p:nvPicPr>
          <p:cNvPr id="42" name="Graphic 41" descr="Children with solid fill">
            <a:extLst>
              <a:ext uri="{FF2B5EF4-FFF2-40B4-BE49-F238E27FC236}">
                <a16:creationId xmlns:a16="http://schemas.microsoft.com/office/drawing/2014/main" id="{A8429FAF-EFA0-7CDC-32A2-64B259FF80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8686" y="3777152"/>
            <a:ext cx="1685827" cy="1685827"/>
          </a:xfrm>
          <a:prstGeom prst="rect">
            <a:avLst/>
          </a:prstGeom>
        </p:spPr>
      </p:pic>
      <p:pic>
        <p:nvPicPr>
          <p:cNvPr id="8" name="Picture 7">
            <a:extLst>
              <a:ext uri="{FF2B5EF4-FFF2-40B4-BE49-F238E27FC236}">
                <a16:creationId xmlns:a16="http://schemas.microsoft.com/office/drawing/2014/main" id="{1EF717D6-0838-854F-AA3A-74BAAECF84BB}"/>
              </a:ext>
            </a:extLst>
          </p:cNvPr>
          <p:cNvPicPr>
            <a:picLocks noChangeAspect="1"/>
          </p:cNvPicPr>
          <p:nvPr/>
        </p:nvPicPr>
        <p:blipFill>
          <a:blip r:embed="rId17"/>
          <a:stretch>
            <a:fillRect/>
          </a:stretch>
        </p:blipFill>
        <p:spPr>
          <a:xfrm>
            <a:off x="285750" y="5971775"/>
            <a:ext cx="3981450" cy="156205"/>
          </a:xfrm>
          <a:prstGeom prst="rect">
            <a:avLst/>
          </a:prstGeom>
        </p:spPr>
      </p:pic>
    </p:spTree>
    <p:extLst>
      <p:ext uri="{BB962C8B-B14F-4D97-AF65-F5344CB8AC3E}">
        <p14:creationId xmlns:p14="http://schemas.microsoft.com/office/powerpoint/2010/main" val="203195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4D6C6-B3A5-4F2C-A6BF-E3D57C3A1219}" type="slidenum">
              <a:rPr kumimoji="0" lang="en-US" sz="120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Active Projects – Change Request</a:t>
            </a:r>
          </a:p>
        </p:txBody>
      </p:sp>
      <p:sp>
        <p:nvSpPr>
          <p:cNvPr id="3" name="Date Placeholder 3">
            <a:extLst>
              <a:ext uri="{FF2B5EF4-FFF2-40B4-BE49-F238E27FC236}">
                <a16:creationId xmlns:a16="http://schemas.microsoft.com/office/drawing/2014/main" id="{61B940BE-CBA9-1E41-D826-7FCB7BF37445}"/>
              </a:ext>
            </a:extLst>
          </p:cNvPr>
          <p:cNvSpPr>
            <a:spLocks noGrp="1"/>
          </p:cNvSpPr>
          <p:nvPr>
            <p:ph type="dt" sz="half" idx="10"/>
          </p:nvPr>
        </p:nvSpPr>
        <p:spPr>
          <a:xfrm>
            <a:off x="285750" y="6173787"/>
            <a:ext cx="18478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01.09.2024</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3" name="Footer Placeholder 4">
            <a:extLst>
              <a:ext uri="{FF2B5EF4-FFF2-40B4-BE49-F238E27FC236}">
                <a16:creationId xmlns:a16="http://schemas.microsoft.com/office/drawing/2014/main" id="{066289FE-E166-CD64-77B1-8DFF08EBA95C}"/>
              </a:ext>
            </a:extLst>
          </p:cNvPr>
          <p:cNvSpPr>
            <a:spLocks noGrp="1"/>
          </p:cNvSpPr>
          <p:nvPr>
            <p:ph type="ftr" sz="quarter" idx="11"/>
          </p:nvPr>
        </p:nvSpPr>
        <p:spPr>
          <a:xfrm>
            <a:off x="3657600" y="617378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EIB Jan 2024 Monthly Meeting</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8" name="TextBox 7">
            <a:extLst>
              <a:ext uri="{FF2B5EF4-FFF2-40B4-BE49-F238E27FC236}">
                <a16:creationId xmlns:a16="http://schemas.microsoft.com/office/drawing/2014/main" id="{F60324B0-5D8B-95A9-8597-82C9ECC247C0}"/>
              </a:ext>
            </a:extLst>
          </p:cNvPr>
          <p:cNvSpPr txBox="1"/>
          <p:nvPr/>
        </p:nvSpPr>
        <p:spPr>
          <a:xfrm>
            <a:off x="457198" y="1199936"/>
            <a:ext cx="10210802" cy="2585323"/>
          </a:xfrm>
          <a:prstGeom prst="rect">
            <a:avLst/>
          </a:prstGeom>
          <a:noFill/>
        </p:spPr>
        <p:txBody>
          <a:bodyPr wrap="square">
            <a:spAutoFit/>
          </a:bodyPr>
          <a:lstStyle/>
          <a:p>
            <a:r>
              <a:rPr lang="en-US" sz="1800" b="1" dirty="0"/>
              <a:t>Pyxis ADC Project Change Request</a:t>
            </a:r>
          </a:p>
          <a:p>
            <a:pPr lvl="1">
              <a:buFont typeface="Courier New" panose="02070309020205020404" pitchFamily="49" charset="0"/>
              <a:buChar char="o"/>
            </a:pPr>
            <a:r>
              <a:rPr lang="en-US" sz="1800" dirty="0"/>
              <a:t>  Due to Omnicell Modernization project closure, include Omnicell facilities within scope   </a:t>
            </a:r>
          </a:p>
          <a:p>
            <a:pPr lvl="1"/>
            <a:r>
              <a:rPr lang="en-US" sz="1800" dirty="0"/>
              <a:t>    of BD Pyxis Project</a:t>
            </a:r>
          </a:p>
          <a:p>
            <a:pPr lvl="1"/>
            <a:endParaRPr lang="en-US" sz="1800" dirty="0"/>
          </a:p>
          <a:p>
            <a:pPr lvl="1">
              <a:buFont typeface="Wingdings" panose="05000000000000000000" pitchFamily="2" charset="2"/>
              <a:buChar char="v"/>
            </a:pPr>
            <a:r>
              <a:rPr lang="en-US" sz="1800" dirty="0"/>
              <a:t>Recommendation: Increase scope of existing project to include facilities approaching </a:t>
            </a:r>
          </a:p>
          <a:p>
            <a:pPr lvl="1"/>
            <a:r>
              <a:rPr lang="en-US" sz="1800" dirty="0"/>
              <a:t>    end of life with Omnicell that were covered under the now closed Omnicell   </a:t>
            </a:r>
          </a:p>
          <a:p>
            <a:pPr lvl="1"/>
            <a:r>
              <a:rPr lang="en-US" dirty="0"/>
              <a:t>    </a:t>
            </a:r>
            <a:r>
              <a:rPr lang="en-US" sz="1800" dirty="0"/>
              <a:t>Modernization project, as well as any facility not covered under either project </a:t>
            </a:r>
          </a:p>
          <a:p>
            <a:pPr lvl="1"/>
            <a:r>
              <a:rPr lang="en-US" dirty="0"/>
              <a:t>    </a:t>
            </a:r>
            <a:r>
              <a:rPr lang="en-US" sz="1800" dirty="0"/>
              <a:t>(Example: Catawba)</a:t>
            </a:r>
          </a:p>
          <a:p>
            <a:pPr lvl="1">
              <a:buFont typeface="Wingdings" panose="05000000000000000000" pitchFamily="2" charset="2"/>
              <a:buChar char="v"/>
            </a:pPr>
            <a:endParaRPr lang="en-US" sz="1800" dirty="0"/>
          </a:p>
        </p:txBody>
      </p:sp>
      <p:sp>
        <p:nvSpPr>
          <p:cNvPr id="16" name="TextBox 15">
            <a:extLst>
              <a:ext uri="{FF2B5EF4-FFF2-40B4-BE49-F238E27FC236}">
                <a16:creationId xmlns:a16="http://schemas.microsoft.com/office/drawing/2014/main" id="{416DFE80-B152-2C13-140A-7D7B6DCB9CFE}"/>
              </a:ext>
            </a:extLst>
          </p:cNvPr>
          <p:cNvSpPr txBox="1"/>
          <p:nvPr/>
        </p:nvSpPr>
        <p:spPr>
          <a:xfrm>
            <a:off x="457197" y="3548361"/>
            <a:ext cx="10062959" cy="2862322"/>
          </a:xfrm>
          <a:prstGeom prst="rect">
            <a:avLst/>
          </a:prstGeom>
          <a:noFill/>
        </p:spPr>
        <p:txBody>
          <a:bodyPr wrap="square">
            <a:spAutoFit/>
          </a:bodyPr>
          <a:lstStyle/>
          <a:p>
            <a:r>
              <a:rPr lang="en-US" sz="1800" b="1" dirty="0"/>
              <a:t>Pyxis ADC Project Sponsor Guidance</a:t>
            </a:r>
          </a:p>
          <a:p>
            <a:pPr marL="742950" lvl="1" indent="-285750">
              <a:buFont typeface="Courier New" panose="02070309020205020404" pitchFamily="49" charset="0"/>
              <a:buChar char="o"/>
            </a:pPr>
            <a:r>
              <a:rPr lang="en-US" dirty="0"/>
              <a:t>There is an immediate need to standardize the enterprise management of the root pharmacy formulary and management of the nursing related configuration, rules and parameters. Decisions are needed to progress the project and for O&amp;M this will be ongoing. Project cannot be executed effectively without the roles below.</a:t>
            </a:r>
          </a:p>
          <a:p>
            <a:pPr marL="742950" lvl="1" indent="-285750">
              <a:buFont typeface="Courier New" panose="02070309020205020404" pitchFamily="49" charset="0"/>
              <a:buChar char="o"/>
            </a:pPr>
            <a:endParaRPr lang="en-US" sz="1800" dirty="0"/>
          </a:p>
          <a:p>
            <a:pPr lvl="1">
              <a:buFont typeface="Wingdings" panose="05000000000000000000" pitchFamily="2" charset="2"/>
              <a:buChar char="v"/>
            </a:pPr>
            <a:r>
              <a:rPr lang="en-US" sz="1800" dirty="0"/>
              <a:t>Recommendation: </a:t>
            </a:r>
          </a:p>
          <a:p>
            <a:pPr marL="1200150" lvl="2" indent="-285750">
              <a:buFont typeface="Courier New" panose="02070309020205020404" pitchFamily="49" charset="0"/>
              <a:buChar char="o"/>
            </a:pPr>
            <a:r>
              <a:rPr lang="en-US" dirty="0"/>
              <a:t>Assign or hire a centralized pharmacy system administrator immediately</a:t>
            </a:r>
          </a:p>
          <a:p>
            <a:pPr marL="1200150" lvl="2" indent="-285750">
              <a:buFont typeface="Courier New" panose="02070309020205020404" pitchFamily="49" charset="0"/>
              <a:buChar char="o"/>
            </a:pPr>
            <a:r>
              <a:rPr lang="en-US" dirty="0"/>
              <a:t>Assign or hire a centralized nursing system administrator immediately</a:t>
            </a:r>
          </a:p>
          <a:p>
            <a:pPr lvl="1"/>
            <a:r>
              <a:rPr lang="en-US" dirty="0"/>
              <a:t>     </a:t>
            </a:r>
            <a:endParaRPr lang="en-US" sz="1800" dirty="0"/>
          </a:p>
        </p:txBody>
      </p:sp>
    </p:spTree>
    <p:extLst>
      <p:ext uri="{BB962C8B-B14F-4D97-AF65-F5344CB8AC3E}">
        <p14:creationId xmlns:p14="http://schemas.microsoft.com/office/powerpoint/2010/main" val="145083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A608-5D75-5F00-7433-F01230AD21D1}"/>
              </a:ext>
            </a:extLst>
          </p:cNvPr>
          <p:cNvSpPr>
            <a:spLocks noGrp="1"/>
          </p:cNvSpPr>
          <p:nvPr>
            <p:ph type="title"/>
          </p:nvPr>
        </p:nvSpPr>
        <p:spPr/>
        <p:txBody>
          <a:bodyPr>
            <a:normAutofit/>
          </a:bodyPr>
          <a:lstStyle/>
          <a:p>
            <a:r>
              <a:rPr lang="en-US" dirty="0"/>
              <a:t>February EIB Meeting</a:t>
            </a:r>
            <a:br>
              <a:rPr lang="en-US" dirty="0"/>
            </a:br>
            <a:r>
              <a:rPr lang="en-US" sz="3600" dirty="0"/>
              <a:t>Tuesday, 02/13/2024</a:t>
            </a:r>
            <a:endParaRPr lang="en-US" dirty="0"/>
          </a:p>
        </p:txBody>
      </p:sp>
      <p:sp>
        <p:nvSpPr>
          <p:cNvPr id="3" name="Content Placeholder 2">
            <a:extLst>
              <a:ext uri="{FF2B5EF4-FFF2-40B4-BE49-F238E27FC236}">
                <a16:creationId xmlns:a16="http://schemas.microsoft.com/office/drawing/2014/main" id="{A7AE06C5-690B-C5D1-0230-425D9B060BAC}"/>
              </a:ext>
            </a:extLst>
          </p:cNvPr>
          <p:cNvSpPr>
            <a:spLocks noGrp="1"/>
          </p:cNvSpPr>
          <p:nvPr>
            <p:ph idx="1"/>
          </p:nvPr>
        </p:nvSpPr>
        <p:spPr>
          <a:xfrm>
            <a:off x="457200" y="2568574"/>
            <a:ext cx="10863072" cy="3243263"/>
          </a:xfrm>
        </p:spPr>
        <p:txBody>
          <a:bodyPr>
            <a:normAutofit/>
          </a:bodyPr>
          <a:lstStyle/>
          <a:p>
            <a:r>
              <a:rPr lang="en-US" dirty="0"/>
              <a:t>01/29/2024	EIB Submission Form Deadline</a:t>
            </a:r>
            <a:endParaRPr lang="en-US" sz="1600" dirty="0"/>
          </a:p>
          <a:p>
            <a:r>
              <a:rPr lang="en-US" dirty="0"/>
              <a:t>01/31</a:t>
            </a:r>
            <a:r>
              <a:rPr lang="en-US" sz="1600" dirty="0"/>
              <a:t>/2024	EIB / Data Modernization Program Sync Up w/Kathleen Graham</a:t>
            </a:r>
          </a:p>
          <a:p>
            <a:pPr lvl="4"/>
            <a:r>
              <a:rPr lang="en-US" dirty="0"/>
              <a:t>Review new intakes submitted across the agency for data modernization program alignment (to pursue great on future state vs better on current state)</a:t>
            </a:r>
          </a:p>
          <a:p>
            <a:r>
              <a:rPr lang="en-US" dirty="0"/>
              <a:t>01/30/2024	EIB Priority List for Jan EIB (Community) w/Margaret Steele and Jean Dailey </a:t>
            </a:r>
          </a:p>
          <a:p>
            <a:r>
              <a:rPr lang="en-US" dirty="0"/>
              <a:t>01/31/2024 	EIB Priority List for Jan EIB (Facilities/Clinical) w/Lauren Cartwright and Charles Mathenge</a:t>
            </a:r>
          </a:p>
          <a:p>
            <a:r>
              <a:rPr lang="en-US" dirty="0"/>
              <a:t>01/31/2024 	EIB Priority List for Jan EIB (Operations) w/Russell Accashian and Kathleen Graham</a:t>
            </a:r>
          </a:p>
          <a:p>
            <a:pPr lvl="4"/>
            <a:r>
              <a:rPr lang="en-US" dirty="0"/>
              <a:t>Review newly submitted intakes under your area that need prioritization to be worked as a business case, prioritize that list, get awareness of upcoming intake forms to be submitted, bring awareness to any scope/schedule/budget change requests for active approved projects</a:t>
            </a:r>
          </a:p>
          <a:p>
            <a:pPr lvl="4"/>
            <a:endParaRPr lang="en-US" dirty="0"/>
          </a:p>
          <a:p>
            <a:pPr marL="0" indent="0">
              <a:buNone/>
            </a:pPr>
            <a:endParaRPr lang="en-US" sz="1600" dirty="0"/>
          </a:p>
          <a:p>
            <a:endParaRPr lang="en-US" dirty="0"/>
          </a:p>
        </p:txBody>
      </p:sp>
      <p:sp>
        <p:nvSpPr>
          <p:cNvPr id="6" name="Slide Number Placeholder 5">
            <a:extLst>
              <a:ext uri="{FF2B5EF4-FFF2-40B4-BE49-F238E27FC236}">
                <a16:creationId xmlns:a16="http://schemas.microsoft.com/office/drawing/2014/main" id="{27E45ADE-6C1F-0823-DB2F-E749E54364BD}"/>
              </a:ext>
            </a:extLst>
          </p:cNvPr>
          <p:cNvSpPr>
            <a:spLocks noGrp="1"/>
          </p:cNvSpPr>
          <p:nvPr>
            <p:ph type="sldNum" sz="quarter" idx="12"/>
          </p:nvPr>
        </p:nvSpPr>
        <p:spPr/>
        <p:txBody>
          <a:bodyPr/>
          <a:lstStyle/>
          <a:p>
            <a:fld id="{5874D6C6-B3A5-4F2C-A6BF-E3D57C3A1219}" type="slidenum">
              <a:rPr lang="en-US" smtClean="0"/>
              <a:t>15</a:t>
            </a:fld>
            <a:endParaRPr lang="en-US"/>
          </a:p>
        </p:txBody>
      </p:sp>
      <p:sp>
        <p:nvSpPr>
          <p:cNvPr id="7" name="Content Placeholder 6">
            <a:extLst>
              <a:ext uri="{FF2B5EF4-FFF2-40B4-BE49-F238E27FC236}">
                <a16:creationId xmlns:a16="http://schemas.microsoft.com/office/drawing/2014/main" id="{FEFC76F4-D82D-0DB8-9E5B-C800B64AFAA7}"/>
              </a:ext>
            </a:extLst>
          </p:cNvPr>
          <p:cNvSpPr>
            <a:spLocks noGrp="1"/>
          </p:cNvSpPr>
          <p:nvPr>
            <p:ph sz="quarter" idx="13"/>
          </p:nvPr>
        </p:nvSpPr>
        <p:spPr/>
        <p:txBody>
          <a:bodyPr/>
          <a:lstStyle/>
          <a:p>
            <a:r>
              <a:rPr lang="en-US" dirty="0"/>
              <a:t>Key Dates for Next EIB Session</a:t>
            </a:r>
          </a:p>
        </p:txBody>
      </p:sp>
      <p:sp>
        <p:nvSpPr>
          <p:cNvPr id="10" name="Date Placeholder 3">
            <a:extLst>
              <a:ext uri="{FF2B5EF4-FFF2-40B4-BE49-F238E27FC236}">
                <a16:creationId xmlns:a16="http://schemas.microsoft.com/office/drawing/2014/main" id="{4B5A8FF8-3E40-7E64-4D61-FD4438170888}"/>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11" name="Footer Placeholder 4">
            <a:extLst>
              <a:ext uri="{FF2B5EF4-FFF2-40B4-BE49-F238E27FC236}">
                <a16:creationId xmlns:a16="http://schemas.microsoft.com/office/drawing/2014/main" id="{78751156-8BEE-840B-28CF-B8DB58E5A776}"/>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Tree>
    <p:extLst>
      <p:ext uri="{BB962C8B-B14F-4D97-AF65-F5344CB8AC3E}">
        <p14:creationId xmlns:p14="http://schemas.microsoft.com/office/powerpoint/2010/main" val="142524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4821-F066-B4E4-DEDE-A0852E9EE925}"/>
              </a:ext>
            </a:extLst>
          </p:cNvPr>
          <p:cNvSpPr>
            <a:spLocks noGrp="1"/>
          </p:cNvSpPr>
          <p:nvPr>
            <p:ph type="title"/>
          </p:nvPr>
        </p:nvSpPr>
        <p:spPr>
          <a:xfrm>
            <a:off x="723900" y="2766218"/>
            <a:ext cx="10515600" cy="1325563"/>
          </a:xfrm>
        </p:spPr>
        <p:txBody>
          <a:bodyPr>
            <a:normAutofit fontScale="90000"/>
          </a:bodyPr>
          <a:lstStyle/>
          <a:p>
            <a:r>
              <a:rPr lang="en-US" dirty="0"/>
              <a:t>Appendix</a:t>
            </a:r>
            <a:br>
              <a:rPr lang="en-US" dirty="0"/>
            </a:br>
            <a:br>
              <a:rPr lang="en-US" dirty="0"/>
            </a:br>
            <a:br>
              <a:rPr lang="en-US" dirty="0"/>
            </a:br>
            <a:endParaRPr lang="en-US" dirty="0"/>
          </a:p>
        </p:txBody>
      </p:sp>
      <p:sp>
        <p:nvSpPr>
          <p:cNvPr id="6" name="Slide Number Placeholder 5">
            <a:extLst>
              <a:ext uri="{FF2B5EF4-FFF2-40B4-BE49-F238E27FC236}">
                <a16:creationId xmlns:a16="http://schemas.microsoft.com/office/drawing/2014/main" id="{38EF5FF3-F16B-E9D5-6EDF-82FBF0E85A3C}"/>
              </a:ext>
            </a:extLst>
          </p:cNvPr>
          <p:cNvSpPr>
            <a:spLocks noGrp="1"/>
          </p:cNvSpPr>
          <p:nvPr>
            <p:ph type="sldNum" sz="quarter" idx="12"/>
          </p:nvPr>
        </p:nvSpPr>
        <p:spPr/>
        <p:txBody>
          <a:bodyPr/>
          <a:lstStyle/>
          <a:p>
            <a:fld id="{5874D6C6-B3A5-4F2C-A6BF-E3D57C3A1219}" type="slidenum">
              <a:rPr lang="en-US" smtClean="0"/>
              <a:t>16</a:t>
            </a:fld>
            <a:endParaRPr lang="en-US"/>
          </a:p>
        </p:txBody>
      </p:sp>
      <p:sp>
        <p:nvSpPr>
          <p:cNvPr id="3" name="Date Placeholder 3">
            <a:extLst>
              <a:ext uri="{FF2B5EF4-FFF2-40B4-BE49-F238E27FC236}">
                <a16:creationId xmlns:a16="http://schemas.microsoft.com/office/drawing/2014/main" id="{58F10416-D9CE-4F3B-74C1-D2C78B63790A}"/>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4" name="Footer Placeholder 4">
            <a:extLst>
              <a:ext uri="{FF2B5EF4-FFF2-40B4-BE49-F238E27FC236}">
                <a16:creationId xmlns:a16="http://schemas.microsoft.com/office/drawing/2014/main" id="{B0551141-F2D4-BCF1-1639-F122CB4AC0CA}"/>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Tree>
    <p:extLst>
      <p:ext uri="{BB962C8B-B14F-4D97-AF65-F5344CB8AC3E}">
        <p14:creationId xmlns:p14="http://schemas.microsoft.com/office/powerpoint/2010/main" val="24006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085B38-7AA4-9307-5D60-A0AD6323BF7A}"/>
              </a:ext>
            </a:extLst>
          </p:cNvPr>
          <p:cNvSpPr>
            <a:spLocks noGrp="1"/>
          </p:cNvSpPr>
          <p:nvPr>
            <p:ph type="dt" sz="half" idx="10"/>
          </p:nvPr>
        </p:nvSpPr>
        <p:spPr/>
        <p:txBody>
          <a:bodyPr/>
          <a:lstStyle/>
          <a:p>
            <a:r>
              <a:rPr lang="en-US" sz="1400">
                <a:solidFill>
                  <a:srgbClr val="FFFFFF"/>
                </a:solidFill>
                <a:latin typeface="Calibri" panose="020F0502020204030204" pitchFamily="34" charset="0"/>
                <a:cs typeface="Calibri" panose="020F0502020204030204" pitchFamily="34" charset="0"/>
              </a:rPr>
              <a:t>12/15/23</a:t>
            </a:r>
            <a:endParaRPr lang="en-US" sz="1400" dirty="0">
              <a:solidFill>
                <a:srgbClr val="FFFFFF"/>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2043E0B-CB21-BF73-A1AD-195FC6B96129}"/>
              </a:ext>
            </a:extLst>
          </p:cNvPr>
          <p:cNvSpPr>
            <a:spLocks noGrp="1"/>
          </p:cNvSpPr>
          <p:nvPr>
            <p:ph type="sldNum" sz="quarter" idx="12"/>
          </p:nvPr>
        </p:nvSpPr>
        <p:spPr/>
        <p:txBody>
          <a:bodyPr/>
          <a:lstStyle/>
          <a:p>
            <a:fld id="{5874D6C6-B3A5-4F2C-A6BF-E3D57C3A1219}" type="slidenum">
              <a:rPr lang="en-US">
                <a:solidFill>
                  <a:srgbClr val="FFFFFF"/>
                </a:solidFill>
              </a:rPr>
              <a:pPr/>
              <a:t>17</a:t>
            </a:fld>
            <a:endParaRPr lang="en-US" dirty="0">
              <a:solidFill>
                <a:srgbClr val="FFFFFF"/>
              </a:solidFill>
            </a:endParaRPr>
          </a:p>
        </p:txBody>
      </p:sp>
      <p:sp>
        <p:nvSpPr>
          <p:cNvPr id="3" name="Footer Placeholder 4">
            <a:extLst>
              <a:ext uri="{FF2B5EF4-FFF2-40B4-BE49-F238E27FC236}">
                <a16:creationId xmlns:a16="http://schemas.microsoft.com/office/drawing/2014/main" id="{B02C13E7-F82D-633E-AF1E-D88A5E41A569}"/>
              </a:ext>
            </a:extLst>
          </p:cNvPr>
          <p:cNvSpPr>
            <a:spLocks noGrp="1"/>
          </p:cNvSpPr>
          <p:nvPr>
            <p:ph type="ftr" sz="quarter" idx="11"/>
          </p:nvPr>
        </p:nvSpPr>
        <p:spPr>
          <a:xfrm>
            <a:off x="4267200" y="6173788"/>
            <a:ext cx="3793067" cy="365125"/>
          </a:xfrm>
        </p:spPr>
        <p:txBody>
          <a:bodyPr/>
          <a:lstStyle/>
          <a:p>
            <a:r>
              <a:rPr lang="en-US" sz="1400" dirty="0">
                <a:solidFill>
                  <a:srgbClr val="FFFFFF"/>
                </a:solidFill>
              </a:rPr>
              <a:t>Weekly Project Status Executive Summary </a:t>
            </a:r>
          </a:p>
        </p:txBody>
      </p:sp>
      <p:sp>
        <p:nvSpPr>
          <p:cNvPr id="9" name="TextBox 8">
            <a:extLst>
              <a:ext uri="{FF2B5EF4-FFF2-40B4-BE49-F238E27FC236}">
                <a16:creationId xmlns:a16="http://schemas.microsoft.com/office/drawing/2014/main" id="{3DF82A79-AA57-F8D3-388C-7EAE47B5A404}"/>
              </a:ext>
            </a:extLst>
          </p:cNvPr>
          <p:cNvSpPr txBox="1"/>
          <p:nvPr/>
        </p:nvSpPr>
        <p:spPr>
          <a:xfrm>
            <a:off x="4898797" y="5855389"/>
            <a:ext cx="4828121" cy="276999"/>
          </a:xfrm>
          <a:prstGeom prst="rect">
            <a:avLst/>
          </a:prstGeom>
          <a:noFill/>
        </p:spPr>
        <p:txBody>
          <a:bodyPr wrap="square" rtlCol="0">
            <a:spAutoFit/>
          </a:bodyPr>
          <a:lstStyle/>
          <a:p>
            <a:pPr algn="r"/>
            <a:r>
              <a:rPr lang="en-US" sz="1200" b="1" dirty="0">
                <a:solidFill>
                  <a:srgbClr val="00689A"/>
                </a:solidFill>
                <a:latin typeface="Raleway"/>
              </a:rPr>
              <a:t>*Bold/green finish days due to complete within next 90 days</a:t>
            </a:r>
          </a:p>
        </p:txBody>
      </p:sp>
      <p:sp>
        <p:nvSpPr>
          <p:cNvPr id="15" name="Content Placeholder 6">
            <a:extLst>
              <a:ext uri="{FF2B5EF4-FFF2-40B4-BE49-F238E27FC236}">
                <a16:creationId xmlns:a16="http://schemas.microsoft.com/office/drawing/2014/main" id="{3F6E8121-ABB2-DB9F-35A5-504CACB0D69A}"/>
              </a:ext>
            </a:extLst>
          </p:cNvPr>
          <p:cNvSpPr txBox="1">
            <a:spLocks/>
          </p:cNvSpPr>
          <p:nvPr/>
        </p:nvSpPr>
        <p:spPr>
          <a:xfrm>
            <a:off x="4596114" y="495670"/>
            <a:ext cx="3644688" cy="32173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350" b="0" i="0" kern="1200">
                <a:solidFill>
                  <a:schemeClr val="bg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FFFFFF"/>
                </a:solidFill>
              </a:rPr>
              <a:t>Project Health</a:t>
            </a:r>
          </a:p>
        </p:txBody>
      </p:sp>
      <p:sp>
        <p:nvSpPr>
          <p:cNvPr id="14" name="TextBox 13">
            <a:extLst>
              <a:ext uri="{FF2B5EF4-FFF2-40B4-BE49-F238E27FC236}">
                <a16:creationId xmlns:a16="http://schemas.microsoft.com/office/drawing/2014/main" id="{B9864915-99D4-6E84-E992-91F0B17F6C3A}"/>
              </a:ext>
            </a:extLst>
          </p:cNvPr>
          <p:cNvSpPr txBox="1"/>
          <p:nvPr/>
        </p:nvSpPr>
        <p:spPr>
          <a:xfrm>
            <a:off x="1798698" y="5751565"/>
            <a:ext cx="3546805" cy="338554"/>
          </a:xfrm>
          <a:prstGeom prst="rect">
            <a:avLst/>
          </a:prstGeom>
          <a:noFill/>
        </p:spPr>
        <p:txBody>
          <a:bodyPr wrap="square" rtlCol="0">
            <a:spAutoFit/>
          </a:bodyPr>
          <a:lstStyle/>
          <a:p>
            <a:r>
              <a:rPr lang="en-US" sz="1600" b="1" dirty="0">
                <a:solidFill>
                  <a:srgbClr val="7030A0"/>
                </a:solidFill>
                <a:latin typeface="Raleway"/>
                <a:hlinkClick r:id="rId3">
                  <a:extLst>
                    <a:ext uri="{A12FA001-AC4F-418D-AE19-62706E023703}">
                      <ahyp:hlinkClr xmlns:ahyp="http://schemas.microsoft.com/office/drawing/2018/hyperlinkcolor" val="tx"/>
                    </a:ext>
                  </a:extLst>
                </a:hlinkClick>
              </a:rPr>
              <a:t>Active Status </a:t>
            </a:r>
            <a:r>
              <a:rPr lang="en-US" sz="1600" b="1" u="sng" dirty="0">
                <a:solidFill>
                  <a:srgbClr val="7030A0"/>
                </a:solidFill>
                <a:latin typeface="Raleway"/>
                <a:hlinkClick r:id="rId3">
                  <a:extLst>
                    <a:ext uri="{A12FA001-AC4F-418D-AE19-62706E023703}">
                      <ahyp:hlinkClr xmlns:ahyp="http://schemas.microsoft.com/office/drawing/2018/hyperlinkcolor" val="tx"/>
                    </a:ext>
                  </a:extLst>
                </a:hlinkClick>
              </a:rPr>
              <a:t>Report</a:t>
            </a:r>
            <a:r>
              <a:rPr lang="en-US" sz="1600" b="1" u="sng" dirty="0">
                <a:solidFill>
                  <a:srgbClr val="7030A0"/>
                </a:solidFill>
                <a:latin typeface="Raleway"/>
              </a:rPr>
              <a:t>  12-15-23</a:t>
            </a:r>
          </a:p>
        </p:txBody>
      </p:sp>
      <p:pic>
        <p:nvPicPr>
          <p:cNvPr id="8" name="Picture 7">
            <a:extLst>
              <a:ext uri="{FF2B5EF4-FFF2-40B4-BE49-F238E27FC236}">
                <a16:creationId xmlns:a16="http://schemas.microsoft.com/office/drawing/2014/main" id="{9B2967C5-49B1-474A-013B-D60B840E9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803" y="380311"/>
            <a:ext cx="11525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5898872-C082-23C3-E2B1-73DEA42390EC}"/>
              </a:ext>
            </a:extLst>
          </p:cNvPr>
          <p:cNvPicPr>
            <a:picLocks noChangeAspect="1"/>
          </p:cNvPicPr>
          <p:nvPr/>
        </p:nvPicPr>
        <p:blipFill>
          <a:blip r:embed="rId5"/>
          <a:stretch>
            <a:fillRect/>
          </a:stretch>
        </p:blipFill>
        <p:spPr>
          <a:xfrm>
            <a:off x="1738312" y="1101750"/>
            <a:ext cx="8348502" cy="4365466"/>
          </a:xfrm>
          <a:prstGeom prst="rect">
            <a:avLst/>
          </a:prstGeom>
        </p:spPr>
      </p:pic>
    </p:spTree>
    <p:extLst>
      <p:ext uri="{BB962C8B-B14F-4D97-AF65-F5344CB8AC3E}">
        <p14:creationId xmlns:p14="http://schemas.microsoft.com/office/powerpoint/2010/main" val="26578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085B38-7AA4-9307-5D60-A0AD6323BF7A}"/>
              </a:ext>
            </a:extLst>
          </p:cNvPr>
          <p:cNvSpPr>
            <a:spLocks noGrp="1"/>
          </p:cNvSpPr>
          <p:nvPr>
            <p:ph type="dt" sz="half" idx="10"/>
          </p:nvPr>
        </p:nvSpPr>
        <p:spPr/>
        <p:txBody>
          <a:bodyPr/>
          <a:lstStyle/>
          <a:p>
            <a:r>
              <a:rPr lang="en-US" sz="1400">
                <a:solidFill>
                  <a:srgbClr val="FFFFFF"/>
                </a:solidFill>
                <a:latin typeface="Calibri" panose="020F0502020204030204" pitchFamily="34" charset="0"/>
                <a:cs typeface="Calibri" panose="020F0502020204030204" pitchFamily="34" charset="0"/>
              </a:rPr>
              <a:t>12/15/23</a:t>
            </a:r>
            <a:endParaRPr lang="en-US" sz="1400" dirty="0">
              <a:solidFill>
                <a:srgbClr val="FFFFFF"/>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2043E0B-CB21-BF73-A1AD-195FC6B96129}"/>
              </a:ext>
            </a:extLst>
          </p:cNvPr>
          <p:cNvSpPr>
            <a:spLocks noGrp="1"/>
          </p:cNvSpPr>
          <p:nvPr>
            <p:ph type="sldNum" sz="quarter" idx="12"/>
          </p:nvPr>
        </p:nvSpPr>
        <p:spPr/>
        <p:txBody>
          <a:bodyPr/>
          <a:lstStyle/>
          <a:p>
            <a:fld id="{5874D6C6-B3A5-4F2C-A6BF-E3D57C3A1219}" type="slidenum">
              <a:rPr lang="en-US">
                <a:solidFill>
                  <a:srgbClr val="FFFFFF"/>
                </a:solidFill>
              </a:rPr>
              <a:pPr/>
              <a:t>18</a:t>
            </a:fld>
            <a:endParaRPr lang="en-US" dirty="0">
              <a:solidFill>
                <a:srgbClr val="FFFFFF"/>
              </a:solidFill>
            </a:endParaRPr>
          </a:p>
        </p:txBody>
      </p:sp>
      <p:sp>
        <p:nvSpPr>
          <p:cNvPr id="3" name="Footer Placeholder 4">
            <a:extLst>
              <a:ext uri="{FF2B5EF4-FFF2-40B4-BE49-F238E27FC236}">
                <a16:creationId xmlns:a16="http://schemas.microsoft.com/office/drawing/2014/main" id="{B02C13E7-F82D-633E-AF1E-D88A5E41A569}"/>
              </a:ext>
            </a:extLst>
          </p:cNvPr>
          <p:cNvSpPr>
            <a:spLocks noGrp="1"/>
          </p:cNvSpPr>
          <p:nvPr>
            <p:ph type="ftr" sz="quarter" idx="11"/>
          </p:nvPr>
        </p:nvSpPr>
        <p:spPr>
          <a:xfrm>
            <a:off x="4267200" y="6173788"/>
            <a:ext cx="3793067" cy="365125"/>
          </a:xfrm>
        </p:spPr>
        <p:txBody>
          <a:bodyPr/>
          <a:lstStyle/>
          <a:p>
            <a:r>
              <a:rPr lang="en-US" sz="1400" dirty="0">
                <a:solidFill>
                  <a:srgbClr val="FFFFFF"/>
                </a:solidFill>
              </a:rPr>
              <a:t>Weekly Project Status Executive Summary </a:t>
            </a:r>
          </a:p>
        </p:txBody>
      </p:sp>
      <p:sp>
        <p:nvSpPr>
          <p:cNvPr id="9" name="TextBox 8">
            <a:extLst>
              <a:ext uri="{FF2B5EF4-FFF2-40B4-BE49-F238E27FC236}">
                <a16:creationId xmlns:a16="http://schemas.microsoft.com/office/drawing/2014/main" id="{3DF82A79-AA57-F8D3-388C-7EAE47B5A404}"/>
              </a:ext>
            </a:extLst>
          </p:cNvPr>
          <p:cNvSpPr txBox="1"/>
          <p:nvPr/>
        </p:nvSpPr>
        <p:spPr>
          <a:xfrm>
            <a:off x="4898797" y="5855389"/>
            <a:ext cx="4828121" cy="276999"/>
          </a:xfrm>
          <a:prstGeom prst="rect">
            <a:avLst/>
          </a:prstGeom>
          <a:noFill/>
        </p:spPr>
        <p:txBody>
          <a:bodyPr wrap="square" rtlCol="0">
            <a:spAutoFit/>
          </a:bodyPr>
          <a:lstStyle/>
          <a:p>
            <a:pPr algn="r"/>
            <a:r>
              <a:rPr lang="en-US" sz="1200" b="1" dirty="0">
                <a:solidFill>
                  <a:srgbClr val="00689A"/>
                </a:solidFill>
                <a:latin typeface="Raleway"/>
              </a:rPr>
              <a:t>*Bold/green finish days due to complete within next 90 days</a:t>
            </a:r>
          </a:p>
        </p:txBody>
      </p:sp>
      <p:sp>
        <p:nvSpPr>
          <p:cNvPr id="15" name="Content Placeholder 6">
            <a:extLst>
              <a:ext uri="{FF2B5EF4-FFF2-40B4-BE49-F238E27FC236}">
                <a16:creationId xmlns:a16="http://schemas.microsoft.com/office/drawing/2014/main" id="{3F6E8121-ABB2-DB9F-35A5-504CACB0D69A}"/>
              </a:ext>
            </a:extLst>
          </p:cNvPr>
          <p:cNvSpPr txBox="1">
            <a:spLocks/>
          </p:cNvSpPr>
          <p:nvPr/>
        </p:nvSpPr>
        <p:spPr>
          <a:xfrm>
            <a:off x="4596114" y="495670"/>
            <a:ext cx="3644688" cy="32173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350" b="0" i="0" kern="1200">
                <a:solidFill>
                  <a:schemeClr val="bg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FFFFFF"/>
                </a:solidFill>
              </a:rPr>
              <a:t>Project Health</a:t>
            </a:r>
          </a:p>
        </p:txBody>
      </p:sp>
      <p:pic>
        <p:nvPicPr>
          <p:cNvPr id="7" name="Picture 6">
            <a:extLst>
              <a:ext uri="{FF2B5EF4-FFF2-40B4-BE49-F238E27FC236}">
                <a16:creationId xmlns:a16="http://schemas.microsoft.com/office/drawing/2014/main" id="{70243DDD-87B1-C3B7-5AEA-299073E4B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803" y="380311"/>
            <a:ext cx="11525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3E27048-A22C-8F96-5EC1-AFE91F1FD4FE}"/>
              </a:ext>
            </a:extLst>
          </p:cNvPr>
          <p:cNvPicPr>
            <a:picLocks noChangeAspect="1"/>
          </p:cNvPicPr>
          <p:nvPr/>
        </p:nvPicPr>
        <p:blipFill>
          <a:blip r:embed="rId4"/>
          <a:stretch>
            <a:fillRect/>
          </a:stretch>
        </p:blipFill>
        <p:spPr>
          <a:xfrm>
            <a:off x="1798698" y="1042156"/>
            <a:ext cx="8288117" cy="4625741"/>
          </a:xfrm>
          <a:prstGeom prst="rect">
            <a:avLst/>
          </a:prstGeom>
        </p:spPr>
      </p:pic>
      <p:sp>
        <p:nvSpPr>
          <p:cNvPr id="13" name="TextBox 12">
            <a:extLst>
              <a:ext uri="{FF2B5EF4-FFF2-40B4-BE49-F238E27FC236}">
                <a16:creationId xmlns:a16="http://schemas.microsoft.com/office/drawing/2014/main" id="{7FEC178B-3B01-B5C8-1405-FA19C700C472}"/>
              </a:ext>
            </a:extLst>
          </p:cNvPr>
          <p:cNvSpPr txBox="1"/>
          <p:nvPr/>
        </p:nvSpPr>
        <p:spPr>
          <a:xfrm>
            <a:off x="1798698" y="5751565"/>
            <a:ext cx="3546805" cy="338554"/>
          </a:xfrm>
          <a:prstGeom prst="rect">
            <a:avLst/>
          </a:prstGeom>
          <a:noFill/>
        </p:spPr>
        <p:txBody>
          <a:bodyPr wrap="square" rtlCol="0">
            <a:spAutoFit/>
          </a:bodyPr>
          <a:lstStyle/>
          <a:p>
            <a:r>
              <a:rPr lang="en-US" sz="1600" b="1" dirty="0">
                <a:solidFill>
                  <a:srgbClr val="7030A0"/>
                </a:solidFill>
                <a:latin typeface="Raleway"/>
                <a:hlinkClick r:id="rId5">
                  <a:extLst>
                    <a:ext uri="{A12FA001-AC4F-418D-AE19-62706E023703}">
                      <ahyp:hlinkClr xmlns:ahyp="http://schemas.microsoft.com/office/drawing/2018/hyperlinkcolor" val="tx"/>
                    </a:ext>
                  </a:extLst>
                </a:hlinkClick>
              </a:rPr>
              <a:t>Active Status </a:t>
            </a:r>
            <a:r>
              <a:rPr lang="en-US" sz="1600" b="1" u="sng" dirty="0">
                <a:solidFill>
                  <a:srgbClr val="7030A0"/>
                </a:solidFill>
                <a:latin typeface="Raleway"/>
                <a:hlinkClick r:id="rId5">
                  <a:extLst>
                    <a:ext uri="{A12FA001-AC4F-418D-AE19-62706E023703}">
                      <ahyp:hlinkClr xmlns:ahyp="http://schemas.microsoft.com/office/drawing/2018/hyperlinkcolor" val="tx"/>
                    </a:ext>
                  </a:extLst>
                </a:hlinkClick>
              </a:rPr>
              <a:t>Report</a:t>
            </a:r>
            <a:r>
              <a:rPr lang="en-US" sz="1600" b="1" u="sng" dirty="0">
                <a:solidFill>
                  <a:srgbClr val="7030A0"/>
                </a:solidFill>
                <a:latin typeface="Raleway"/>
              </a:rPr>
              <a:t>  12-15-23</a:t>
            </a:r>
          </a:p>
        </p:txBody>
      </p:sp>
    </p:spTree>
    <p:extLst>
      <p:ext uri="{BB962C8B-B14F-4D97-AF65-F5344CB8AC3E}">
        <p14:creationId xmlns:p14="http://schemas.microsoft.com/office/powerpoint/2010/main" val="140326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solidFill>
                  <a:srgbClr val="FFFFFF"/>
                </a:solidFill>
              </a:rPr>
              <a:t>12/15/23</a:t>
            </a:r>
            <a:endParaRPr lang="en-US" sz="1400" dirty="0">
              <a:solidFill>
                <a:srgbClr val="FFFFFF"/>
              </a:solidFill>
            </a:endParaRPr>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solidFill>
                  <a:srgbClr val="FFFFFF"/>
                </a:solidFill>
              </a:rPr>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a:solidFill>
                  <a:srgbClr val="FFFFFF"/>
                </a:solidFill>
              </a:rPr>
              <a:pPr/>
              <a:t>19</a:t>
            </a:fld>
            <a:endParaRPr lang="en-US" dirty="0">
              <a:solidFill>
                <a:srgbClr val="FFFFFF"/>
              </a:solidFill>
            </a:endParaRPr>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p:txBody>
          <a:bodyPr/>
          <a:lstStyle/>
          <a:p>
            <a:r>
              <a:rPr lang="en-US" dirty="0"/>
              <a:t>90 Days to Implementation</a:t>
            </a:r>
          </a:p>
        </p:txBody>
      </p:sp>
      <p:sp>
        <p:nvSpPr>
          <p:cNvPr id="8" name="Content Placeholder 3">
            <a:extLst>
              <a:ext uri="{FF2B5EF4-FFF2-40B4-BE49-F238E27FC236}">
                <a16:creationId xmlns:a16="http://schemas.microsoft.com/office/drawing/2014/main" id="{5D0EB876-5B86-C107-2584-3190EF97B08A}"/>
              </a:ext>
            </a:extLst>
          </p:cNvPr>
          <p:cNvSpPr txBox="1">
            <a:spLocks/>
          </p:cNvSpPr>
          <p:nvPr/>
        </p:nvSpPr>
        <p:spPr>
          <a:xfrm>
            <a:off x="2103413" y="1066490"/>
            <a:ext cx="7450667" cy="495071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b="1" i="1" u="sng" dirty="0">
                <a:solidFill>
                  <a:srgbClr val="1F497D"/>
                </a:solidFill>
                <a:latin typeface="Calibri"/>
                <a:cs typeface="Calibri"/>
              </a:rPr>
              <a:t>All projects implementing prior to </a:t>
            </a:r>
            <a:r>
              <a:rPr lang="en-US" sz="1400" b="1" i="1" u="sng" dirty="0">
                <a:solidFill>
                  <a:srgbClr val="76A242"/>
                </a:solidFill>
                <a:latin typeface="Calibri"/>
                <a:cs typeface="Calibri"/>
              </a:rPr>
              <a:t>March 12</a:t>
            </a:r>
            <a:r>
              <a:rPr lang="en-US" sz="1400" b="1" u="sng" dirty="0">
                <a:solidFill>
                  <a:srgbClr val="76A242"/>
                </a:solidFill>
                <a:latin typeface="Calibri"/>
                <a:cs typeface="Calibri"/>
              </a:rPr>
              <a:t>, 2024</a:t>
            </a:r>
          </a:p>
          <a:p>
            <a:pPr marL="0" indent="0">
              <a:buNone/>
              <a:defRPr/>
            </a:pPr>
            <a:endParaRPr lang="en-US" sz="1400" b="1" u="sng" dirty="0">
              <a:solidFill>
                <a:srgbClr val="76A242"/>
              </a:solidFill>
              <a:latin typeface="Calibri"/>
              <a:cs typeface="Calibri"/>
            </a:endParaRPr>
          </a:p>
          <a:p>
            <a:pPr marL="400050" lvl="2" indent="0">
              <a:buNone/>
              <a:defRPr/>
            </a:pPr>
            <a:endParaRPr lang="en-US" sz="600" b="1" i="1" u="sng" dirty="0">
              <a:solidFill>
                <a:srgbClr val="1F497D"/>
              </a:solidFill>
              <a:latin typeface="Calibri"/>
              <a:cs typeface="Calibri"/>
            </a:endParaRPr>
          </a:p>
          <a:p>
            <a:pPr marL="0" lvl="1" indent="0">
              <a:buNone/>
              <a:defRPr/>
            </a:pPr>
            <a:r>
              <a:rPr lang="en-US" sz="1600" b="1" i="1" u="sng" dirty="0">
                <a:solidFill>
                  <a:srgbClr val="1F497D"/>
                </a:solidFill>
                <a:latin typeface="Calibri"/>
                <a:cs typeface="Calibri"/>
              </a:rPr>
              <a:t>Three projects green, to complete on time by 12/29/23</a:t>
            </a:r>
            <a:endParaRPr lang="en-US" sz="1600" dirty="0">
              <a:solidFill>
                <a:sysClr val="windowText" lastClr="000000"/>
              </a:solidFill>
              <a:latin typeface="Calibri"/>
            </a:endParaRPr>
          </a:p>
          <a:p>
            <a:pPr marL="342900" lvl="1" indent="-342900">
              <a:buFont typeface="Wingdings" panose="05000000000000000000" pitchFamily="2" charset="2"/>
              <a:buChar char="§"/>
              <a:defRPr/>
            </a:pPr>
            <a:r>
              <a:rPr lang="en-US" sz="1400" b="1" u="sng" dirty="0">
                <a:solidFill>
                  <a:srgbClr val="76A242"/>
                </a:solidFill>
                <a:latin typeface="Calibri"/>
                <a:cs typeface="Calibri"/>
              </a:rPr>
              <a:t>TRAC-IT Phase 2</a:t>
            </a:r>
            <a:endParaRPr lang="en-US" sz="1400" dirty="0">
              <a:solidFill>
                <a:sysClr val="windowText" lastClr="000000"/>
              </a:solidFill>
              <a:latin typeface="Calibri"/>
            </a:endParaRPr>
          </a:p>
          <a:p>
            <a:pPr marL="685800" lvl="2" indent="-285750">
              <a:buFont typeface="Wingdings" panose="05000000000000000000" pitchFamily="2" charset="2"/>
              <a:buChar char="§"/>
              <a:defRPr/>
            </a:pPr>
            <a:r>
              <a:rPr lang="en-US" sz="1400" dirty="0">
                <a:solidFill>
                  <a:sysClr val="windowText" lastClr="000000"/>
                </a:solidFill>
                <a:latin typeface="Calibri"/>
              </a:rPr>
              <a:t>Go-Live scheduled 12/11/23</a:t>
            </a:r>
            <a:endParaRPr lang="en-US" sz="900" b="1" u="sng" dirty="0">
              <a:solidFill>
                <a:srgbClr val="76A242"/>
              </a:solidFill>
              <a:latin typeface="Calibri"/>
              <a:cs typeface="Calibri"/>
            </a:endParaRPr>
          </a:p>
          <a:p>
            <a:pPr marL="342900" lvl="1" indent="-342900">
              <a:buFont typeface="Wingdings" panose="05000000000000000000" pitchFamily="2" charset="2"/>
              <a:buChar char="§"/>
              <a:defRPr/>
            </a:pPr>
            <a:r>
              <a:rPr lang="en-US" sz="1400" b="1" u="sng" dirty="0">
                <a:solidFill>
                  <a:srgbClr val="76A242"/>
                </a:solidFill>
                <a:latin typeface="Calibri"/>
                <a:cs typeface="Calibri"/>
              </a:rPr>
              <a:t>Application Reduction Initiative</a:t>
            </a:r>
            <a:r>
              <a:rPr lang="en-US" sz="1400" dirty="0">
                <a:solidFill>
                  <a:sysClr val="windowText" lastClr="000000"/>
                </a:solidFill>
                <a:latin typeface="Calibri"/>
                <a:cs typeface="Calibri"/>
              </a:rPr>
              <a:t>          </a:t>
            </a:r>
            <a:endParaRPr lang="en-US" sz="1000" dirty="0">
              <a:solidFill>
                <a:sysClr val="windowText" lastClr="000000"/>
              </a:solidFill>
              <a:latin typeface="Calibri"/>
            </a:endParaRPr>
          </a:p>
          <a:p>
            <a:pPr>
              <a:buFont typeface="Wingdings" panose="05000000000000000000" pitchFamily="2" charset="2"/>
              <a:buChar char="§"/>
              <a:defRPr/>
            </a:pPr>
            <a:r>
              <a:rPr lang="en-US" sz="1400" b="1" u="sng" dirty="0">
                <a:solidFill>
                  <a:srgbClr val="76A242"/>
                </a:solidFill>
                <a:latin typeface="Calibri"/>
                <a:cs typeface="Calibri"/>
              </a:rPr>
              <a:t>Grant Management Phase II</a:t>
            </a:r>
            <a:r>
              <a:rPr lang="en-US" sz="1400" dirty="0">
                <a:solidFill>
                  <a:sysClr val="windowText" lastClr="000000"/>
                </a:solidFill>
                <a:latin typeface="Calibri"/>
              </a:rPr>
              <a:t>               </a:t>
            </a:r>
          </a:p>
          <a:p>
            <a:pPr marL="400050" lvl="2" indent="0">
              <a:buNone/>
              <a:defRPr/>
            </a:pPr>
            <a:endParaRPr lang="en-US" sz="2800" dirty="0">
              <a:solidFill>
                <a:sysClr val="windowText" lastClr="000000"/>
              </a:solidFill>
              <a:latin typeface="Calibri"/>
            </a:endParaRPr>
          </a:p>
          <a:p>
            <a:pPr marL="0" lvl="1" indent="0">
              <a:buNone/>
              <a:defRPr/>
            </a:pPr>
            <a:r>
              <a:rPr lang="en-US" sz="1600" b="1" i="1" u="sng" dirty="0">
                <a:solidFill>
                  <a:srgbClr val="1F497D"/>
                </a:solidFill>
                <a:latin typeface="Calibri"/>
                <a:cs typeface="Calibri"/>
              </a:rPr>
              <a:t>One project at risk (details on slide 6)</a:t>
            </a:r>
          </a:p>
          <a:p>
            <a:pPr marL="0" lvl="1" indent="0">
              <a:buNone/>
              <a:defRPr/>
            </a:pPr>
            <a:endParaRPr lang="en-US" sz="1200" b="1" i="1" u="sng" dirty="0">
              <a:solidFill>
                <a:srgbClr val="1F497D"/>
              </a:solidFill>
              <a:latin typeface="Calibri"/>
              <a:cs typeface="Calibri"/>
            </a:endParaRPr>
          </a:p>
          <a:p>
            <a:pPr marL="742950" lvl="2" indent="-342900">
              <a:buFont typeface="Wingdings" panose="05000000000000000000" pitchFamily="2" charset="2"/>
              <a:buChar char="Ø"/>
              <a:defRPr/>
            </a:pPr>
            <a:endParaRPr lang="en-US" sz="500" b="1" u="sng" dirty="0">
              <a:solidFill>
                <a:srgbClr val="76A242"/>
              </a:solidFill>
              <a:latin typeface="Calibri"/>
              <a:cs typeface="Calibri"/>
            </a:endParaRPr>
          </a:p>
          <a:p>
            <a:pPr marL="400050" lvl="2" indent="0">
              <a:buNone/>
              <a:defRPr/>
            </a:pPr>
            <a:r>
              <a:rPr lang="en-US" sz="1400" b="1" u="sng" dirty="0">
                <a:solidFill>
                  <a:srgbClr val="76A242"/>
                </a:solidFill>
                <a:latin typeface="Calibri"/>
                <a:cs typeface="Calibri"/>
              </a:rPr>
              <a:t>Glucose Monitoring  </a:t>
            </a:r>
            <a:r>
              <a:rPr lang="en-US" sz="1400" b="1" dirty="0">
                <a:solidFill>
                  <a:srgbClr val="E7E6E6">
                    <a:lumMod val="10000"/>
                  </a:srgbClr>
                </a:solidFill>
                <a:latin typeface="Calibri"/>
                <a:cs typeface="Calibri"/>
              </a:rPr>
              <a:t>Go-Live postponed, on hold</a:t>
            </a:r>
          </a:p>
          <a:p>
            <a:pPr marL="400050" lvl="2" indent="0">
              <a:buNone/>
              <a:defRPr/>
            </a:pPr>
            <a:endParaRPr lang="en-US" sz="1800" b="1" dirty="0">
              <a:solidFill>
                <a:srgbClr val="E7E6E6">
                  <a:lumMod val="10000"/>
                </a:srgbClr>
              </a:solidFill>
              <a:latin typeface="Calibri"/>
              <a:cs typeface="Calibri"/>
            </a:endParaRPr>
          </a:p>
          <a:p>
            <a:pPr marL="0" indent="0">
              <a:buNone/>
              <a:defRPr/>
            </a:pPr>
            <a:endParaRPr lang="en-US" sz="1000" b="1" u="sng" dirty="0">
              <a:solidFill>
                <a:srgbClr val="76A242"/>
              </a:solidFill>
              <a:latin typeface="Calibri"/>
              <a:cs typeface="Calibri"/>
            </a:endParaRPr>
          </a:p>
          <a:p>
            <a:pPr lvl="1">
              <a:buFont typeface="Wingdings" panose="05000000000000000000" pitchFamily="2" charset="2"/>
              <a:buChar char="q"/>
              <a:defRPr/>
            </a:pPr>
            <a:endParaRPr lang="en-US" sz="1400" dirty="0">
              <a:solidFill>
                <a:sysClr val="windowText" lastClr="000000"/>
              </a:solidFill>
              <a:latin typeface="Calibri"/>
              <a:ea typeface="Calibri"/>
              <a:cs typeface="Calibri"/>
            </a:endParaRPr>
          </a:p>
          <a:p>
            <a:pPr lvl="1">
              <a:defRPr/>
            </a:pPr>
            <a:endParaRPr lang="en-US" sz="1400" dirty="0">
              <a:solidFill>
                <a:sysClr val="windowText" lastClr="000000"/>
              </a:solidFill>
              <a:latin typeface="Calibri"/>
              <a:cs typeface="Calibri"/>
            </a:endParaRPr>
          </a:p>
          <a:p>
            <a:pPr marL="685800" lvl="2" indent="-285750">
              <a:buFont typeface="Wingdings" panose="05000000000000000000" pitchFamily="2" charset="2"/>
              <a:buChar char="q"/>
              <a:defRPr/>
            </a:pPr>
            <a:endParaRPr lang="en-US" sz="1400" dirty="0">
              <a:solidFill>
                <a:sysClr val="windowText" lastClr="000000"/>
              </a:solidFill>
              <a:latin typeface="Calibri"/>
            </a:endParaRPr>
          </a:p>
          <a:p>
            <a:pPr marL="342900" lvl="1" indent="-342900">
              <a:buFont typeface="Wingdings" panose="05000000000000000000" pitchFamily="2" charset="2"/>
              <a:buChar char="Ø"/>
              <a:defRPr/>
            </a:pPr>
            <a:endParaRPr lang="en-US" sz="1400" dirty="0">
              <a:solidFill>
                <a:sysClr val="windowText" lastClr="000000"/>
              </a:solidFill>
              <a:latin typeface="Calibri"/>
              <a:cs typeface="Calibri"/>
            </a:endParaRPr>
          </a:p>
        </p:txBody>
      </p:sp>
      <p:sp>
        <p:nvSpPr>
          <p:cNvPr id="3" name="TextBox 2">
            <a:extLst>
              <a:ext uri="{FF2B5EF4-FFF2-40B4-BE49-F238E27FC236}">
                <a16:creationId xmlns:a16="http://schemas.microsoft.com/office/drawing/2014/main" id="{790C1A4B-6DE9-6CF3-CCF6-09CEA9958C7D}"/>
              </a:ext>
            </a:extLst>
          </p:cNvPr>
          <p:cNvSpPr txBox="1"/>
          <p:nvPr/>
        </p:nvSpPr>
        <p:spPr>
          <a:xfrm>
            <a:off x="7711965" y="1712081"/>
            <a:ext cx="2566787" cy="1569660"/>
          </a:xfrm>
          <a:prstGeom prst="rect">
            <a:avLst/>
          </a:prstGeom>
          <a:noFill/>
        </p:spPr>
        <p:txBody>
          <a:bodyPr wrap="square" rtlCol="0">
            <a:spAutoFit/>
          </a:bodyPr>
          <a:lstStyle/>
          <a:p>
            <a:r>
              <a:rPr lang="en-US" sz="2400" b="1" dirty="0">
                <a:solidFill>
                  <a:srgbClr val="00689A"/>
                </a:solidFill>
                <a:latin typeface="Raleway"/>
              </a:rPr>
              <a:t>4 projects within 90-day implementation window</a:t>
            </a:r>
          </a:p>
        </p:txBody>
      </p:sp>
      <p:pic>
        <p:nvPicPr>
          <p:cNvPr id="9" name="Picture 8">
            <a:extLst>
              <a:ext uri="{FF2B5EF4-FFF2-40B4-BE49-F238E27FC236}">
                <a16:creationId xmlns:a16="http://schemas.microsoft.com/office/drawing/2014/main" id="{DADEDF49-FFA2-E200-6B26-0849C1E02457}"/>
              </a:ext>
            </a:extLst>
          </p:cNvPr>
          <p:cNvPicPr>
            <a:picLocks noChangeAspect="1"/>
          </p:cNvPicPr>
          <p:nvPr/>
        </p:nvPicPr>
        <p:blipFill>
          <a:blip r:embed="rId2"/>
          <a:stretch>
            <a:fillRect/>
          </a:stretch>
        </p:blipFill>
        <p:spPr>
          <a:xfrm>
            <a:off x="1907336" y="4181028"/>
            <a:ext cx="523920" cy="217570"/>
          </a:xfrm>
          <a:prstGeom prst="rect">
            <a:avLst/>
          </a:prstGeom>
        </p:spPr>
      </p:pic>
      <p:pic>
        <p:nvPicPr>
          <p:cNvPr id="11" name="Picture 10">
            <a:extLst>
              <a:ext uri="{FF2B5EF4-FFF2-40B4-BE49-F238E27FC236}">
                <a16:creationId xmlns:a16="http://schemas.microsoft.com/office/drawing/2014/main" id="{A7C8E30E-1EB7-C49E-0825-2BC8326A219C}"/>
              </a:ext>
            </a:extLst>
          </p:cNvPr>
          <p:cNvPicPr>
            <a:picLocks noChangeAspect="1"/>
          </p:cNvPicPr>
          <p:nvPr/>
        </p:nvPicPr>
        <p:blipFill>
          <a:blip r:embed="rId3"/>
          <a:stretch>
            <a:fillRect/>
          </a:stretch>
        </p:blipFill>
        <p:spPr>
          <a:xfrm>
            <a:off x="5194725" y="2240568"/>
            <a:ext cx="316248" cy="274479"/>
          </a:xfrm>
          <a:prstGeom prst="rect">
            <a:avLst/>
          </a:prstGeom>
        </p:spPr>
      </p:pic>
      <p:sp>
        <p:nvSpPr>
          <p:cNvPr id="12" name="TextBox 11">
            <a:extLst>
              <a:ext uri="{FF2B5EF4-FFF2-40B4-BE49-F238E27FC236}">
                <a16:creationId xmlns:a16="http://schemas.microsoft.com/office/drawing/2014/main" id="{2BB3219E-7CAF-D16D-2088-A0DD954ECD92}"/>
              </a:ext>
            </a:extLst>
          </p:cNvPr>
          <p:cNvSpPr txBox="1"/>
          <p:nvPr/>
        </p:nvSpPr>
        <p:spPr>
          <a:xfrm>
            <a:off x="5352849" y="2208530"/>
            <a:ext cx="1621766" cy="338554"/>
          </a:xfrm>
          <a:prstGeom prst="rect">
            <a:avLst/>
          </a:prstGeom>
          <a:noFill/>
        </p:spPr>
        <p:txBody>
          <a:bodyPr wrap="square" rtlCol="0">
            <a:spAutoFit/>
          </a:bodyPr>
          <a:lstStyle/>
          <a:p>
            <a:r>
              <a:rPr lang="en-US" sz="1600" dirty="0">
                <a:solidFill>
                  <a:srgbClr val="00689A"/>
                </a:solidFill>
                <a:latin typeface="Raleway"/>
              </a:rPr>
              <a:t>In Production</a:t>
            </a:r>
          </a:p>
        </p:txBody>
      </p:sp>
    </p:spTree>
    <p:extLst>
      <p:ext uri="{BB962C8B-B14F-4D97-AF65-F5344CB8AC3E}">
        <p14:creationId xmlns:p14="http://schemas.microsoft.com/office/powerpoint/2010/main" val="375261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C799E0-B974-2F86-8E41-7E9A2DC910CC}"/>
              </a:ext>
            </a:extLst>
          </p:cNvPr>
          <p:cNvSpPr>
            <a:spLocks noGrp="1"/>
          </p:cNvSpPr>
          <p:nvPr>
            <p:ph idx="1"/>
          </p:nvPr>
        </p:nvSpPr>
        <p:spPr>
          <a:xfrm>
            <a:off x="457200" y="1069941"/>
            <a:ext cx="10515600" cy="4848796"/>
          </a:xfrm>
        </p:spPr>
        <p:txBody>
          <a:bodyPr>
            <a:noAutofit/>
          </a:bodyPr>
          <a:lstStyle/>
          <a:p>
            <a:r>
              <a:rPr lang="en-US" sz="4400" b="1" i="1" u="sng" dirty="0">
                <a:solidFill>
                  <a:srgbClr val="C00000"/>
                </a:solidFill>
                <a:latin typeface="Caveat" panose="00000500000000000000" pitchFamily="2" charset="0"/>
              </a:rPr>
              <a:t>A Very Happy New Year To Everyone !</a:t>
            </a:r>
            <a:endParaRPr lang="en-US" sz="4400" i="1" dirty="0">
              <a:solidFill>
                <a:srgbClr val="C00000"/>
              </a:solidFill>
              <a:latin typeface="Caveat" panose="00000500000000000000" pitchFamily="2" charset="0"/>
            </a:endParaRPr>
          </a:p>
          <a:p>
            <a:r>
              <a:rPr lang="en-US" sz="2500" dirty="0"/>
              <a:t>Establish Quorum</a:t>
            </a:r>
          </a:p>
          <a:p>
            <a:r>
              <a:rPr lang="en-US" sz="2500" dirty="0"/>
              <a:t>Review Action Items </a:t>
            </a:r>
          </a:p>
          <a:p>
            <a:r>
              <a:rPr lang="en-US" sz="2500" dirty="0"/>
              <a:t>Celebrate Success(es) </a:t>
            </a:r>
          </a:p>
          <a:p>
            <a:r>
              <a:rPr lang="en-US" sz="2500" dirty="0"/>
              <a:t>Intakes &amp; EPMO Recommendations </a:t>
            </a:r>
          </a:p>
          <a:p>
            <a:r>
              <a:rPr lang="en-US" sz="2500" dirty="0"/>
              <a:t>Decisions from EIB</a:t>
            </a:r>
          </a:p>
          <a:p>
            <a:r>
              <a:rPr lang="en-US" sz="2500" dirty="0"/>
              <a:t>Q&amp;A Interactive Session </a:t>
            </a:r>
          </a:p>
          <a:p>
            <a:r>
              <a:rPr lang="en-US" sz="2500" dirty="0"/>
              <a:t>Appendix – Project Health</a:t>
            </a:r>
          </a:p>
        </p:txBody>
      </p:sp>
      <p:sp>
        <p:nvSpPr>
          <p:cNvPr id="6" name="Slide Number Placeholder 5">
            <a:extLst>
              <a:ext uri="{FF2B5EF4-FFF2-40B4-BE49-F238E27FC236}">
                <a16:creationId xmlns:a16="http://schemas.microsoft.com/office/drawing/2014/main" id="{09FD9530-D088-3348-CEA4-5C618E0EDE6C}"/>
              </a:ext>
            </a:extLst>
          </p:cNvPr>
          <p:cNvSpPr>
            <a:spLocks noGrp="1"/>
          </p:cNvSpPr>
          <p:nvPr>
            <p:ph type="sldNum" sz="quarter" idx="12"/>
          </p:nvPr>
        </p:nvSpPr>
        <p:spPr/>
        <p:txBody>
          <a:bodyPr/>
          <a:lstStyle/>
          <a:p>
            <a:fld id="{5874D6C6-B3A5-4F2C-A6BF-E3D57C3A1219}" type="slidenum">
              <a:rPr lang="en-US" smtClean="0"/>
              <a:t>2</a:t>
            </a:fld>
            <a:endParaRPr lang="en-US"/>
          </a:p>
        </p:txBody>
      </p:sp>
      <p:sp>
        <p:nvSpPr>
          <p:cNvPr id="7" name="Content Placeholder 6">
            <a:extLst>
              <a:ext uri="{FF2B5EF4-FFF2-40B4-BE49-F238E27FC236}">
                <a16:creationId xmlns:a16="http://schemas.microsoft.com/office/drawing/2014/main" id="{CAB91155-40DB-8F5D-87E0-8D83938F068A}"/>
              </a:ext>
            </a:extLst>
          </p:cNvPr>
          <p:cNvSpPr>
            <a:spLocks noGrp="1"/>
          </p:cNvSpPr>
          <p:nvPr>
            <p:ph sz="quarter" idx="13"/>
          </p:nvPr>
        </p:nvSpPr>
        <p:spPr/>
        <p:txBody>
          <a:bodyPr/>
          <a:lstStyle/>
          <a:p>
            <a:r>
              <a:rPr lang="en-US" dirty="0"/>
              <a:t>Agenda</a:t>
            </a:r>
          </a:p>
        </p:txBody>
      </p:sp>
      <p:sp>
        <p:nvSpPr>
          <p:cNvPr id="5" name="Date Placeholder 3">
            <a:extLst>
              <a:ext uri="{FF2B5EF4-FFF2-40B4-BE49-F238E27FC236}">
                <a16:creationId xmlns:a16="http://schemas.microsoft.com/office/drawing/2014/main" id="{6DCAA295-8632-BF9B-0680-E1C4C93A1A81}"/>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CCBD0889-73A0-A1D3-F656-6DC5157EA3A9}"/>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pic>
        <p:nvPicPr>
          <p:cNvPr id="4" name="Picture 3" descr="A picture containing chart&#10;&#10;Description automatically generated">
            <a:extLst>
              <a:ext uri="{FF2B5EF4-FFF2-40B4-BE49-F238E27FC236}">
                <a16:creationId xmlns:a16="http://schemas.microsoft.com/office/drawing/2014/main" id="{2CCBB001-5B61-D5F8-80B9-B52A9743EC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88287" y="1021198"/>
            <a:ext cx="1167816" cy="1169613"/>
          </a:xfrm>
          <a:prstGeom prst="rect">
            <a:avLst/>
          </a:prstGeom>
        </p:spPr>
      </p:pic>
    </p:spTree>
    <p:extLst>
      <p:ext uri="{BB962C8B-B14F-4D97-AF65-F5344CB8AC3E}">
        <p14:creationId xmlns:p14="http://schemas.microsoft.com/office/powerpoint/2010/main" val="241214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solidFill>
                  <a:srgbClr val="FFFFFF"/>
                </a:solidFill>
              </a:rPr>
              <a:t>12/15/23</a:t>
            </a:r>
            <a:endParaRPr lang="en-US" sz="1400" dirty="0">
              <a:solidFill>
                <a:srgbClr val="FFFFFF"/>
              </a:solidFill>
            </a:endParaRPr>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solidFill>
                  <a:srgbClr val="FFFFFF"/>
                </a:solidFill>
              </a:rPr>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a:solidFill>
                  <a:srgbClr val="FFFFFF"/>
                </a:solidFill>
              </a:rPr>
              <a:pPr/>
              <a:t>20</a:t>
            </a:fld>
            <a:endParaRPr lang="en-US" dirty="0">
              <a:solidFill>
                <a:srgbClr val="FFFFFF"/>
              </a:solidFill>
            </a:endParaRPr>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a:xfrm>
            <a:off x="3971458" y="360884"/>
            <a:ext cx="5435204" cy="321732"/>
          </a:xfrm>
        </p:spPr>
        <p:txBody>
          <a:bodyPr/>
          <a:lstStyle/>
          <a:p>
            <a:r>
              <a:rPr lang="en-US" dirty="0"/>
              <a:t>Project NOT Green</a:t>
            </a:r>
          </a:p>
        </p:txBody>
      </p:sp>
      <p:sp>
        <p:nvSpPr>
          <p:cNvPr id="8" name="Content Placeholder 3">
            <a:extLst>
              <a:ext uri="{FF2B5EF4-FFF2-40B4-BE49-F238E27FC236}">
                <a16:creationId xmlns:a16="http://schemas.microsoft.com/office/drawing/2014/main" id="{5D0EB876-5B86-C107-2584-3190EF97B08A}"/>
              </a:ext>
            </a:extLst>
          </p:cNvPr>
          <p:cNvSpPr txBox="1">
            <a:spLocks/>
          </p:cNvSpPr>
          <p:nvPr/>
        </p:nvSpPr>
        <p:spPr>
          <a:xfrm>
            <a:off x="1769698" y="1029499"/>
            <a:ext cx="8719497" cy="538681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a:solidFill>
                  <a:sysClr val="windowText" lastClr="000000"/>
                </a:solidFill>
                <a:latin typeface="Calibri"/>
              </a:rPr>
              <a:t>VCC </a:t>
            </a:r>
          </a:p>
          <a:p>
            <a:pPr lvl="1">
              <a:buFont typeface="Wingdings" panose="05000000000000000000" pitchFamily="2" charset="2"/>
              <a:buChar char="q"/>
              <a:defRPr/>
            </a:pPr>
            <a:r>
              <a:rPr lang="en-US" sz="1500" dirty="0">
                <a:solidFill>
                  <a:sysClr val="windowText" lastClr="000000"/>
                </a:solidFill>
                <a:latin typeface="Calibri"/>
              </a:rPr>
              <a:t>Mobile Dispatch training is complete</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Create a change request through VITA</a:t>
            </a:r>
          </a:p>
          <a:p>
            <a:pPr lvl="2">
              <a:buFont typeface="Wingdings" panose="05000000000000000000" pitchFamily="2" charset="2"/>
              <a:buChar char="q"/>
              <a:defRPr/>
            </a:pPr>
            <a:r>
              <a:rPr lang="en-US" sz="1500" dirty="0">
                <a:solidFill>
                  <a:sysClr val="windowText" lastClr="000000"/>
                </a:solidFill>
                <a:latin typeface="Calibri"/>
              </a:rPr>
              <a:t>Complete new contract with Behavioral Health Link </a:t>
            </a:r>
          </a:p>
          <a:p>
            <a:pPr lvl="2">
              <a:buFont typeface="Wingdings" panose="05000000000000000000" pitchFamily="2" charset="2"/>
              <a:buChar char="q"/>
              <a:defRPr/>
            </a:pPr>
            <a:r>
              <a:rPr lang="en-US" sz="1500" dirty="0">
                <a:solidFill>
                  <a:sysClr val="windowText" lastClr="000000"/>
                </a:solidFill>
                <a:latin typeface="Calibri"/>
              </a:rPr>
              <a:t>Identify scope/schedule/budget changes and submit to VITA the change request</a:t>
            </a:r>
          </a:p>
          <a:p>
            <a:pPr lvl="1">
              <a:buFont typeface="Wingdings" panose="05000000000000000000" pitchFamily="2" charset="2"/>
              <a:buChar char="q"/>
              <a:defRPr/>
            </a:pPr>
            <a:r>
              <a:rPr lang="en-US" sz="1500" b="1" dirty="0">
                <a:solidFill>
                  <a:sysClr val="windowText" lastClr="000000"/>
                </a:solidFill>
                <a:latin typeface="Calibri"/>
              </a:rPr>
              <a:t>Upcoming Milestones:</a:t>
            </a:r>
          </a:p>
          <a:p>
            <a:pPr lvl="2">
              <a:buFont typeface="Wingdings" panose="05000000000000000000" pitchFamily="2" charset="2"/>
              <a:buChar char="q"/>
              <a:defRPr/>
            </a:pPr>
            <a:r>
              <a:rPr lang="en-US" sz="1500" dirty="0">
                <a:solidFill>
                  <a:sysClr val="windowText" lastClr="000000"/>
                </a:solidFill>
                <a:latin typeface="Calibri"/>
              </a:rPr>
              <a:t>Complete Readiness Checklist for re-launch to go in PROD by December 15</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2">
              <a:buFont typeface="Wingdings" panose="05000000000000000000" pitchFamily="2" charset="2"/>
              <a:buChar char="q"/>
              <a:defRPr/>
            </a:pPr>
            <a:r>
              <a:rPr lang="en-US" sz="1500" dirty="0">
                <a:solidFill>
                  <a:sysClr val="windowText" lastClr="000000"/>
                </a:solidFill>
                <a:latin typeface="Calibri"/>
              </a:rPr>
              <a:t>Mobile Dispatch Go-Live December 16</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2">
              <a:buFont typeface="Wingdings" panose="05000000000000000000" pitchFamily="2" charset="2"/>
              <a:buChar char="q"/>
              <a:defRPr/>
            </a:pPr>
            <a:r>
              <a:rPr lang="en-US" sz="1500" dirty="0">
                <a:solidFill>
                  <a:sysClr val="windowText" lastClr="000000"/>
                </a:solidFill>
                <a:latin typeface="Calibri"/>
              </a:rPr>
              <a:t>Execute emergency contract and SOW for subscription by December 31</a:t>
            </a:r>
            <a:r>
              <a:rPr lang="en-US" sz="1500" baseline="30000" dirty="0">
                <a:solidFill>
                  <a:sysClr val="windowText" lastClr="000000"/>
                </a:solidFill>
                <a:latin typeface="Calibri"/>
              </a:rPr>
              <a:t>st</a:t>
            </a:r>
            <a:r>
              <a:rPr lang="en-US" sz="1500" dirty="0">
                <a:solidFill>
                  <a:sysClr val="windowText" lastClr="000000"/>
                </a:solidFill>
                <a:latin typeface="Calibri"/>
              </a:rPr>
              <a:t> </a:t>
            </a:r>
          </a:p>
          <a:p>
            <a:pPr lvl="2">
              <a:buFont typeface="Wingdings" panose="05000000000000000000" pitchFamily="2" charset="2"/>
              <a:buChar char="q"/>
              <a:defRPr/>
            </a:pPr>
            <a:endParaRPr lang="en-US" sz="400" dirty="0">
              <a:solidFill>
                <a:sysClr val="windowText" lastClr="000000"/>
              </a:solidFill>
              <a:latin typeface="Calibri"/>
            </a:endParaRPr>
          </a:p>
          <a:p>
            <a:pPr lvl="2">
              <a:buFont typeface="Wingdings" panose="05000000000000000000" pitchFamily="2" charset="2"/>
              <a:buChar char="q"/>
              <a:defRPr/>
            </a:pPr>
            <a:endParaRPr lang="en-US" sz="300" dirty="0">
              <a:solidFill>
                <a:sysClr val="windowText" lastClr="000000"/>
              </a:solidFill>
              <a:latin typeface="Calibri"/>
              <a:ea typeface="Calibri"/>
              <a:cs typeface="Calibri"/>
            </a:endParaRPr>
          </a:p>
          <a:p>
            <a:pPr marL="0" indent="0">
              <a:buNone/>
              <a:defRPr/>
            </a:pPr>
            <a:r>
              <a:rPr lang="en-US" sz="1500" b="1" dirty="0">
                <a:solidFill>
                  <a:sysClr val="windowText" lastClr="000000"/>
                </a:solidFill>
                <a:latin typeface="Calibri"/>
              </a:rPr>
              <a:t>CBORD NetMenu </a:t>
            </a:r>
          </a:p>
          <a:p>
            <a:pPr lvl="1">
              <a:buFont typeface="Wingdings" panose="05000000000000000000" pitchFamily="2" charset="2"/>
              <a:buChar char="q"/>
              <a:defRPr/>
            </a:pPr>
            <a:r>
              <a:rPr lang="en-US" sz="1500" dirty="0">
                <a:solidFill>
                  <a:sysClr val="windowText" lastClr="000000"/>
                </a:solidFill>
                <a:latin typeface="Calibri"/>
              </a:rPr>
              <a:t>Preload activities now 96% complete; 4 facilities remaining</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Adjust schedule in Planview for delays and scope decision by December 18</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1">
              <a:buFont typeface="Wingdings" panose="05000000000000000000" pitchFamily="2" charset="2"/>
              <a:buChar char="q"/>
              <a:defRPr/>
            </a:pPr>
            <a:r>
              <a:rPr lang="en-US" sz="1500" b="1" dirty="0">
                <a:solidFill>
                  <a:sysClr val="windowText" lastClr="000000"/>
                </a:solidFill>
                <a:latin typeface="Calibri"/>
              </a:rPr>
              <a:t>Upcoming Milestones:</a:t>
            </a:r>
          </a:p>
          <a:p>
            <a:pPr lvl="2">
              <a:buFont typeface="Wingdings" panose="05000000000000000000" pitchFamily="2" charset="2"/>
              <a:buChar char="q"/>
              <a:defRPr/>
            </a:pPr>
            <a:r>
              <a:rPr lang="en-US" sz="1500" dirty="0">
                <a:solidFill>
                  <a:sysClr val="windowText" lastClr="000000"/>
                </a:solidFill>
                <a:latin typeface="Calibri"/>
              </a:rPr>
              <a:t>Facilities complete go-live checklist by December 8</a:t>
            </a:r>
            <a:r>
              <a:rPr lang="en-US" sz="1500" baseline="30000" dirty="0">
                <a:solidFill>
                  <a:sysClr val="windowText" lastClr="000000"/>
                </a:solidFill>
                <a:latin typeface="Calibri"/>
              </a:rPr>
              <a:t>th</a:t>
            </a:r>
            <a:endParaRPr lang="en-US" sz="1500" dirty="0">
              <a:solidFill>
                <a:sysClr val="windowText" lastClr="000000"/>
              </a:solidFill>
              <a:latin typeface="Calibri"/>
            </a:endParaRPr>
          </a:p>
          <a:p>
            <a:pPr lvl="2">
              <a:buFont typeface="Wingdings" panose="05000000000000000000" pitchFamily="2" charset="2"/>
              <a:buChar char="q"/>
              <a:defRPr/>
            </a:pPr>
            <a:r>
              <a:rPr lang="en-US" sz="1500" dirty="0">
                <a:solidFill>
                  <a:sysClr val="windowText" lastClr="000000"/>
                </a:solidFill>
                <a:latin typeface="Calibri"/>
              </a:rPr>
              <a:t>PROD migration occurred or critical bug fix December 8</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2">
              <a:buFont typeface="Wingdings" panose="05000000000000000000" pitchFamily="2" charset="2"/>
              <a:buChar char="q"/>
              <a:defRPr/>
            </a:pPr>
            <a:r>
              <a:rPr lang="en-US" sz="1500" dirty="0">
                <a:solidFill>
                  <a:sysClr val="windowText" lastClr="000000"/>
                </a:solidFill>
                <a:latin typeface="Calibri"/>
              </a:rPr>
              <a:t>Part 2 of identifying critical EHR and interface issues by December 13</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2">
              <a:buFont typeface="Wingdings" panose="05000000000000000000" pitchFamily="2" charset="2"/>
              <a:buChar char="q"/>
              <a:defRPr/>
            </a:pPr>
            <a:r>
              <a:rPr lang="en-US" sz="1500" dirty="0">
                <a:solidFill>
                  <a:sysClr val="windowText" lastClr="000000"/>
                </a:solidFill>
                <a:latin typeface="Calibri"/>
              </a:rPr>
              <a:t>Evaluate go-live readiness by December 18</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2">
              <a:buFont typeface="Wingdings" panose="05000000000000000000" pitchFamily="2" charset="2"/>
              <a:buChar char="q"/>
              <a:defRPr/>
            </a:pPr>
            <a:r>
              <a:rPr lang="en-US" sz="1500" dirty="0">
                <a:solidFill>
                  <a:sysClr val="windowText" lastClr="000000"/>
                </a:solidFill>
                <a:latin typeface="Calibri"/>
              </a:rPr>
              <a:t>Resolve all critical issues during Dec window December 9</a:t>
            </a:r>
            <a:r>
              <a:rPr lang="en-US" sz="1500" baseline="30000" dirty="0">
                <a:solidFill>
                  <a:sysClr val="windowText" lastClr="000000"/>
                </a:solidFill>
                <a:latin typeface="Calibri"/>
              </a:rPr>
              <a:t>th</a:t>
            </a:r>
            <a:r>
              <a:rPr lang="en-US" sz="1500" dirty="0">
                <a:solidFill>
                  <a:sysClr val="windowText" lastClr="000000"/>
                </a:solidFill>
                <a:latin typeface="Calibri"/>
              </a:rPr>
              <a:t> – 19</a:t>
            </a:r>
            <a:r>
              <a:rPr lang="en-US" sz="1500" baseline="30000" dirty="0">
                <a:solidFill>
                  <a:sysClr val="windowText" lastClr="000000"/>
                </a:solidFill>
                <a:latin typeface="Calibri"/>
              </a:rPr>
              <a:t>th</a:t>
            </a:r>
            <a:r>
              <a:rPr lang="en-US" sz="1500" dirty="0">
                <a:solidFill>
                  <a:sysClr val="windowText" lastClr="000000"/>
                </a:solidFill>
                <a:latin typeface="Calibri"/>
              </a:rPr>
              <a:t> </a:t>
            </a:r>
            <a:endParaRPr lang="en-US" sz="1100" b="1" dirty="0">
              <a:solidFill>
                <a:sysClr val="windowText" lastClr="000000"/>
              </a:solidFill>
              <a:latin typeface="Calibri"/>
            </a:endParaRPr>
          </a:p>
          <a:p>
            <a:pPr lvl="1">
              <a:buFont typeface="Wingdings" panose="05000000000000000000" pitchFamily="2" charset="2"/>
              <a:buChar char="q"/>
              <a:defRPr/>
            </a:pPr>
            <a:endParaRPr lang="en-US" sz="1500" dirty="0">
              <a:solidFill>
                <a:sysClr val="windowText" lastClr="000000"/>
              </a:solidFill>
              <a:latin typeface="Calibri"/>
            </a:endParaRPr>
          </a:p>
          <a:p>
            <a:pPr lvl="2">
              <a:buFont typeface="Wingdings" panose="05000000000000000000" pitchFamily="2" charset="2"/>
              <a:buChar char="q"/>
              <a:defRPr/>
            </a:pPr>
            <a:endParaRPr lang="en-US" sz="1500" dirty="0">
              <a:solidFill>
                <a:sysClr val="windowText" lastClr="000000"/>
              </a:solidFill>
              <a:latin typeface="Calibri"/>
            </a:endParaRPr>
          </a:p>
          <a:p>
            <a:pPr lvl="1">
              <a:buFont typeface="Wingdings" panose="05000000000000000000" pitchFamily="2" charset="2"/>
              <a:buChar char="q"/>
              <a:defRPr/>
            </a:pPr>
            <a:endParaRPr lang="en-US" sz="800" dirty="0">
              <a:solidFill>
                <a:sysClr val="windowText" lastClr="000000"/>
              </a:solidFill>
              <a:latin typeface="Calibri"/>
            </a:endParaRPr>
          </a:p>
          <a:p>
            <a:pPr lvl="1">
              <a:buFont typeface="Wingdings" panose="05000000000000000000" pitchFamily="2" charset="2"/>
              <a:buChar char="q"/>
              <a:defRPr/>
            </a:pPr>
            <a:endParaRPr lang="en-US" sz="900" dirty="0">
              <a:solidFill>
                <a:sysClr val="windowText" lastClr="000000"/>
              </a:solidFill>
              <a:latin typeface="Calibri"/>
              <a:ea typeface="Calibri"/>
              <a:cs typeface="Calibri"/>
            </a:endParaRPr>
          </a:p>
        </p:txBody>
      </p:sp>
      <p:sp>
        <p:nvSpPr>
          <p:cNvPr id="2" name="TextBox 1">
            <a:extLst>
              <a:ext uri="{FF2B5EF4-FFF2-40B4-BE49-F238E27FC236}">
                <a16:creationId xmlns:a16="http://schemas.microsoft.com/office/drawing/2014/main" id="{88F29008-17EC-1CC5-14A6-F4FE8D1A4BFC}"/>
              </a:ext>
            </a:extLst>
          </p:cNvPr>
          <p:cNvSpPr txBox="1"/>
          <p:nvPr/>
        </p:nvSpPr>
        <p:spPr>
          <a:xfrm>
            <a:off x="8509188" y="1036310"/>
            <a:ext cx="1794948" cy="830997"/>
          </a:xfrm>
          <a:prstGeom prst="rect">
            <a:avLst/>
          </a:prstGeom>
          <a:noFill/>
        </p:spPr>
        <p:txBody>
          <a:bodyPr wrap="square" rtlCol="0">
            <a:spAutoFit/>
          </a:bodyPr>
          <a:lstStyle/>
          <a:p>
            <a:pPr algn="ctr"/>
            <a:r>
              <a:rPr lang="en-US" sz="2400" b="1" dirty="0">
                <a:solidFill>
                  <a:srgbClr val="00689A"/>
                </a:solidFill>
                <a:latin typeface="Raleway"/>
              </a:rPr>
              <a:t>7 Projects </a:t>
            </a:r>
          </a:p>
          <a:p>
            <a:pPr algn="ctr"/>
            <a:r>
              <a:rPr lang="en-US" sz="2400" b="1" dirty="0">
                <a:solidFill>
                  <a:srgbClr val="00689A"/>
                </a:solidFill>
                <a:latin typeface="Raleway"/>
              </a:rPr>
              <a:t>off track</a:t>
            </a:r>
          </a:p>
        </p:txBody>
      </p:sp>
      <p:pic>
        <p:nvPicPr>
          <p:cNvPr id="13" name="Picture 12">
            <a:extLst>
              <a:ext uri="{FF2B5EF4-FFF2-40B4-BE49-F238E27FC236}">
                <a16:creationId xmlns:a16="http://schemas.microsoft.com/office/drawing/2014/main" id="{BC93D447-6BE1-16D3-547B-46D489ABF873}"/>
              </a:ext>
            </a:extLst>
          </p:cNvPr>
          <p:cNvPicPr>
            <a:picLocks noChangeAspect="1"/>
          </p:cNvPicPr>
          <p:nvPr/>
        </p:nvPicPr>
        <p:blipFill>
          <a:blip r:embed="rId2"/>
          <a:stretch>
            <a:fillRect/>
          </a:stretch>
        </p:blipFill>
        <p:spPr>
          <a:xfrm>
            <a:off x="1769697" y="4932799"/>
            <a:ext cx="550974" cy="225572"/>
          </a:xfrm>
          <a:prstGeom prst="rect">
            <a:avLst/>
          </a:prstGeom>
        </p:spPr>
      </p:pic>
      <p:sp>
        <p:nvSpPr>
          <p:cNvPr id="12" name="TextBox 11">
            <a:extLst>
              <a:ext uri="{FF2B5EF4-FFF2-40B4-BE49-F238E27FC236}">
                <a16:creationId xmlns:a16="http://schemas.microsoft.com/office/drawing/2014/main" id="{F8C84E44-AA71-EEF8-765D-C64B0422E8A0}"/>
              </a:ext>
            </a:extLst>
          </p:cNvPr>
          <p:cNvSpPr txBox="1"/>
          <p:nvPr/>
        </p:nvSpPr>
        <p:spPr>
          <a:xfrm>
            <a:off x="8669898" y="558266"/>
            <a:ext cx="783771" cy="338554"/>
          </a:xfrm>
          <a:prstGeom prst="rect">
            <a:avLst/>
          </a:prstGeom>
          <a:noFill/>
        </p:spPr>
        <p:txBody>
          <a:bodyPr wrap="square" rtlCol="0">
            <a:spAutoFit/>
          </a:bodyPr>
          <a:lstStyle/>
          <a:p>
            <a:r>
              <a:rPr lang="en-US" sz="1600" dirty="0">
                <a:solidFill>
                  <a:srgbClr val="FFFFFF"/>
                </a:solidFill>
                <a:latin typeface="Raleway"/>
              </a:rPr>
              <a:t>2 of 7</a:t>
            </a:r>
          </a:p>
        </p:txBody>
      </p:sp>
      <p:pic>
        <p:nvPicPr>
          <p:cNvPr id="10" name="Picture 9">
            <a:extLst>
              <a:ext uri="{FF2B5EF4-FFF2-40B4-BE49-F238E27FC236}">
                <a16:creationId xmlns:a16="http://schemas.microsoft.com/office/drawing/2014/main" id="{F17DE7EE-C013-80BC-B2D0-53B76D5FD6C3}"/>
              </a:ext>
            </a:extLst>
          </p:cNvPr>
          <p:cNvPicPr>
            <a:picLocks noChangeAspect="1"/>
          </p:cNvPicPr>
          <p:nvPr/>
        </p:nvPicPr>
        <p:blipFill>
          <a:blip r:embed="rId3"/>
          <a:stretch>
            <a:fillRect/>
          </a:stretch>
        </p:blipFill>
        <p:spPr>
          <a:xfrm>
            <a:off x="1796751" y="1925201"/>
            <a:ext cx="523920" cy="217570"/>
          </a:xfrm>
          <a:prstGeom prst="rect">
            <a:avLst/>
          </a:prstGeom>
        </p:spPr>
      </p:pic>
      <p:pic>
        <p:nvPicPr>
          <p:cNvPr id="9" name="Graphic 8" descr="Checkmark with solid fill">
            <a:extLst>
              <a:ext uri="{FF2B5EF4-FFF2-40B4-BE49-F238E27FC236}">
                <a16:creationId xmlns:a16="http://schemas.microsoft.com/office/drawing/2014/main" id="{88ADE3D2-A31D-0F23-D9BC-C241EB0AB3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0921" y="4720606"/>
            <a:ext cx="264324" cy="264324"/>
          </a:xfrm>
          <a:prstGeom prst="rect">
            <a:avLst/>
          </a:prstGeom>
        </p:spPr>
      </p:pic>
      <p:pic>
        <p:nvPicPr>
          <p:cNvPr id="3" name="Graphic 2" descr="Checkmark with solid fill">
            <a:extLst>
              <a:ext uri="{FF2B5EF4-FFF2-40B4-BE49-F238E27FC236}">
                <a16:creationId xmlns:a16="http://schemas.microsoft.com/office/drawing/2014/main" id="{E65208F3-8CDC-05CD-36CF-1D1C529379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0375" y="5026209"/>
            <a:ext cx="264324" cy="264324"/>
          </a:xfrm>
          <a:prstGeom prst="rect">
            <a:avLst/>
          </a:prstGeom>
        </p:spPr>
      </p:pic>
      <p:pic>
        <p:nvPicPr>
          <p:cNvPr id="11" name="Graphic 10" descr="Checkmark with solid fill">
            <a:extLst>
              <a:ext uri="{FF2B5EF4-FFF2-40B4-BE49-F238E27FC236}">
                <a16:creationId xmlns:a16="http://schemas.microsoft.com/office/drawing/2014/main" id="{1C026687-5D54-05CC-434A-5BC6DEACF3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38674" y="5269594"/>
            <a:ext cx="264324" cy="264324"/>
          </a:xfrm>
          <a:prstGeom prst="rect">
            <a:avLst/>
          </a:prstGeom>
        </p:spPr>
      </p:pic>
    </p:spTree>
    <p:extLst>
      <p:ext uri="{BB962C8B-B14F-4D97-AF65-F5344CB8AC3E}">
        <p14:creationId xmlns:p14="http://schemas.microsoft.com/office/powerpoint/2010/main" val="365034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solidFill>
                  <a:srgbClr val="FFFFFF"/>
                </a:solidFill>
              </a:rPr>
              <a:t>12/15/23</a:t>
            </a:r>
            <a:endParaRPr lang="en-US" sz="1400" dirty="0">
              <a:solidFill>
                <a:srgbClr val="FFFFFF"/>
              </a:solidFill>
            </a:endParaRPr>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solidFill>
                  <a:srgbClr val="FFFFFF"/>
                </a:solidFill>
              </a:rPr>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a:solidFill>
                  <a:srgbClr val="FFFFFF"/>
                </a:solidFill>
              </a:rPr>
              <a:pPr/>
              <a:t>21</a:t>
            </a:fld>
            <a:endParaRPr lang="en-US" dirty="0">
              <a:solidFill>
                <a:srgbClr val="FFFFFF"/>
              </a:solidFill>
            </a:endParaRPr>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a:xfrm>
            <a:off x="3971458" y="361433"/>
            <a:ext cx="5435204" cy="658933"/>
          </a:xfrm>
        </p:spPr>
        <p:txBody>
          <a:bodyPr/>
          <a:lstStyle/>
          <a:p>
            <a:r>
              <a:rPr lang="en-US" dirty="0"/>
              <a:t>Project NOT Green</a:t>
            </a:r>
          </a:p>
        </p:txBody>
      </p:sp>
      <p:sp>
        <p:nvSpPr>
          <p:cNvPr id="8" name="Content Placeholder 3">
            <a:extLst>
              <a:ext uri="{FF2B5EF4-FFF2-40B4-BE49-F238E27FC236}">
                <a16:creationId xmlns:a16="http://schemas.microsoft.com/office/drawing/2014/main" id="{5D0EB876-5B86-C107-2584-3190EF97B08A}"/>
              </a:ext>
            </a:extLst>
          </p:cNvPr>
          <p:cNvSpPr txBox="1">
            <a:spLocks/>
          </p:cNvSpPr>
          <p:nvPr/>
        </p:nvSpPr>
        <p:spPr>
          <a:xfrm>
            <a:off x="1950912" y="1431279"/>
            <a:ext cx="8216756" cy="538681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q"/>
              <a:defRPr/>
            </a:pPr>
            <a:endParaRPr lang="en-US" sz="800" dirty="0">
              <a:solidFill>
                <a:sysClr val="windowText" lastClr="000000"/>
              </a:solidFill>
              <a:latin typeface="Calibri"/>
            </a:endParaRPr>
          </a:p>
          <a:p>
            <a:pPr marL="57150" indent="0">
              <a:buNone/>
              <a:defRPr/>
            </a:pPr>
            <a:r>
              <a:rPr lang="en-US" sz="1700" b="1" dirty="0">
                <a:solidFill>
                  <a:sysClr val="windowText" lastClr="000000"/>
                </a:solidFill>
                <a:latin typeface="Calibri"/>
              </a:rPr>
              <a:t>Data Exchange CCS3 Sunset </a:t>
            </a:r>
            <a:endParaRPr lang="en-US" sz="1700" b="1" dirty="0">
              <a:solidFill>
                <a:sysClr val="windowText" lastClr="000000"/>
              </a:solidFill>
              <a:highlight>
                <a:srgbClr val="FFFF00"/>
              </a:highlight>
              <a:latin typeface="Calibri"/>
              <a:ea typeface="Calibri"/>
              <a:cs typeface="Calibri"/>
            </a:endParaRPr>
          </a:p>
          <a:p>
            <a:pPr lvl="1">
              <a:buFont typeface="Wingdings" panose="05000000000000000000" pitchFamily="2" charset="2"/>
              <a:buChar char="q"/>
              <a:defRPr/>
            </a:pPr>
            <a:r>
              <a:rPr lang="en-US" sz="1500" dirty="0">
                <a:solidFill>
                  <a:sysClr val="windowText" lastClr="000000"/>
                </a:solidFill>
                <a:latin typeface="Calibri"/>
                <a:cs typeface="Calibri"/>
              </a:rPr>
              <a:t>Realized risk of EDW vendor contract negotiations delaying the schedule</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Determine changes to schedule after EDW vendor finalized</a:t>
            </a:r>
          </a:p>
          <a:p>
            <a:pPr lvl="1">
              <a:buFont typeface="Wingdings" panose="05000000000000000000" pitchFamily="2" charset="2"/>
              <a:buChar char="q"/>
              <a:defRPr/>
            </a:pPr>
            <a:r>
              <a:rPr lang="en-US" sz="1500" b="1" dirty="0">
                <a:solidFill>
                  <a:sysClr val="windowText" lastClr="000000"/>
                </a:solidFill>
                <a:latin typeface="Calibri"/>
              </a:rPr>
              <a:t>Upcoming Milestone: </a:t>
            </a:r>
            <a:r>
              <a:rPr lang="en-US" sz="1500" dirty="0">
                <a:solidFill>
                  <a:sysClr val="windowText" lastClr="000000"/>
                </a:solidFill>
                <a:latin typeface="Calibri"/>
              </a:rPr>
              <a:t>Finalize Spec document by December 31</a:t>
            </a:r>
            <a:r>
              <a:rPr lang="en-US" sz="1500" baseline="30000" dirty="0">
                <a:solidFill>
                  <a:sysClr val="windowText" lastClr="000000"/>
                </a:solidFill>
                <a:latin typeface="Calibri"/>
              </a:rPr>
              <a:t>st</a:t>
            </a:r>
            <a:r>
              <a:rPr lang="en-US" sz="1500" dirty="0">
                <a:solidFill>
                  <a:sysClr val="windowText" lastClr="000000"/>
                </a:solidFill>
                <a:latin typeface="Calibri"/>
              </a:rPr>
              <a:t> (not impacted by risk)</a:t>
            </a:r>
            <a:endParaRPr lang="en-US" sz="1500" b="1" dirty="0">
              <a:solidFill>
                <a:sysClr val="windowText" lastClr="000000"/>
              </a:solidFill>
              <a:latin typeface="Calibri"/>
            </a:endParaRPr>
          </a:p>
          <a:p>
            <a:pPr lvl="1">
              <a:buFont typeface="Wingdings" panose="05000000000000000000" pitchFamily="2" charset="2"/>
              <a:buChar char="q"/>
              <a:defRPr/>
            </a:pPr>
            <a:endParaRPr lang="en-US" sz="1500" b="1" dirty="0">
              <a:solidFill>
                <a:sysClr val="windowText" lastClr="000000"/>
              </a:solidFill>
              <a:latin typeface="Calibri"/>
            </a:endParaRPr>
          </a:p>
          <a:p>
            <a:pPr marL="0" indent="0">
              <a:buNone/>
              <a:defRPr/>
            </a:pPr>
            <a:r>
              <a:rPr lang="en-US" sz="1500" b="1" dirty="0">
                <a:solidFill>
                  <a:sysClr val="windowText" lastClr="000000"/>
                </a:solidFill>
                <a:latin typeface="Calibri"/>
              </a:rPr>
              <a:t>Revenue Cycle Modernization </a:t>
            </a:r>
            <a:endParaRPr lang="en-US" sz="1500" b="1" dirty="0">
              <a:solidFill>
                <a:sysClr val="windowText" lastClr="000000"/>
              </a:solidFill>
              <a:highlight>
                <a:srgbClr val="FFFF00"/>
              </a:highlight>
              <a:latin typeface="Calibri"/>
            </a:endParaRPr>
          </a:p>
          <a:p>
            <a:pPr lvl="1">
              <a:buFont typeface="Wingdings" panose="05000000000000000000" pitchFamily="2" charset="2"/>
              <a:buChar char="q"/>
              <a:defRPr/>
            </a:pPr>
            <a:r>
              <a:rPr lang="en-US" sz="1500" dirty="0">
                <a:solidFill>
                  <a:sysClr val="windowText" lastClr="000000"/>
                </a:solidFill>
                <a:latin typeface="Calibri"/>
              </a:rPr>
              <a:t>Final RFP package submitted to VITA December 6</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VITA reviewed early and will share results with agency next week  </a:t>
            </a:r>
          </a:p>
          <a:p>
            <a:pPr lvl="1">
              <a:buFont typeface="Wingdings" panose="05000000000000000000" pitchFamily="2" charset="2"/>
              <a:buChar char="q"/>
              <a:defRPr/>
            </a:pPr>
            <a:r>
              <a:rPr lang="en-US" sz="1500" b="1" dirty="0">
                <a:solidFill>
                  <a:sysClr val="windowText" lastClr="000000"/>
                </a:solidFill>
                <a:latin typeface="Calibri"/>
              </a:rPr>
              <a:t>Upcoming Milestone: </a:t>
            </a:r>
            <a:r>
              <a:rPr lang="en-US" sz="1500" dirty="0">
                <a:solidFill>
                  <a:sysClr val="windowText" lastClr="000000"/>
                </a:solidFill>
                <a:latin typeface="Calibri"/>
              </a:rPr>
              <a:t>Publish RFP in eVA by December 22</a:t>
            </a:r>
            <a:r>
              <a:rPr lang="en-US" sz="1500" baseline="30000" dirty="0">
                <a:solidFill>
                  <a:sysClr val="windowText" lastClr="000000"/>
                </a:solidFill>
                <a:latin typeface="Calibri"/>
              </a:rPr>
              <a:t>nd</a:t>
            </a:r>
            <a:r>
              <a:rPr lang="en-US" sz="1500" dirty="0">
                <a:solidFill>
                  <a:sysClr val="windowText" lastClr="000000"/>
                </a:solidFill>
                <a:latin typeface="Calibri"/>
              </a:rPr>
              <a:t> </a:t>
            </a:r>
          </a:p>
          <a:p>
            <a:pPr marL="57150" indent="0">
              <a:buNone/>
              <a:defRPr/>
            </a:pPr>
            <a:endParaRPr lang="en-US" sz="1050" b="1" dirty="0">
              <a:solidFill>
                <a:sysClr val="windowText" lastClr="000000"/>
              </a:solidFill>
              <a:latin typeface="Calibri"/>
            </a:endParaRPr>
          </a:p>
          <a:p>
            <a:pPr marL="57150" indent="0">
              <a:buNone/>
              <a:defRPr/>
            </a:pPr>
            <a:r>
              <a:rPr lang="en-US" sz="1500" b="1" dirty="0">
                <a:solidFill>
                  <a:sysClr val="windowText" lastClr="000000"/>
                </a:solidFill>
                <a:latin typeface="Calibri"/>
              </a:rPr>
              <a:t>Tracers with AMP Plus CMS</a:t>
            </a:r>
          </a:p>
          <a:p>
            <a:pPr lvl="1">
              <a:buFont typeface="Wingdings" panose="05000000000000000000" pitchFamily="2" charset="2"/>
              <a:buChar char="q"/>
              <a:defRPr/>
            </a:pPr>
            <a:r>
              <a:rPr lang="en-US" sz="1500" dirty="0">
                <a:solidFill>
                  <a:sysClr val="windowText" lastClr="000000"/>
                </a:solidFill>
                <a:latin typeface="Calibri"/>
              </a:rPr>
              <a:t>Procurement to advise of contract approval status</a:t>
            </a:r>
          </a:p>
          <a:p>
            <a:pPr lvl="1">
              <a:buFont typeface="Wingdings" panose="05000000000000000000" pitchFamily="2" charset="2"/>
              <a:buChar char="q"/>
              <a:defRPr/>
            </a:pPr>
            <a:r>
              <a:rPr lang="en-US" sz="1500" b="1" dirty="0">
                <a:solidFill>
                  <a:sysClr val="windowText" lastClr="000000"/>
                </a:solidFill>
                <a:latin typeface="Calibri"/>
              </a:rPr>
              <a:t>Path to Green: </a:t>
            </a:r>
            <a:r>
              <a:rPr lang="en-US" sz="1500" dirty="0">
                <a:solidFill>
                  <a:sysClr val="windowText" lastClr="000000"/>
                </a:solidFill>
                <a:latin typeface="Calibri"/>
              </a:rPr>
              <a:t>Obtaining fully executed contract</a:t>
            </a:r>
          </a:p>
          <a:p>
            <a:pPr lvl="1">
              <a:buFont typeface="Wingdings" panose="05000000000000000000" pitchFamily="2" charset="2"/>
              <a:buChar char="q"/>
              <a:defRPr/>
            </a:pPr>
            <a:r>
              <a:rPr lang="en-US" sz="1500" b="1" dirty="0">
                <a:solidFill>
                  <a:sysClr val="windowText" lastClr="000000"/>
                </a:solidFill>
                <a:latin typeface="Calibri"/>
              </a:rPr>
              <a:t>Upcoming Milestone: </a:t>
            </a:r>
            <a:r>
              <a:rPr lang="en-US" sz="1500" dirty="0">
                <a:solidFill>
                  <a:sysClr val="windowText" lastClr="000000"/>
                </a:solidFill>
                <a:latin typeface="Calibri"/>
              </a:rPr>
              <a:t>Meeting with Business Owners to review Stakeholder Register by December 15</a:t>
            </a:r>
            <a:r>
              <a:rPr lang="en-US" sz="1500" baseline="30000" dirty="0">
                <a:solidFill>
                  <a:sysClr val="windowText" lastClr="000000"/>
                </a:solidFill>
                <a:latin typeface="Calibri"/>
              </a:rPr>
              <a:t>th</a:t>
            </a:r>
            <a:r>
              <a:rPr lang="en-US" sz="1500" dirty="0">
                <a:solidFill>
                  <a:sysClr val="windowText" lastClr="000000"/>
                </a:solidFill>
                <a:latin typeface="Calibri"/>
              </a:rPr>
              <a:t> </a:t>
            </a:r>
            <a:endParaRPr lang="en-US" sz="1500" b="1" dirty="0">
              <a:solidFill>
                <a:sysClr val="windowText" lastClr="000000"/>
              </a:solidFill>
              <a:latin typeface="Calibri"/>
            </a:endParaRPr>
          </a:p>
          <a:p>
            <a:pPr lvl="1">
              <a:buFont typeface="Wingdings" panose="05000000000000000000" pitchFamily="2" charset="2"/>
              <a:buChar char="q"/>
              <a:defRPr/>
            </a:pPr>
            <a:endParaRPr lang="en-US" sz="1050" dirty="0">
              <a:solidFill>
                <a:sysClr val="windowText" lastClr="000000"/>
              </a:solidFill>
              <a:latin typeface="Calibri"/>
            </a:endParaRPr>
          </a:p>
          <a:p>
            <a:pPr marL="457200" lvl="1" indent="0">
              <a:buNone/>
              <a:defRPr/>
            </a:pPr>
            <a:endParaRPr lang="en-US" sz="1000" dirty="0">
              <a:solidFill>
                <a:sysClr val="windowText" lastClr="000000"/>
              </a:solidFill>
              <a:latin typeface="Calibri"/>
              <a:cs typeface="Calibri"/>
            </a:endParaRPr>
          </a:p>
        </p:txBody>
      </p:sp>
      <p:sp>
        <p:nvSpPr>
          <p:cNvPr id="17" name="TextBox 16">
            <a:extLst>
              <a:ext uri="{FF2B5EF4-FFF2-40B4-BE49-F238E27FC236}">
                <a16:creationId xmlns:a16="http://schemas.microsoft.com/office/drawing/2014/main" id="{0078E822-8D00-09C7-4FA1-2A91E1873FFB}"/>
              </a:ext>
            </a:extLst>
          </p:cNvPr>
          <p:cNvSpPr txBox="1"/>
          <p:nvPr/>
        </p:nvSpPr>
        <p:spPr>
          <a:xfrm>
            <a:off x="8669898" y="558266"/>
            <a:ext cx="783771" cy="338554"/>
          </a:xfrm>
          <a:prstGeom prst="rect">
            <a:avLst/>
          </a:prstGeom>
          <a:noFill/>
        </p:spPr>
        <p:txBody>
          <a:bodyPr wrap="square" rtlCol="0">
            <a:spAutoFit/>
          </a:bodyPr>
          <a:lstStyle/>
          <a:p>
            <a:r>
              <a:rPr lang="en-US" sz="1600" dirty="0">
                <a:solidFill>
                  <a:srgbClr val="FFFFFF"/>
                </a:solidFill>
                <a:latin typeface="Raleway"/>
              </a:rPr>
              <a:t>3 of 7</a:t>
            </a:r>
          </a:p>
        </p:txBody>
      </p:sp>
      <p:pic>
        <p:nvPicPr>
          <p:cNvPr id="12" name="Picture 11">
            <a:extLst>
              <a:ext uri="{FF2B5EF4-FFF2-40B4-BE49-F238E27FC236}">
                <a16:creationId xmlns:a16="http://schemas.microsoft.com/office/drawing/2014/main" id="{4A6E09D5-ED47-0BEE-D59A-AC00B3DB4253}"/>
              </a:ext>
            </a:extLst>
          </p:cNvPr>
          <p:cNvPicPr>
            <a:picLocks noChangeAspect="1"/>
          </p:cNvPicPr>
          <p:nvPr/>
        </p:nvPicPr>
        <p:blipFill>
          <a:blip r:embed="rId2"/>
          <a:stretch>
            <a:fillRect/>
          </a:stretch>
        </p:blipFill>
        <p:spPr>
          <a:xfrm>
            <a:off x="1805417" y="3263111"/>
            <a:ext cx="550974" cy="225572"/>
          </a:xfrm>
          <a:prstGeom prst="rect">
            <a:avLst/>
          </a:prstGeom>
        </p:spPr>
      </p:pic>
      <p:pic>
        <p:nvPicPr>
          <p:cNvPr id="13" name="Picture 12">
            <a:extLst>
              <a:ext uri="{FF2B5EF4-FFF2-40B4-BE49-F238E27FC236}">
                <a16:creationId xmlns:a16="http://schemas.microsoft.com/office/drawing/2014/main" id="{457AAF30-BE02-541B-F358-909A6145368C}"/>
              </a:ext>
            </a:extLst>
          </p:cNvPr>
          <p:cNvPicPr>
            <a:picLocks noChangeAspect="1"/>
          </p:cNvPicPr>
          <p:nvPr/>
        </p:nvPicPr>
        <p:blipFill>
          <a:blip r:embed="rId2"/>
          <a:stretch>
            <a:fillRect/>
          </a:stretch>
        </p:blipFill>
        <p:spPr>
          <a:xfrm>
            <a:off x="1805417" y="1949097"/>
            <a:ext cx="550974" cy="225572"/>
          </a:xfrm>
          <a:prstGeom prst="rect">
            <a:avLst/>
          </a:prstGeom>
        </p:spPr>
      </p:pic>
      <p:pic>
        <p:nvPicPr>
          <p:cNvPr id="3" name="Picture 2">
            <a:extLst>
              <a:ext uri="{FF2B5EF4-FFF2-40B4-BE49-F238E27FC236}">
                <a16:creationId xmlns:a16="http://schemas.microsoft.com/office/drawing/2014/main" id="{9E64217C-1D7E-5339-62AF-487B556EBCBA}"/>
              </a:ext>
            </a:extLst>
          </p:cNvPr>
          <p:cNvPicPr>
            <a:picLocks noChangeAspect="1"/>
          </p:cNvPicPr>
          <p:nvPr/>
        </p:nvPicPr>
        <p:blipFill>
          <a:blip r:embed="rId2"/>
          <a:stretch>
            <a:fillRect/>
          </a:stretch>
        </p:blipFill>
        <p:spPr>
          <a:xfrm>
            <a:off x="1782669" y="4652318"/>
            <a:ext cx="550974" cy="225572"/>
          </a:xfrm>
          <a:prstGeom prst="rect">
            <a:avLst/>
          </a:prstGeom>
        </p:spPr>
      </p:pic>
      <p:sp>
        <p:nvSpPr>
          <p:cNvPr id="10" name="TextBox 9">
            <a:extLst>
              <a:ext uri="{FF2B5EF4-FFF2-40B4-BE49-F238E27FC236}">
                <a16:creationId xmlns:a16="http://schemas.microsoft.com/office/drawing/2014/main" id="{995ABE6F-86DC-F893-2C20-ED692ED13C7F}"/>
              </a:ext>
            </a:extLst>
          </p:cNvPr>
          <p:cNvSpPr txBox="1"/>
          <p:nvPr/>
        </p:nvSpPr>
        <p:spPr>
          <a:xfrm>
            <a:off x="6934404" y="1027089"/>
            <a:ext cx="3470987" cy="461665"/>
          </a:xfrm>
          <a:prstGeom prst="rect">
            <a:avLst/>
          </a:prstGeom>
          <a:noFill/>
        </p:spPr>
        <p:txBody>
          <a:bodyPr wrap="square" rtlCol="0">
            <a:spAutoFit/>
          </a:bodyPr>
          <a:lstStyle/>
          <a:p>
            <a:pPr algn="ctr"/>
            <a:r>
              <a:rPr lang="en-US" sz="2400" b="1" dirty="0">
                <a:solidFill>
                  <a:srgbClr val="00689A"/>
                </a:solidFill>
                <a:latin typeface="Raleway"/>
              </a:rPr>
              <a:t>7 Projects off track</a:t>
            </a:r>
          </a:p>
        </p:txBody>
      </p:sp>
      <p:pic>
        <p:nvPicPr>
          <p:cNvPr id="2" name="Graphic 1" descr="Checkmark with solid fill">
            <a:extLst>
              <a:ext uri="{FF2B5EF4-FFF2-40B4-BE49-F238E27FC236}">
                <a16:creationId xmlns:a16="http://schemas.microsoft.com/office/drawing/2014/main" id="{26B18775-E6D4-69DF-B1DE-B25D16F9C1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6829" y="3243735"/>
            <a:ext cx="264324" cy="264324"/>
          </a:xfrm>
          <a:prstGeom prst="rect">
            <a:avLst/>
          </a:prstGeom>
        </p:spPr>
      </p:pic>
    </p:spTree>
    <p:extLst>
      <p:ext uri="{BB962C8B-B14F-4D97-AF65-F5344CB8AC3E}">
        <p14:creationId xmlns:p14="http://schemas.microsoft.com/office/powerpoint/2010/main" val="294623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solidFill>
                  <a:srgbClr val="FFFFFF"/>
                </a:solidFill>
              </a:rPr>
              <a:t>12/15/23</a:t>
            </a:r>
            <a:endParaRPr lang="en-US" sz="1400" dirty="0">
              <a:solidFill>
                <a:srgbClr val="FFFFFF"/>
              </a:solidFill>
            </a:endParaRPr>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solidFill>
                  <a:srgbClr val="FFFFFF"/>
                </a:solidFill>
              </a:rPr>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a:solidFill>
                  <a:srgbClr val="FFFFFF"/>
                </a:solidFill>
              </a:rPr>
              <a:pPr/>
              <a:t>22</a:t>
            </a:fld>
            <a:endParaRPr lang="en-US" dirty="0">
              <a:solidFill>
                <a:srgbClr val="FFFFFF"/>
              </a:solidFill>
            </a:endParaRPr>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a:xfrm>
            <a:off x="3971458" y="361433"/>
            <a:ext cx="5435204" cy="658933"/>
          </a:xfrm>
        </p:spPr>
        <p:txBody>
          <a:bodyPr/>
          <a:lstStyle/>
          <a:p>
            <a:r>
              <a:rPr lang="en-US" dirty="0"/>
              <a:t>Project NOT Green</a:t>
            </a:r>
          </a:p>
        </p:txBody>
      </p:sp>
      <p:sp>
        <p:nvSpPr>
          <p:cNvPr id="8" name="Content Placeholder 3">
            <a:extLst>
              <a:ext uri="{FF2B5EF4-FFF2-40B4-BE49-F238E27FC236}">
                <a16:creationId xmlns:a16="http://schemas.microsoft.com/office/drawing/2014/main" id="{5D0EB876-5B86-C107-2584-3190EF97B08A}"/>
              </a:ext>
            </a:extLst>
          </p:cNvPr>
          <p:cNvSpPr txBox="1">
            <a:spLocks noGrp="1" noRot="1" noMove="1" noResize="1" noEditPoints="1" noAdjustHandles="1" noChangeArrowheads="1" noChangeShapeType="1"/>
          </p:cNvSpPr>
          <p:nvPr/>
        </p:nvSpPr>
        <p:spPr>
          <a:xfrm>
            <a:off x="2009783" y="1356081"/>
            <a:ext cx="8290176" cy="538681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n-US" sz="1500" b="1" dirty="0">
                <a:solidFill>
                  <a:sysClr val="windowText" lastClr="000000"/>
                </a:solidFill>
                <a:latin typeface="Calibri"/>
                <a:cs typeface="Calibri"/>
              </a:rPr>
              <a:t>Glucose Monitoring </a:t>
            </a:r>
          </a:p>
          <a:p>
            <a:pPr marL="685800" lvl="2" indent="-285750">
              <a:buFont typeface="Wingdings" panose="05000000000000000000" pitchFamily="2" charset="2"/>
              <a:buChar char="q"/>
              <a:defRPr/>
            </a:pPr>
            <a:r>
              <a:rPr lang="en-US" sz="1500" dirty="0">
                <a:solidFill>
                  <a:sysClr val="windowText" lastClr="000000"/>
                </a:solidFill>
                <a:latin typeface="Calibri"/>
              </a:rPr>
              <a:t>Go-Live postponed, Project Sponsor made decision to perform Path to Green activities​</a:t>
            </a:r>
          </a:p>
          <a:p>
            <a:pPr marL="685800" lvl="2" indent="-285750">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a:t>
            </a:r>
          </a:p>
          <a:p>
            <a:pPr marL="1143000" lvl="3" indent="-285750">
              <a:buFont typeface="Wingdings" panose="05000000000000000000" pitchFamily="2" charset="2"/>
              <a:buChar char="q"/>
              <a:defRPr/>
            </a:pPr>
            <a:r>
              <a:rPr lang="en-US" sz="1500" dirty="0">
                <a:solidFill>
                  <a:sysClr val="windowText" lastClr="000000"/>
                </a:solidFill>
                <a:latin typeface="Calibri"/>
              </a:rPr>
              <a:t>Project Sponsor assign a Business Owner and hire a Point of Care Coordinator</a:t>
            </a:r>
          </a:p>
          <a:p>
            <a:pPr marL="1143000" lvl="3" indent="-285750">
              <a:buFont typeface="Wingdings" panose="05000000000000000000" pitchFamily="2" charset="2"/>
              <a:buChar char="q"/>
              <a:defRPr/>
            </a:pPr>
            <a:r>
              <a:rPr lang="en-US" sz="1500" dirty="0">
                <a:solidFill>
                  <a:sysClr val="windowText" lastClr="000000"/>
                </a:solidFill>
                <a:latin typeface="Calibri"/>
              </a:rPr>
              <a:t>PM adjust required deliverables and implement mitigations for identified risks</a:t>
            </a:r>
          </a:p>
          <a:p>
            <a:pPr marL="857250" lvl="3" indent="0">
              <a:buNone/>
              <a:defRPr/>
            </a:pPr>
            <a:endParaRPr lang="en-US" sz="1050" dirty="0">
              <a:solidFill>
                <a:sysClr val="windowText" lastClr="000000"/>
              </a:solidFill>
              <a:latin typeface="Calibri"/>
            </a:endParaRPr>
          </a:p>
          <a:p>
            <a:pPr marL="685800" lvl="2" indent="-285750">
              <a:buFont typeface="Wingdings" panose="05000000000000000000" pitchFamily="2" charset="2"/>
              <a:buChar char="q"/>
              <a:defRPr/>
            </a:pPr>
            <a:r>
              <a:rPr lang="en-US" sz="1500" b="1" dirty="0">
                <a:solidFill>
                  <a:sysClr val="windowText" lastClr="000000"/>
                </a:solidFill>
                <a:latin typeface="Calibri"/>
              </a:rPr>
              <a:t>Upcoming Milestones:</a:t>
            </a:r>
          </a:p>
          <a:p>
            <a:pPr marL="1143000" lvl="3" indent="-285750">
              <a:buFont typeface="Wingdings" panose="05000000000000000000" pitchFamily="2" charset="2"/>
              <a:buChar char="q"/>
              <a:defRPr/>
            </a:pPr>
            <a:r>
              <a:rPr lang="en-US" sz="1500" dirty="0">
                <a:solidFill>
                  <a:sysClr val="windowText" lastClr="000000"/>
                </a:solidFill>
                <a:latin typeface="Calibri"/>
              </a:rPr>
              <a:t>Presentation outlining gaps and constraints to Executive Sponsor December 11</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marL="1143000" lvl="3" indent="-285750">
              <a:buFont typeface="Wingdings" panose="05000000000000000000" pitchFamily="2" charset="2"/>
              <a:buChar char="q"/>
              <a:defRPr/>
            </a:pPr>
            <a:r>
              <a:rPr lang="en-US" sz="1500" dirty="0">
                <a:solidFill>
                  <a:sysClr val="windowText" lastClr="000000"/>
                </a:solidFill>
                <a:latin typeface="Calibri"/>
              </a:rPr>
              <a:t>Sponsor will assign new Business Owner or a timeline by the January 9</a:t>
            </a:r>
            <a:r>
              <a:rPr lang="en-US" sz="1500" baseline="30000" dirty="0">
                <a:solidFill>
                  <a:sysClr val="windowText" lastClr="000000"/>
                </a:solidFill>
                <a:latin typeface="Calibri"/>
              </a:rPr>
              <a:t>th</a:t>
            </a:r>
            <a:r>
              <a:rPr lang="en-US" sz="1500" dirty="0">
                <a:solidFill>
                  <a:sysClr val="windowText" lastClr="000000"/>
                </a:solidFill>
                <a:latin typeface="Calibri"/>
              </a:rPr>
              <a:t> EIB Meeting</a:t>
            </a:r>
          </a:p>
          <a:p>
            <a:pPr marL="1143000" lvl="3" indent="-285750">
              <a:buFont typeface="Wingdings" panose="05000000000000000000" pitchFamily="2" charset="2"/>
              <a:buChar char="q"/>
              <a:defRPr/>
            </a:pPr>
            <a:r>
              <a:rPr lang="en-US" sz="1500" dirty="0">
                <a:solidFill>
                  <a:sysClr val="windowText" lastClr="000000"/>
                </a:solidFill>
                <a:latin typeface="Calibri"/>
              </a:rPr>
              <a:t>Business Owner will verify Point of Care Coordinator is hired by end of January </a:t>
            </a:r>
          </a:p>
          <a:p>
            <a:pPr marL="400050" lvl="2" indent="0">
              <a:buNone/>
              <a:defRPr/>
            </a:pPr>
            <a:endParaRPr lang="en-US" sz="1500" dirty="0">
              <a:solidFill>
                <a:sysClr val="windowText" lastClr="000000"/>
              </a:solidFill>
              <a:latin typeface="Calibri"/>
            </a:endParaRPr>
          </a:p>
          <a:p>
            <a:pPr marL="685800" lvl="2" indent="-285750">
              <a:buFont typeface="Wingdings" panose="05000000000000000000" pitchFamily="2" charset="2"/>
              <a:buChar char="q"/>
              <a:defRPr/>
            </a:pPr>
            <a:endParaRPr lang="en-US" sz="1000" dirty="0">
              <a:solidFill>
                <a:sysClr val="windowText" lastClr="000000"/>
              </a:solidFill>
              <a:latin typeface="Calibri"/>
            </a:endParaRPr>
          </a:p>
          <a:p>
            <a:pPr marL="0" lvl="1" indent="0">
              <a:buNone/>
              <a:defRPr/>
            </a:pPr>
            <a:r>
              <a:rPr lang="en-US" sz="1500" b="1" dirty="0">
                <a:solidFill>
                  <a:sysClr val="windowText" lastClr="000000"/>
                </a:solidFill>
                <a:latin typeface="Calibri"/>
                <a:cs typeface="Calibri"/>
              </a:rPr>
              <a:t>OMNICELL Modernization </a:t>
            </a:r>
          </a:p>
          <a:p>
            <a:pPr marL="685800" lvl="2" indent="-285750">
              <a:buFont typeface="Wingdings" panose="05000000000000000000" pitchFamily="2" charset="2"/>
              <a:buChar char="q"/>
              <a:defRPr/>
            </a:pPr>
            <a:r>
              <a:rPr lang="en-US" sz="1500" dirty="0">
                <a:solidFill>
                  <a:sysClr val="windowText" lastClr="000000"/>
                </a:solidFill>
                <a:latin typeface="Calibri"/>
              </a:rPr>
              <a:t>OMNICELL solution no longer feasible – EIB intake form submitted to address need</a:t>
            </a:r>
          </a:p>
          <a:p>
            <a:pPr marL="685800" lvl="2" indent="-285750">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​N/A – Project cancelled</a:t>
            </a:r>
          </a:p>
          <a:p>
            <a:pPr marL="685800" lvl="2" indent="-285750">
              <a:buFont typeface="Wingdings" panose="05000000000000000000" pitchFamily="2" charset="2"/>
              <a:buChar char="q"/>
              <a:defRPr/>
            </a:pPr>
            <a:r>
              <a:rPr lang="en-US" sz="1500" b="1" dirty="0">
                <a:solidFill>
                  <a:sysClr val="windowText" lastClr="000000"/>
                </a:solidFill>
                <a:latin typeface="Calibri"/>
              </a:rPr>
              <a:t>Upcoming Milestones:</a:t>
            </a:r>
            <a:r>
              <a:rPr lang="en-US" sz="1500" dirty="0">
                <a:solidFill>
                  <a:sysClr val="windowText" lastClr="000000"/>
                </a:solidFill>
                <a:latin typeface="Calibri"/>
              </a:rPr>
              <a:t> Project closeout by January 12</a:t>
            </a:r>
            <a:r>
              <a:rPr lang="en-US" sz="1500" baseline="30000" dirty="0">
                <a:solidFill>
                  <a:sysClr val="windowText" lastClr="000000"/>
                </a:solidFill>
                <a:latin typeface="Calibri"/>
              </a:rPr>
              <a:t>th</a:t>
            </a:r>
            <a:r>
              <a:rPr lang="en-US" sz="1500" dirty="0">
                <a:solidFill>
                  <a:sysClr val="windowText" lastClr="000000"/>
                </a:solidFill>
                <a:latin typeface="Calibri"/>
              </a:rPr>
              <a:t> </a:t>
            </a:r>
          </a:p>
          <a:p>
            <a:pPr marL="400050" lvl="2" indent="0">
              <a:buNone/>
              <a:defRPr/>
            </a:pPr>
            <a:endParaRPr lang="en-US" sz="1000" dirty="0">
              <a:solidFill>
                <a:sysClr val="windowText" lastClr="000000"/>
              </a:solidFill>
              <a:latin typeface="Calibri"/>
            </a:endParaRPr>
          </a:p>
          <a:p>
            <a:pPr marL="1143000" lvl="3" indent="-285750">
              <a:buFont typeface="Wingdings" panose="05000000000000000000" pitchFamily="2" charset="2"/>
              <a:buChar char="q"/>
              <a:defRPr/>
            </a:pPr>
            <a:endParaRPr lang="en-US" sz="1500" dirty="0">
              <a:solidFill>
                <a:sysClr val="windowText" lastClr="000000"/>
              </a:solidFill>
              <a:latin typeface="Calibri"/>
            </a:endParaRPr>
          </a:p>
        </p:txBody>
      </p:sp>
      <p:pic>
        <p:nvPicPr>
          <p:cNvPr id="10" name="Picture 9">
            <a:extLst>
              <a:ext uri="{FF2B5EF4-FFF2-40B4-BE49-F238E27FC236}">
                <a16:creationId xmlns:a16="http://schemas.microsoft.com/office/drawing/2014/main" id="{787FE144-E18E-4182-94D1-FB92D311AC3D}"/>
              </a:ext>
            </a:extLst>
          </p:cNvPr>
          <p:cNvPicPr>
            <a:picLocks noChangeAspect="1"/>
          </p:cNvPicPr>
          <p:nvPr/>
        </p:nvPicPr>
        <p:blipFill>
          <a:blip r:embed="rId2"/>
          <a:stretch>
            <a:fillRect/>
          </a:stretch>
        </p:blipFill>
        <p:spPr>
          <a:xfrm>
            <a:off x="1747823" y="4817873"/>
            <a:ext cx="523920" cy="217570"/>
          </a:xfrm>
          <a:prstGeom prst="rect">
            <a:avLst/>
          </a:prstGeom>
        </p:spPr>
      </p:pic>
      <p:sp>
        <p:nvSpPr>
          <p:cNvPr id="17" name="TextBox 16">
            <a:extLst>
              <a:ext uri="{FF2B5EF4-FFF2-40B4-BE49-F238E27FC236}">
                <a16:creationId xmlns:a16="http://schemas.microsoft.com/office/drawing/2014/main" id="{0078E822-8D00-09C7-4FA1-2A91E1873FFB}"/>
              </a:ext>
            </a:extLst>
          </p:cNvPr>
          <p:cNvSpPr txBox="1"/>
          <p:nvPr/>
        </p:nvSpPr>
        <p:spPr>
          <a:xfrm>
            <a:off x="8669898" y="558266"/>
            <a:ext cx="783771" cy="338554"/>
          </a:xfrm>
          <a:prstGeom prst="rect">
            <a:avLst/>
          </a:prstGeom>
          <a:noFill/>
        </p:spPr>
        <p:txBody>
          <a:bodyPr wrap="square" rtlCol="0">
            <a:spAutoFit/>
          </a:bodyPr>
          <a:lstStyle/>
          <a:p>
            <a:r>
              <a:rPr lang="en-US" sz="1600" dirty="0">
                <a:solidFill>
                  <a:srgbClr val="FFFFFF"/>
                </a:solidFill>
                <a:latin typeface="Raleway"/>
              </a:rPr>
              <a:t>2 of 7</a:t>
            </a:r>
          </a:p>
        </p:txBody>
      </p:sp>
      <p:pic>
        <p:nvPicPr>
          <p:cNvPr id="3" name="Picture 2">
            <a:extLst>
              <a:ext uri="{FF2B5EF4-FFF2-40B4-BE49-F238E27FC236}">
                <a16:creationId xmlns:a16="http://schemas.microsoft.com/office/drawing/2014/main" id="{9984544C-462D-E477-C1B0-AEAF09EAB5C7}"/>
              </a:ext>
            </a:extLst>
          </p:cNvPr>
          <p:cNvPicPr>
            <a:picLocks noChangeAspect="1"/>
          </p:cNvPicPr>
          <p:nvPr/>
        </p:nvPicPr>
        <p:blipFill>
          <a:blip r:embed="rId2"/>
          <a:stretch>
            <a:fillRect/>
          </a:stretch>
        </p:blipFill>
        <p:spPr>
          <a:xfrm>
            <a:off x="1810870" y="1822557"/>
            <a:ext cx="523920" cy="217570"/>
          </a:xfrm>
          <a:prstGeom prst="rect">
            <a:avLst/>
          </a:prstGeom>
        </p:spPr>
      </p:pic>
      <p:sp>
        <p:nvSpPr>
          <p:cNvPr id="9" name="TextBox 8">
            <a:extLst>
              <a:ext uri="{FF2B5EF4-FFF2-40B4-BE49-F238E27FC236}">
                <a16:creationId xmlns:a16="http://schemas.microsoft.com/office/drawing/2014/main" id="{245D4C35-0283-23CC-7071-6428A6795523}"/>
              </a:ext>
            </a:extLst>
          </p:cNvPr>
          <p:cNvSpPr txBox="1"/>
          <p:nvPr/>
        </p:nvSpPr>
        <p:spPr>
          <a:xfrm>
            <a:off x="6934404" y="1027089"/>
            <a:ext cx="3470987" cy="461665"/>
          </a:xfrm>
          <a:prstGeom prst="rect">
            <a:avLst/>
          </a:prstGeom>
          <a:noFill/>
        </p:spPr>
        <p:txBody>
          <a:bodyPr wrap="square" rtlCol="0">
            <a:spAutoFit/>
          </a:bodyPr>
          <a:lstStyle/>
          <a:p>
            <a:pPr algn="ctr"/>
            <a:r>
              <a:rPr lang="en-US" sz="2400" b="1" dirty="0">
                <a:solidFill>
                  <a:srgbClr val="00689A"/>
                </a:solidFill>
                <a:latin typeface="Raleway"/>
              </a:rPr>
              <a:t>7 Projects off track</a:t>
            </a:r>
          </a:p>
        </p:txBody>
      </p:sp>
      <p:pic>
        <p:nvPicPr>
          <p:cNvPr id="11" name="Graphic 10" descr="Checkmark with solid fill">
            <a:extLst>
              <a:ext uri="{FF2B5EF4-FFF2-40B4-BE49-F238E27FC236}">
                <a16:creationId xmlns:a16="http://schemas.microsoft.com/office/drawing/2014/main" id="{2C667A8F-EA25-9D45-4DBA-3408A58603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3713" y="3168494"/>
            <a:ext cx="264324" cy="264324"/>
          </a:xfrm>
          <a:prstGeom prst="rect">
            <a:avLst/>
          </a:prstGeom>
        </p:spPr>
      </p:pic>
    </p:spTree>
    <p:extLst>
      <p:ext uri="{BB962C8B-B14F-4D97-AF65-F5344CB8AC3E}">
        <p14:creationId xmlns:p14="http://schemas.microsoft.com/office/powerpoint/2010/main" val="75856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E4DC-65BA-03D5-D854-4B078B7E6A77}"/>
              </a:ext>
            </a:extLst>
          </p:cNvPr>
          <p:cNvSpPr>
            <a:spLocks noGrp="1"/>
          </p:cNvSpPr>
          <p:nvPr>
            <p:ph type="title"/>
          </p:nvPr>
        </p:nvSpPr>
        <p:spPr>
          <a:xfrm>
            <a:off x="509586" y="818788"/>
            <a:ext cx="10515600" cy="1325563"/>
          </a:xfrm>
        </p:spPr>
        <p:txBody>
          <a:bodyPr/>
          <a:lstStyle/>
          <a:p>
            <a:r>
              <a:rPr lang="en-US" dirty="0"/>
              <a:t>Celebrate Success</a:t>
            </a:r>
          </a:p>
        </p:txBody>
      </p:sp>
      <p:sp>
        <p:nvSpPr>
          <p:cNvPr id="3" name="Content Placeholder 2">
            <a:extLst>
              <a:ext uri="{FF2B5EF4-FFF2-40B4-BE49-F238E27FC236}">
                <a16:creationId xmlns:a16="http://schemas.microsoft.com/office/drawing/2014/main" id="{138B168C-6569-93B5-04AF-12F1EDE3F934}"/>
              </a:ext>
            </a:extLst>
          </p:cNvPr>
          <p:cNvSpPr>
            <a:spLocks noGrp="1"/>
          </p:cNvSpPr>
          <p:nvPr>
            <p:ph idx="1"/>
          </p:nvPr>
        </p:nvSpPr>
        <p:spPr>
          <a:xfrm>
            <a:off x="457199" y="2144351"/>
            <a:ext cx="10620375" cy="3087525"/>
          </a:xfrm>
        </p:spPr>
        <p:txBody>
          <a:bodyPr>
            <a:normAutofit/>
          </a:bodyPr>
          <a:lstStyle/>
          <a:p>
            <a:r>
              <a:rPr lang="en-US" dirty="0"/>
              <a:t>This month has seen </a:t>
            </a:r>
            <a:r>
              <a:rPr lang="en-US" b="1" dirty="0"/>
              <a:t>continued optimization</a:t>
            </a:r>
            <a:r>
              <a:rPr lang="en-US" dirty="0"/>
              <a:t> of the process to address intakes in a timelier fashion. </a:t>
            </a:r>
          </a:p>
          <a:p>
            <a:r>
              <a:rPr lang="en-US" dirty="0"/>
              <a:t>The involved </a:t>
            </a:r>
            <a:r>
              <a:rPr lang="en-US" b="1" dirty="0"/>
              <a:t>personnel</a:t>
            </a:r>
            <a:r>
              <a:rPr lang="en-US" dirty="0"/>
              <a:t> have proven to bring </a:t>
            </a:r>
            <a:r>
              <a:rPr lang="en-US" b="1" dirty="0"/>
              <a:t>value to the efforts </a:t>
            </a:r>
            <a:r>
              <a:rPr lang="en-US" dirty="0"/>
              <a:t>underway, thereby solidifying the team for future success. </a:t>
            </a:r>
          </a:p>
          <a:p>
            <a:r>
              <a:rPr lang="en-US" dirty="0"/>
              <a:t>The funneling of requests through the </a:t>
            </a:r>
            <a:r>
              <a:rPr lang="en-US" b="1" dirty="0"/>
              <a:t>“One-Stop Shop”</a:t>
            </a:r>
            <a:r>
              <a:rPr lang="en-US" dirty="0"/>
              <a:t> is continuing to show immense value in terms of visibility and consolidation of investments. </a:t>
            </a:r>
          </a:p>
          <a:p>
            <a:r>
              <a:rPr lang="en-US" dirty="0"/>
              <a:t>Continued </a:t>
            </a:r>
            <a:r>
              <a:rPr lang="en-US" b="1" dirty="0"/>
              <a:t>support of the Senior Leadership Team </a:t>
            </a:r>
            <a:r>
              <a:rPr lang="en-US" dirty="0"/>
              <a:t>has been invaluable for providing direction and structure to meet the dynamic needs of our Agency. </a:t>
            </a:r>
          </a:p>
        </p:txBody>
      </p:sp>
      <p:sp>
        <p:nvSpPr>
          <p:cNvPr id="6" name="Slide Number Placeholder 5">
            <a:extLst>
              <a:ext uri="{FF2B5EF4-FFF2-40B4-BE49-F238E27FC236}">
                <a16:creationId xmlns:a16="http://schemas.microsoft.com/office/drawing/2014/main" id="{075AD6C6-D1FC-F762-B748-38AE2A52F2A5}"/>
              </a:ext>
            </a:extLst>
          </p:cNvPr>
          <p:cNvSpPr>
            <a:spLocks noGrp="1"/>
          </p:cNvSpPr>
          <p:nvPr>
            <p:ph type="sldNum" sz="quarter" idx="12"/>
          </p:nvPr>
        </p:nvSpPr>
        <p:spPr/>
        <p:txBody>
          <a:bodyPr/>
          <a:lstStyle/>
          <a:p>
            <a:fld id="{5874D6C6-B3A5-4F2C-A6BF-E3D57C3A1219}" type="slidenum">
              <a:rPr lang="en-US" smtClean="0"/>
              <a:t>3</a:t>
            </a:fld>
            <a:endParaRPr lang="en-US"/>
          </a:p>
        </p:txBody>
      </p:sp>
      <p:sp>
        <p:nvSpPr>
          <p:cNvPr id="7" name="Content Placeholder 6">
            <a:extLst>
              <a:ext uri="{FF2B5EF4-FFF2-40B4-BE49-F238E27FC236}">
                <a16:creationId xmlns:a16="http://schemas.microsoft.com/office/drawing/2014/main" id="{FE56CDAD-49C4-9D60-8593-1373A3C53E91}"/>
              </a:ext>
            </a:extLst>
          </p:cNvPr>
          <p:cNvSpPr>
            <a:spLocks noGrp="1"/>
          </p:cNvSpPr>
          <p:nvPr>
            <p:ph sz="quarter" idx="13"/>
          </p:nvPr>
        </p:nvSpPr>
        <p:spPr/>
        <p:txBody>
          <a:bodyPr/>
          <a:lstStyle/>
          <a:p>
            <a:r>
              <a:rPr lang="en-US" dirty="0"/>
              <a:t>Recent Successes</a:t>
            </a:r>
          </a:p>
        </p:txBody>
      </p:sp>
      <p:sp>
        <p:nvSpPr>
          <p:cNvPr id="11" name="Footer Placeholder 4">
            <a:extLst>
              <a:ext uri="{FF2B5EF4-FFF2-40B4-BE49-F238E27FC236}">
                <a16:creationId xmlns:a16="http://schemas.microsoft.com/office/drawing/2014/main" id="{E3E67429-6114-064D-5B8E-ADF7E15688F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4" name="Date Placeholder 3">
            <a:extLst>
              <a:ext uri="{FF2B5EF4-FFF2-40B4-BE49-F238E27FC236}">
                <a16:creationId xmlns:a16="http://schemas.microsoft.com/office/drawing/2014/main" id="{0A846E38-8057-2E09-6910-E1A97D4E385C}"/>
              </a:ext>
            </a:extLst>
          </p:cNvPr>
          <p:cNvSpPr>
            <a:spLocks noGrp="1"/>
          </p:cNvSpPr>
          <p:nvPr>
            <p:ph type="dt" sz="half" idx="10"/>
          </p:nvPr>
        </p:nvSpPr>
        <p:spPr>
          <a:xfrm>
            <a:off x="285750" y="6173787"/>
            <a:ext cx="1847850" cy="365125"/>
          </a:xfrm>
        </p:spPr>
        <p:txBody>
          <a:bodyPr/>
          <a:lstStyle/>
          <a:p>
            <a:r>
              <a:rPr lang="en-US"/>
              <a:t>01.09.2024</a:t>
            </a:r>
            <a:endParaRPr lang="en-US" dirty="0"/>
          </a:p>
        </p:txBody>
      </p:sp>
    </p:spTree>
    <p:extLst>
      <p:ext uri="{BB962C8B-B14F-4D97-AF65-F5344CB8AC3E}">
        <p14:creationId xmlns:p14="http://schemas.microsoft.com/office/powerpoint/2010/main" val="429045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54A3-0A22-2004-6610-C63D62663E6A}"/>
              </a:ext>
            </a:extLst>
          </p:cNvPr>
          <p:cNvSpPr>
            <a:spLocks noGrp="1"/>
          </p:cNvSpPr>
          <p:nvPr>
            <p:ph type="title"/>
          </p:nvPr>
        </p:nvSpPr>
        <p:spPr>
          <a:xfrm>
            <a:off x="457200" y="1081195"/>
            <a:ext cx="10515600" cy="321732"/>
          </a:xfrm>
        </p:spPr>
        <p:txBody>
          <a:bodyPr>
            <a:normAutofit fontScale="90000"/>
          </a:bodyPr>
          <a:lstStyle/>
          <a:p>
            <a:r>
              <a:rPr lang="en-US" dirty="0"/>
              <a:t>Intake Pipeline (32)</a:t>
            </a:r>
          </a:p>
        </p:txBody>
      </p:sp>
      <p:sp>
        <p:nvSpPr>
          <p:cNvPr id="3" name="Content Placeholder 2">
            <a:extLst>
              <a:ext uri="{FF2B5EF4-FFF2-40B4-BE49-F238E27FC236}">
                <a16:creationId xmlns:a16="http://schemas.microsoft.com/office/drawing/2014/main" id="{35F2BE5F-2FBF-745A-F9A8-6CBBCC0E4384}"/>
              </a:ext>
            </a:extLst>
          </p:cNvPr>
          <p:cNvSpPr>
            <a:spLocks noGrp="1"/>
          </p:cNvSpPr>
          <p:nvPr>
            <p:ph idx="1"/>
          </p:nvPr>
        </p:nvSpPr>
        <p:spPr>
          <a:xfrm>
            <a:off x="362693" y="1714378"/>
            <a:ext cx="2597925" cy="4261686"/>
          </a:xfrm>
        </p:spPr>
        <p:txBody>
          <a:bodyPr>
            <a:normAutofit/>
          </a:bodyPr>
          <a:lstStyle/>
          <a:p>
            <a:pPr marL="0" indent="0">
              <a:buNone/>
            </a:pPr>
            <a:r>
              <a:rPr lang="en-US" sz="1300" b="1" dirty="0"/>
              <a:t>Open ITIB Submissions (7)</a:t>
            </a:r>
            <a:endParaRPr lang="en-US" sz="1300" dirty="0">
              <a:solidFill>
                <a:srgbClr val="FF0000"/>
              </a:solidFill>
            </a:endParaRPr>
          </a:p>
          <a:p>
            <a:r>
              <a:rPr lang="en-US" sz="1300" dirty="0"/>
              <a:t>Elavon (electronic payments)</a:t>
            </a:r>
          </a:p>
          <a:p>
            <a:r>
              <a:rPr lang="en-US" sz="1300" dirty="0"/>
              <a:t>Web Portal for Marcus Alerts</a:t>
            </a:r>
          </a:p>
          <a:p>
            <a:r>
              <a:rPr lang="en-US" sz="1300" dirty="0"/>
              <a:t>Facilities Enterprise Human Resource System Solution (formerly HOPS HR)</a:t>
            </a:r>
          </a:p>
          <a:p>
            <a:r>
              <a:rPr lang="en-US" sz="1300" dirty="0"/>
              <a:t>Fiscal Note/Fireside Chat</a:t>
            </a:r>
          </a:p>
          <a:p>
            <a:r>
              <a:rPr lang="en-US" sz="1300" dirty="0"/>
              <a:t>ObservSMART</a:t>
            </a:r>
          </a:p>
          <a:p>
            <a:r>
              <a:rPr lang="en-US" sz="1300" dirty="0"/>
              <a:t>EDCC Integration</a:t>
            </a:r>
          </a:p>
          <a:p>
            <a:r>
              <a:rPr lang="en-US" sz="1300" dirty="0"/>
              <a:t>Discharge Assistance Planning</a:t>
            </a: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24EC8667-81DB-6EC0-74C7-47CC4D370B6F}"/>
              </a:ext>
            </a:extLst>
          </p:cNvPr>
          <p:cNvSpPr>
            <a:spLocks noGrp="1"/>
          </p:cNvSpPr>
          <p:nvPr>
            <p:ph type="sldNum" sz="quarter" idx="12"/>
          </p:nvPr>
        </p:nvSpPr>
        <p:spPr/>
        <p:txBody>
          <a:bodyPr/>
          <a:lstStyle/>
          <a:p>
            <a:fld id="{5874D6C6-B3A5-4F2C-A6BF-E3D57C3A1219}" type="slidenum">
              <a:rPr lang="en-US" smtClean="0"/>
              <a:t>4</a:t>
            </a:fld>
            <a:endParaRPr lang="en-US"/>
          </a:p>
        </p:txBody>
      </p:sp>
      <p:sp>
        <p:nvSpPr>
          <p:cNvPr id="7" name="Content Placeholder 6">
            <a:extLst>
              <a:ext uri="{FF2B5EF4-FFF2-40B4-BE49-F238E27FC236}">
                <a16:creationId xmlns:a16="http://schemas.microsoft.com/office/drawing/2014/main" id="{4871C349-8076-AD3F-6489-13B5819361B3}"/>
              </a:ext>
            </a:extLst>
          </p:cNvPr>
          <p:cNvSpPr>
            <a:spLocks noGrp="1"/>
          </p:cNvSpPr>
          <p:nvPr>
            <p:ph sz="quarter" idx="13"/>
          </p:nvPr>
        </p:nvSpPr>
        <p:spPr/>
        <p:txBody>
          <a:bodyPr/>
          <a:lstStyle/>
          <a:p>
            <a:r>
              <a:rPr lang="en-US" dirty="0"/>
              <a:t>Potential Future Projects List </a:t>
            </a:r>
          </a:p>
        </p:txBody>
      </p:sp>
      <p:sp>
        <p:nvSpPr>
          <p:cNvPr id="13" name="Content Placeholder 2">
            <a:extLst>
              <a:ext uri="{FF2B5EF4-FFF2-40B4-BE49-F238E27FC236}">
                <a16:creationId xmlns:a16="http://schemas.microsoft.com/office/drawing/2014/main" id="{C211360E-E9D5-5653-3CAD-6F93A3C349B9}"/>
              </a:ext>
            </a:extLst>
          </p:cNvPr>
          <p:cNvSpPr txBox="1">
            <a:spLocks/>
          </p:cNvSpPr>
          <p:nvPr/>
        </p:nvSpPr>
        <p:spPr>
          <a:xfrm>
            <a:off x="3526041" y="1677492"/>
            <a:ext cx="4935063" cy="4335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dirty="0">
              <a:hlinkClick r:id="rId3"/>
            </a:endParaRPr>
          </a:p>
          <a:p>
            <a:pPr marL="0" indent="0">
              <a:buNone/>
            </a:pPr>
            <a:endParaRPr lang="en-US" sz="1500" dirty="0">
              <a:hlinkClick r:id="rId3"/>
            </a:endParaRPr>
          </a:p>
          <a:p>
            <a:pPr marL="0" indent="0" algn="ctr">
              <a:buNone/>
            </a:pPr>
            <a:endParaRPr lang="en-US" sz="1500" dirty="0">
              <a:hlinkClick r:id="rId3"/>
            </a:endParaRPr>
          </a:p>
          <a:p>
            <a:pPr marL="0" indent="0" algn="ctr">
              <a:buNone/>
            </a:pPr>
            <a:endParaRPr lang="en-US" sz="1500" dirty="0">
              <a:hlinkClick r:id="rId3"/>
            </a:endParaRPr>
          </a:p>
          <a:p>
            <a:pPr marL="0" indent="0">
              <a:buNone/>
            </a:pPr>
            <a:endParaRPr lang="en-US" sz="1300" dirty="0">
              <a:ea typeface="Calibri"/>
              <a:cs typeface="Calibri"/>
            </a:endParaRPr>
          </a:p>
        </p:txBody>
      </p:sp>
      <p:sp>
        <p:nvSpPr>
          <p:cNvPr id="8" name="Date Placeholder 3">
            <a:extLst>
              <a:ext uri="{FF2B5EF4-FFF2-40B4-BE49-F238E27FC236}">
                <a16:creationId xmlns:a16="http://schemas.microsoft.com/office/drawing/2014/main" id="{4DE936CE-69EA-C075-B09D-0FDB48785886}"/>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52D5DE3B-E09F-6984-D213-6E369B4556B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11" name="TextBox 10">
            <a:extLst>
              <a:ext uri="{FF2B5EF4-FFF2-40B4-BE49-F238E27FC236}">
                <a16:creationId xmlns:a16="http://schemas.microsoft.com/office/drawing/2014/main" id="{9899CCE6-DC23-8ABC-9145-E879AFDBA6A4}"/>
              </a:ext>
            </a:extLst>
          </p:cNvPr>
          <p:cNvSpPr txBox="1"/>
          <p:nvPr/>
        </p:nvSpPr>
        <p:spPr>
          <a:xfrm>
            <a:off x="8817185" y="1714378"/>
            <a:ext cx="3405942" cy="1181084"/>
          </a:xfrm>
          <a:prstGeom prst="rect">
            <a:avLst/>
          </a:prstGeom>
          <a:noFill/>
        </p:spPr>
        <p:txBody>
          <a:bodyPr wrap="square" rtlCol="0">
            <a:normAutofit/>
          </a:bodyPr>
          <a:lstStyle/>
          <a:p>
            <a:pPr marL="0" indent="0">
              <a:buNone/>
            </a:pPr>
            <a:r>
              <a:rPr lang="en-US" sz="1200" b="1" dirty="0"/>
              <a:t>Grandfathered in – No Intake Form (3):</a:t>
            </a:r>
          </a:p>
          <a:p>
            <a:pPr marL="285750" lvl="0" indent="-285750">
              <a:buFont typeface="Arial" panose="020B0604020202020204" pitchFamily="34" charset="0"/>
              <a:buChar char="•"/>
            </a:pPr>
            <a:r>
              <a:rPr lang="en-US" sz="1200" dirty="0">
                <a:cs typeface="Calibri"/>
              </a:rPr>
              <a:t>AAIDD/Supports Intensity Scale </a:t>
            </a:r>
          </a:p>
          <a:p>
            <a:pPr marL="285750" lvl="0" indent="-285750">
              <a:buFont typeface="Arial" panose="020B0604020202020204" pitchFamily="34" charset="0"/>
              <a:buChar char="•"/>
            </a:pPr>
            <a:r>
              <a:rPr lang="en-US" sz="1200" dirty="0">
                <a:cs typeface="Calibri"/>
              </a:rPr>
              <a:t>Counter Tools </a:t>
            </a:r>
          </a:p>
          <a:p>
            <a:pPr marL="285750" lvl="0" indent="-285750">
              <a:buFont typeface="Arial" panose="020B0604020202020204" pitchFamily="34" charset="0"/>
              <a:buChar char="•"/>
            </a:pPr>
            <a:r>
              <a:rPr lang="en-US" sz="1200" dirty="0">
                <a:cs typeface="Calibri"/>
              </a:rPr>
              <a:t>VA Navigator</a:t>
            </a:r>
          </a:p>
          <a:p>
            <a:pPr marL="285750" lvl="0" indent="-285750">
              <a:buFont typeface="Arial" panose="020B0604020202020204" pitchFamily="34" charset="0"/>
              <a:buChar char="•"/>
            </a:pPr>
            <a:endParaRPr lang="en-US" sz="1200" dirty="0">
              <a:cs typeface="Calibri"/>
            </a:endParaRPr>
          </a:p>
          <a:p>
            <a:pPr marL="285750" lvl="0" indent="-285750">
              <a:buFont typeface="Arial" panose="020B0604020202020204" pitchFamily="34" charset="0"/>
              <a:buChar char="•"/>
            </a:pPr>
            <a:endParaRPr lang="en-US" sz="1200" dirty="0">
              <a:cs typeface="Calibri"/>
            </a:endParaRPr>
          </a:p>
          <a:p>
            <a:endParaRPr lang="en-US" dirty="0"/>
          </a:p>
        </p:txBody>
      </p:sp>
      <p:pic>
        <p:nvPicPr>
          <p:cNvPr id="22" name="Graphic 21" descr="Girl wearing cape">
            <a:extLst>
              <a:ext uri="{FF2B5EF4-FFF2-40B4-BE49-F238E27FC236}">
                <a16:creationId xmlns:a16="http://schemas.microsoft.com/office/drawing/2014/main" id="{6EB5AE00-1DF1-7B71-6B62-510653B09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344" y="5764500"/>
            <a:ext cx="478866" cy="993647"/>
          </a:xfrm>
          <a:prstGeom prst="rect">
            <a:avLst/>
          </a:prstGeom>
        </p:spPr>
      </p:pic>
      <p:graphicFrame>
        <p:nvGraphicFramePr>
          <p:cNvPr id="33" name="Diagram 32">
            <a:extLst>
              <a:ext uri="{FF2B5EF4-FFF2-40B4-BE49-F238E27FC236}">
                <a16:creationId xmlns:a16="http://schemas.microsoft.com/office/drawing/2014/main" id="{0C6B1753-828C-2301-03C5-3ECFD69BA6DB}"/>
              </a:ext>
            </a:extLst>
          </p:cNvPr>
          <p:cNvGraphicFramePr/>
          <p:nvPr>
            <p:extLst>
              <p:ext uri="{D42A27DB-BD31-4B8C-83A1-F6EECF244321}">
                <p14:modId xmlns:p14="http://schemas.microsoft.com/office/powerpoint/2010/main" val="3386863211"/>
              </p:ext>
            </p:extLst>
          </p:nvPr>
        </p:nvGraphicFramePr>
        <p:xfrm>
          <a:off x="9040606" y="3913186"/>
          <a:ext cx="1479550" cy="2308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TextBox 26">
            <a:extLst>
              <a:ext uri="{FF2B5EF4-FFF2-40B4-BE49-F238E27FC236}">
                <a16:creationId xmlns:a16="http://schemas.microsoft.com/office/drawing/2014/main" id="{47A98874-8320-CB8B-B64E-7C8A284FE4A4}"/>
              </a:ext>
            </a:extLst>
          </p:cNvPr>
          <p:cNvSpPr txBox="1"/>
          <p:nvPr/>
        </p:nvSpPr>
        <p:spPr>
          <a:xfrm>
            <a:off x="3040380" y="5579834"/>
            <a:ext cx="6111240" cy="369332"/>
          </a:xfrm>
          <a:prstGeom prst="rect">
            <a:avLst/>
          </a:prstGeom>
          <a:noFill/>
        </p:spPr>
        <p:txBody>
          <a:bodyPr wrap="square">
            <a:spAutoFit/>
          </a:bodyPr>
          <a:lstStyle/>
          <a:p>
            <a:pPr marL="0" indent="0" algn="ctr">
              <a:buNone/>
            </a:pPr>
            <a:r>
              <a:rPr lang="en-US" sz="1800" dirty="0">
                <a:hlinkClick r:id="rId3"/>
              </a:rPr>
              <a:t>Microsoft Power BI (powerbigov.us)</a:t>
            </a:r>
            <a:endParaRPr lang="en-US" sz="1800" b="1" dirty="0"/>
          </a:p>
        </p:txBody>
      </p:sp>
      <p:sp>
        <p:nvSpPr>
          <p:cNvPr id="28" name="TextBox 27">
            <a:extLst>
              <a:ext uri="{FF2B5EF4-FFF2-40B4-BE49-F238E27FC236}">
                <a16:creationId xmlns:a16="http://schemas.microsoft.com/office/drawing/2014/main" id="{BB1EC1C2-0BDE-03D9-F264-72FBEF7DFE0C}"/>
              </a:ext>
            </a:extLst>
          </p:cNvPr>
          <p:cNvSpPr txBox="1"/>
          <p:nvPr/>
        </p:nvSpPr>
        <p:spPr>
          <a:xfrm>
            <a:off x="8834330" y="2895462"/>
            <a:ext cx="3405942" cy="1181084"/>
          </a:xfrm>
          <a:prstGeom prst="rect">
            <a:avLst/>
          </a:prstGeom>
          <a:noFill/>
        </p:spPr>
        <p:txBody>
          <a:bodyPr wrap="square" rtlCol="0">
            <a:normAutofit/>
          </a:bodyPr>
          <a:lstStyle/>
          <a:p>
            <a:r>
              <a:rPr lang="en-US" sz="1100" b="1" dirty="0"/>
              <a:t>Open E</a:t>
            </a:r>
            <a:r>
              <a:rPr lang="en-US" sz="1200" b="1" dirty="0"/>
              <a:t>IB Submissions (29)</a:t>
            </a:r>
          </a:p>
          <a:p>
            <a:r>
              <a:rPr lang="en-US" sz="1200" b="1" dirty="0"/>
              <a:t>Closed (3)</a:t>
            </a:r>
          </a:p>
          <a:p>
            <a:pPr marL="285750" lvl="0" indent="-285750">
              <a:buFont typeface="Arial" panose="020B0604020202020204" pitchFamily="34" charset="0"/>
              <a:buChar char="•"/>
            </a:pPr>
            <a:endParaRPr lang="en-US" sz="1200" dirty="0">
              <a:cs typeface="Calibri"/>
            </a:endParaRPr>
          </a:p>
          <a:p>
            <a:endParaRPr lang="en-US" dirty="0"/>
          </a:p>
        </p:txBody>
      </p:sp>
      <p:pic>
        <p:nvPicPr>
          <p:cNvPr id="32" name="Picture 31">
            <a:extLst>
              <a:ext uri="{FF2B5EF4-FFF2-40B4-BE49-F238E27FC236}">
                <a16:creationId xmlns:a16="http://schemas.microsoft.com/office/drawing/2014/main" id="{BFBC44A2-0F9E-05E8-C506-33292AD43AE9}"/>
              </a:ext>
            </a:extLst>
          </p:cNvPr>
          <p:cNvPicPr>
            <a:picLocks noChangeAspect="1"/>
          </p:cNvPicPr>
          <p:nvPr/>
        </p:nvPicPr>
        <p:blipFill>
          <a:blip r:embed="rId11"/>
          <a:stretch>
            <a:fillRect/>
          </a:stretch>
        </p:blipFill>
        <p:spPr>
          <a:xfrm>
            <a:off x="3273218" y="1634548"/>
            <a:ext cx="4857320" cy="3733813"/>
          </a:xfrm>
          <a:prstGeom prst="rect">
            <a:avLst/>
          </a:prstGeom>
        </p:spPr>
      </p:pic>
      <p:graphicFrame>
        <p:nvGraphicFramePr>
          <p:cNvPr id="34" name="Diagram 33">
            <a:extLst>
              <a:ext uri="{FF2B5EF4-FFF2-40B4-BE49-F238E27FC236}">
                <a16:creationId xmlns:a16="http://schemas.microsoft.com/office/drawing/2014/main" id="{497819FA-0C5B-AC42-1CC6-2423AC2015C5}"/>
              </a:ext>
            </a:extLst>
          </p:cNvPr>
          <p:cNvGraphicFramePr/>
          <p:nvPr>
            <p:extLst>
              <p:ext uri="{D42A27DB-BD31-4B8C-83A1-F6EECF244321}">
                <p14:modId xmlns:p14="http://schemas.microsoft.com/office/powerpoint/2010/main" val="1072344860"/>
              </p:ext>
            </p:extLst>
          </p:nvPr>
        </p:nvGraphicFramePr>
        <p:xfrm>
          <a:off x="7032624" y="2556943"/>
          <a:ext cx="2118995" cy="6499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0997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EC8667-81DB-6EC0-74C7-47CC4D370B6F}"/>
              </a:ext>
            </a:extLst>
          </p:cNvPr>
          <p:cNvSpPr>
            <a:spLocks noGrp="1"/>
          </p:cNvSpPr>
          <p:nvPr>
            <p:ph type="sldNum" sz="quarter" idx="12"/>
          </p:nvPr>
        </p:nvSpPr>
        <p:spPr/>
        <p:txBody>
          <a:bodyPr/>
          <a:lstStyle/>
          <a:p>
            <a:fld id="{5874D6C6-B3A5-4F2C-A6BF-E3D57C3A1219}" type="slidenum">
              <a:rPr lang="en-US" smtClean="0"/>
              <a:t>5</a:t>
            </a:fld>
            <a:endParaRPr lang="en-US"/>
          </a:p>
        </p:txBody>
      </p:sp>
      <p:sp>
        <p:nvSpPr>
          <p:cNvPr id="7" name="Content Placeholder 6">
            <a:extLst>
              <a:ext uri="{FF2B5EF4-FFF2-40B4-BE49-F238E27FC236}">
                <a16:creationId xmlns:a16="http://schemas.microsoft.com/office/drawing/2014/main" id="{4871C349-8076-AD3F-6489-13B5819361B3}"/>
              </a:ext>
            </a:extLst>
          </p:cNvPr>
          <p:cNvSpPr>
            <a:spLocks noGrp="1"/>
          </p:cNvSpPr>
          <p:nvPr>
            <p:ph sz="quarter" idx="13"/>
          </p:nvPr>
        </p:nvSpPr>
        <p:spPr/>
        <p:txBody>
          <a:bodyPr/>
          <a:lstStyle/>
          <a:p>
            <a:r>
              <a:rPr lang="en-US" dirty="0"/>
              <a:t>New Intakes</a:t>
            </a:r>
          </a:p>
        </p:txBody>
      </p:sp>
      <p:sp>
        <p:nvSpPr>
          <p:cNvPr id="8" name="Date Placeholder 3">
            <a:extLst>
              <a:ext uri="{FF2B5EF4-FFF2-40B4-BE49-F238E27FC236}">
                <a16:creationId xmlns:a16="http://schemas.microsoft.com/office/drawing/2014/main" id="{4DE936CE-69EA-C075-B09D-0FDB48785886}"/>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52D5DE3B-E09F-6984-D213-6E369B4556B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graphicFrame>
        <p:nvGraphicFramePr>
          <p:cNvPr id="19" name="Table 19">
            <a:extLst>
              <a:ext uri="{FF2B5EF4-FFF2-40B4-BE49-F238E27FC236}">
                <a16:creationId xmlns:a16="http://schemas.microsoft.com/office/drawing/2014/main" id="{7F6CCE24-E434-0612-31DA-865C9C0A2895}"/>
              </a:ext>
            </a:extLst>
          </p:cNvPr>
          <p:cNvGraphicFramePr>
            <a:graphicFrameLocks noGrp="1"/>
          </p:cNvGraphicFramePr>
          <p:nvPr>
            <p:extLst>
              <p:ext uri="{D42A27DB-BD31-4B8C-83A1-F6EECF244321}">
                <p14:modId xmlns:p14="http://schemas.microsoft.com/office/powerpoint/2010/main" val="2429273133"/>
              </p:ext>
            </p:extLst>
          </p:nvPr>
        </p:nvGraphicFramePr>
        <p:xfrm>
          <a:off x="439818" y="1842888"/>
          <a:ext cx="7051249" cy="3589313"/>
        </p:xfrm>
        <a:graphic>
          <a:graphicData uri="http://schemas.openxmlformats.org/drawingml/2006/table">
            <a:tbl>
              <a:tblPr firstRow="1" bandRow="1">
                <a:tableStyleId>{5C22544A-7EE6-4342-B048-85BDC9FD1C3A}</a:tableStyleId>
              </a:tblPr>
              <a:tblGrid>
                <a:gridCol w="421970">
                  <a:extLst>
                    <a:ext uri="{9D8B030D-6E8A-4147-A177-3AD203B41FA5}">
                      <a16:colId xmlns:a16="http://schemas.microsoft.com/office/drawing/2014/main" val="1144836346"/>
                    </a:ext>
                  </a:extLst>
                </a:gridCol>
                <a:gridCol w="4389120">
                  <a:extLst>
                    <a:ext uri="{9D8B030D-6E8A-4147-A177-3AD203B41FA5}">
                      <a16:colId xmlns:a16="http://schemas.microsoft.com/office/drawing/2014/main" val="506385868"/>
                    </a:ext>
                  </a:extLst>
                </a:gridCol>
                <a:gridCol w="2240159">
                  <a:extLst>
                    <a:ext uri="{9D8B030D-6E8A-4147-A177-3AD203B41FA5}">
                      <a16:colId xmlns:a16="http://schemas.microsoft.com/office/drawing/2014/main" val="4027923060"/>
                    </a:ext>
                  </a:extLst>
                </a:gridCol>
              </a:tblGrid>
              <a:tr h="427110">
                <a:tc>
                  <a:txBody>
                    <a:bodyPr/>
                    <a:lstStyle/>
                    <a:p>
                      <a:endParaRPr lang="en-US" b="0" dirty="0"/>
                    </a:p>
                  </a:txBody>
                  <a:tcPr/>
                </a:tc>
                <a:tc>
                  <a:txBody>
                    <a:bodyPr/>
                    <a:lstStyle/>
                    <a:p>
                      <a:r>
                        <a:rPr lang="en-US" b="0" dirty="0"/>
                        <a:t>Name of Request</a:t>
                      </a:r>
                    </a:p>
                  </a:txBody>
                  <a:tcPr/>
                </a:tc>
                <a:tc>
                  <a:txBody>
                    <a:bodyPr/>
                    <a:lstStyle/>
                    <a:p>
                      <a:pPr algn="ctr"/>
                      <a:r>
                        <a:rPr lang="en-US" b="0" dirty="0"/>
                        <a:t>Status</a:t>
                      </a:r>
                    </a:p>
                  </a:txBody>
                  <a:tcPr/>
                </a:tc>
                <a:extLst>
                  <a:ext uri="{0D108BD9-81ED-4DB2-BD59-A6C34878D82A}">
                    <a16:rowId xmlns:a16="http://schemas.microsoft.com/office/drawing/2014/main" val="4044408570"/>
                  </a:ext>
                </a:extLst>
              </a:tr>
              <a:tr h="371328">
                <a:tc rowSpan="3">
                  <a:txBody>
                    <a:bodyPr/>
                    <a:lstStyle/>
                    <a:p>
                      <a:pPr algn="ctr" fontAlgn="b"/>
                      <a:r>
                        <a:rPr lang="en-US" sz="1400" b="0" i="0" u="none" strike="noStrike" dirty="0">
                          <a:effectLst/>
                          <a:latin typeface="Calibri" panose="020F0502020204030204" pitchFamily="34" charset="0"/>
                        </a:rPr>
                        <a:t>Facilities / Clinical</a:t>
                      </a:r>
                    </a:p>
                  </a:txBody>
                  <a:tcPr marL="9525" marR="9525" marT="9525" marB="0" vert="vert270" anchor="b">
                    <a:solidFill>
                      <a:schemeClr val="accent1">
                        <a:lumMod val="60000"/>
                        <a:lumOff val="40000"/>
                      </a:schemeClr>
                    </a:solidFill>
                  </a:tcPr>
                </a:tc>
                <a:tc>
                  <a:txBody>
                    <a:bodyPr/>
                    <a:lstStyle/>
                    <a:p>
                      <a:pPr algn="l" fontAlgn="b"/>
                      <a:r>
                        <a:rPr lang="en-US" sz="1400" b="0" i="0" u="none" strike="noStrike" dirty="0">
                          <a:effectLst/>
                          <a:latin typeface="Calibri" panose="020F0502020204030204" pitchFamily="34" charset="0"/>
                        </a:rPr>
                        <a:t>DBHDS Public Safety Application: </a:t>
                      </a:r>
                      <a:r>
                        <a:rPr lang="en-US" sz="1400" b="0" i="0" u="none" strike="noStrike" dirty="0" err="1">
                          <a:effectLst/>
                          <a:latin typeface="Calibri" panose="020F0502020204030204" pitchFamily="34" charset="0"/>
                        </a:rPr>
                        <a:t>Omnigo</a:t>
                      </a:r>
                      <a:endParaRPr lang="en-US" sz="1400" b="0" i="0" u="none" strike="noStrike" dirty="0">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400" b="0" i="0" u="none" strike="noStrike" dirty="0">
                          <a:effectLst/>
                          <a:latin typeface="Calibri" panose="020F0502020204030204" pitchFamily="34" charset="0"/>
                        </a:rPr>
                        <a:t>Ready for EIB approval</a:t>
                      </a:r>
                    </a:p>
                  </a:txBody>
                  <a:tcPr marL="9525" marR="9525" marT="9525" marB="0" anchor="b">
                    <a:solidFill>
                      <a:schemeClr val="accent1">
                        <a:lumMod val="60000"/>
                        <a:lumOff val="40000"/>
                      </a:schemeClr>
                    </a:solidFill>
                  </a:tcPr>
                </a:tc>
                <a:extLst>
                  <a:ext uri="{0D108BD9-81ED-4DB2-BD59-A6C34878D82A}">
                    <a16:rowId xmlns:a16="http://schemas.microsoft.com/office/drawing/2014/main" val="146888291"/>
                  </a:ext>
                </a:extLst>
              </a:tr>
              <a:tr h="388620">
                <a:tc vMerge="1">
                  <a:txBody>
                    <a:bodyPr/>
                    <a:lstStyle/>
                    <a:p>
                      <a:pPr algn="l" fontAlgn="b"/>
                      <a:endParaRPr lang="en-US" sz="1400" b="0" i="0" u="none" strike="noStrike" dirty="0">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l" fontAlgn="b"/>
                      <a:r>
                        <a:rPr lang="en-US" sz="1400" b="0" i="0" u="none" strike="noStrike" dirty="0" err="1">
                          <a:effectLst/>
                          <a:latin typeface="Calibri" panose="020F0502020204030204" pitchFamily="34" charset="0"/>
                        </a:rPr>
                        <a:t>SynMed</a:t>
                      </a:r>
                      <a:r>
                        <a:rPr lang="en-US" sz="1400" b="0" i="0" u="none" strike="noStrike" dirty="0">
                          <a:effectLst/>
                          <a:latin typeface="Calibri" panose="020F0502020204030204" pitchFamily="34" charset="0"/>
                        </a:rPr>
                        <a:t> (contract renewal)</a:t>
                      </a:r>
                    </a:p>
                  </a:txBody>
                  <a:tcPr marL="9525" marR="9525" marT="9525" marB="0" anchor="b">
                    <a:solidFill>
                      <a:schemeClr val="accent1">
                        <a:lumMod val="60000"/>
                        <a:lumOff val="40000"/>
                      </a:schemeClr>
                    </a:solidFill>
                  </a:tcPr>
                </a:tc>
                <a:tc>
                  <a:txBody>
                    <a:bodyPr/>
                    <a:lstStyle/>
                    <a:p>
                      <a:pPr algn="ctr" fontAlgn="b"/>
                      <a:r>
                        <a:rPr lang="en-US" sz="1400" b="0" i="0" u="none" strike="noStrike" dirty="0">
                          <a:effectLst/>
                          <a:latin typeface="Calibri" panose="020F0502020204030204" pitchFamily="34" charset="0"/>
                        </a:rPr>
                        <a:t>Ready for EIB approval</a:t>
                      </a:r>
                    </a:p>
                  </a:txBody>
                  <a:tcPr marL="9525" marR="9525" marT="9525" marB="0" anchor="b">
                    <a:solidFill>
                      <a:schemeClr val="accent1">
                        <a:lumMod val="60000"/>
                        <a:lumOff val="40000"/>
                      </a:schemeClr>
                    </a:solidFill>
                  </a:tcPr>
                </a:tc>
                <a:extLst>
                  <a:ext uri="{0D108BD9-81ED-4DB2-BD59-A6C34878D82A}">
                    <a16:rowId xmlns:a16="http://schemas.microsoft.com/office/drawing/2014/main" val="2847313490"/>
                  </a:ext>
                </a:extLst>
              </a:tr>
              <a:tr h="563880">
                <a:tc vMerge="1">
                  <a:txBody>
                    <a:bodyPr/>
                    <a:lstStyle/>
                    <a:p>
                      <a:pPr algn="l" fontAlgn="b"/>
                      <a:endParaRPr lang="en-US" sz="1400" b="0" i="0" u="none" strike="noStrike" dirty="0">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l" fontAlgn="b"/>
                      <a:r>
                        <a:rPr lang="en-US" sz="1400" b="0" i="0" u="none" strike="noStrike" dirty="0">
                          <a:effectLst/>
                          <a:latin typeface="Calibri" panose="020F0502020204030204" pitchFamily="34" charset="0"/>
                        </a:rPr>
                        <a:t>Facilities EHR </a:t>
                      </a:r>
                      <a:r>
                        <a:rPr lang="en-US" sz="1400" b="0" i="0" u="none" strike="noStrike" dirty="0" err="1">
                          <a:effectLst/>
                          <a:latin typeface="Calibri" panose="020F0502020204030204" pitchFamily="34" charset="0"/>
                        </a:rPr>
                        <a:t>OnePlan</a:t>
                      </a:r>
                      <a:r>
                        <a:rPr lang="en-US" sz="1400" b="0" i="0" u="none" strike="noStrike" dirty="0">
                          <a:effectLst/>
                          <a:latin typeface="Calibri" panose="020F0502020204030204" pitchFamily="34" charset="0"/>
                        </a:rPr>
                        <a:t> (Treatment Planning) Beta Partnership</a:t>
                      </a:r>
                    </a:p>
                  </a:txBody>
                  <a:tcPr marL="9525" marR="9525" marT="9525" marB="0" anchor="b">
                    <a:solidFill>
                      <a:schemeClr val="accent1">
                        <a:lumMod val="60000"/>
                        <a:lumOff val="40000"/>
                      </a:schemeClr>
                    </a:solidFill>
                  </a:tcPr>
                </a:tc>
                <a:tc>
                  <a:txBody>
                    <a:bodyPr/>
                    <a:lstStyle/>
                    <a:p>
                      <a:pPr algn="ctr" fontAlgn="b"/>
                      <a:r>
                        <a:rPr lang="en-US" sz="1400" b="0" i="0" u="none" strike="noStrike" dirty="0">
                          <a:effectLst/>
                          <a:latin typeface="Calibri" panose="020F0502020204030204" pitchFamily="34" charset="0"/>
                        </a:rPr>
                        <a:t>Ready for EIB approval</a:t>
                      </a:r>
                    </a:p>
                  </a:txBody>
                  <a:tcPr marL="9525" marR="9525" marT="9525" marB="0" anchor="b">
                    <a:solidFill>
                      <a:schemeClr val="accent1">
                        <a:lumMod val="60000"/>
                        <a:lumOff val="40000"/>
                      </a:schemeClr>
                    </a:solidFill>
                  </a:tcPr>
                </a:tc>
                <a:extLst>
                  <a:ext uri="{0D108BD9-81ED-4DB2-BD59-A6C34878D82A}">
                    <a16:rowId xmlns:a16="http://schemas.microsoft.com/office/drawing/2014/main" val="2630348584"/>
                  </a:ext>
                </a:extLst>
              </a:tr>
              <a:tr h="463824">
                <a:tc rowSpan="2">
                  <a:txBody>
                    <a:bodyPr/>
                    <a:lstStyle/>
                    <a:p>
                      <a:pPr algn="l" fontAlgn="b"/>
                      <a:r>
                        <a:rPr lang="en-US" sz="1400" b="0" i="0" u="none" strike="noStrike" dirty="0">
                          <a:effectLst/>
                          <a:latin typeface="Calibri" panose="020F0502020204030204" pitchFamily="34" charset="0"/>
                        </a:rPr>
                        <a:t>Operations</a:t>
                      </a:r>
                    </a:p>
                  </a:txBody>
                  <a:tcPr marL="9525" marR="9525" marT="9525" marB="0" vert="vert270" anchor="b">
                    <a:solidFill>
                      <a:schemeClr val="accent1">
                        <a:lumMod val="40000"/>
                        <a:lumOff val="60000"/>
                      </a:schemeClr>
                    </a:solidFill>
                  </a:tcPr>
                </a:tc>
                <a:tc>
                  <a:txBody>
                    <a:bodyPr/>
                    <a:lstStyle/>
                    <a:p>
                      <a:pPr algn="l" fontAlgn="b"/>
                      <a:r>
                        <a:rPr lang="en-US" sz="1400" b="0" i="0" u="none" strike="noStrike" dirty="0" err="1">
                          <a:effectLst/>
                          <a:latin typeface="Calibri" panose="020F0502020204030204" pitchFamily="34" charset="0"/>
                        </a:rPr>
                        <a:t>HowSo</a:t>
                      </a:r>
                      <a:r>
                        <a:rPr lang="en-US" sz="1400" b="0" i="0" u="none" strike="noStrike" dirty="0">
                          <a:effectLst/>
                          <a:latin typeface="Calibri" panose="020F0502020204030204" pitchFamily="34" charset="0"/>
                        </a:rPr>
                        <a:t>; Formerly </a:t>
                      </a:r>
                      <a:r>
                        <a:rPr lang="en-US" sz="1400" b="0" i="0" u="none" strike="noStrike" dirty="0" err="1">
                          <a:effectLst/>
                          <a:latin typeface="Calibri" panose="020F0502020204030204" pitchFamily="34" charset="0"/>
                        </a:rPr>
                        <a:t>DivePlane</a:t>
                      </a:r>
                      <a:endParaRPr lang="en-US" sz="1400" b="0" i="0" u="none" strike="noStrike" dirty="0">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400" b="0" i="0" u="none" strike="noStrike" dirty="0">
                          <a:effectLst/>
                          <a:latin typeface="Calibri" panose="020F0502020204030204" pitchFamily="34" charset="0"/>
                        </a:rPr>
                        <a:t>Pre EIB Lead Review</a:t>
                      </a:r>
                    </a:p>
                  </a:txBody>
                  <a:tcPr marL="9525" marR="9525" marT="9525" marB="0" anchor="b">
                    <a:solidFill>
                      <a:schemeClr val="accent1">
                        <a:lumMod val="40000"/>
                        <a:lumOff val="60000"/>
                      </a:schemeClr>
                    </a:solidFill>
                  </a:tcPr>
                </a:tc>
                <a:extLst>
                  <a:ext uri="{0D108BD9-81ED-4DB2-BD59-A6C34878D82A}">
                    <a16:rowId xmlns:a16="http://schemas.microsoft.com/office/drawing/2014/main" val="63531643"/>
                  </a:ext>
                </a:extLst>
              </a:tr>
              <a:tr h="457200">
                <a:tc vMerge="1">
                  <a:txBody>
                    <a:bodyPr/>
                    <a:lstStyle/>
                    <a:p>
                      <a:pPr algn="l" fontAlgn="b"/>
                      <a:endParaRPr lang="en-US" sz="1400" b="0" i="0" u="none" strike="noStrike" dirty="0">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400" b="0" i="0" u="none" strike="noStrike" dirty="0">
                          <a:effectLst/>
                          <a:latin typeface="Calibri" panose="020F0502020204030204" pitchFamily="34" charset="0"/>
                        </a:rPr>
                        <a:t>Replace Little CARS Database</a:t>
                      </a:r>
                    </a:p>
                  </a:txBody>
                  <a:tcPr marL="9525" marR="9525" marT="9525" marB="0" anchor="b">
                    <a:solidFill>
                      <a:schemeClr val="accent1">
                        <a:lumMod val="40000"/>
                        <a:lumOff val="60000"/>
                      </a:schemeClr>
                    </a:solidFill>
                  </a:tcPr>
                </a:tc>
                <a:tc>
                  <a:txBody>
                    <a:bodyPr/>
                    <a:lstStyle/>
                    <a:p>
                      <a:pPr algn="ctr" fontAlgn="b"/>
                      <a:r>
                        <a:rPr lang="en-US" sz="1400" b="0" i="0" u="none" strike="noStrike" dirty="0">
                          <a:effectLst/>
                          <a:latin typeface="Calibri" panose="020F0502020204030204" pitchFamily="34" charset="0"/>
                        </a:rPr>
                        <a:t>Pre EIB Lead Review</a:t>
                      </a:r>
                    </a:p>
                  </a:txBody>
                  <a:tcPr marL="9525" marR="9525" marT="9525" marB="0" anchor="b">
                    <a:solidFill>
                      <a:schemeClr val="accent1">
                        <a:lumMod val="40000"/>
                        <a:lumOff val="60000"/>
                      </a:schemeClr>
                    </a:solidFill>
                  </a:tcPr>
                </a:tc>
                <a:extLst>
                  <a:ext uri="{0D108BD9-81ED-4DB2-BD59-A6C34878D82A}">
                    <a16:rowId xmlns:a16="http://schemas.microsoft.com/office/drawing/2014/main" val="2481638739"/>
                  </a:ext>
                </a:extLst>
              </a:tr>
              <a:tr h="520065">
                <a:tc rowSpan="2">
                  <a:txBody>
                    <a:bodyPr/>
                    <a:lstStyle/>
                    <a:p>
                      <a:pPr algn="l" fontAlgn="b"/>
                      <a:r>
                        <a:rPr lang="en-US" sz="1400" b="0" i="0" u="none" strike="noStrike" dirty="0">
                          <a:effectLst/>
                          <a:latin typeface="Calibri" panose="020F0502020204030204" pitchFamily="34" charset="0"/>
                        </a:rPr>
                        <a:t>Community</a:t>
                      </a:r>
                    </a:p>
                  </a:txBody>
                  <a:tcPr marL="9525" marR="9525" marT="9525" marB="0" vert="vert270" anchor="b">
                    <a:solidFill>
                      <a:schemeClr val="accent1">
                        <a:lumMod val="20000"/>
                        <a:lumOff val="80000"/>
                      </a:schemeClr>
                    </a:solidFill>
                  </a:tcPr>
                </a:tc>
                <a:tc>
                  <a:txBody>
                    <a:bodyPr/>
                    <a:lstStyle/>
                    <a:p>
                      <a:pPr algn="l" fontAlgn="b"/>
                      <a:r>
                        <a:rPr lang="en-US" sz="1400" b="0" i="0" u="none" strike="noStrike" dirty="0">
                          <a:effectLst/>
                          <a:latin typeface="Calibri" panose="020F0502020204030204" pitchFamily="34" charset="0"/>
                        </a:rPr>
                        <a:t>CAI Staff Augmentation for IMS Replacement/Legacy Systems Data; Analysis and Migration</a:t>
                      </a:r>
                    </a:p>
                  </a:txBody>
                  <a:tcPr marL="9525" marR="9525" marT="9525" marB="0" anchor="b">
                    <a:solidFill>
                      <a:schemeClr val="accent1">
                        <a:lumMod val="20000"/>
                        <a:lumOff val="80000"/>
                      </a:schemeClr>
                    </a:solidFill>
                  </a:tcPr>
                </a:tc>
                <a:tc>
                  <a:txBody>
                    <a:bodyPr/>
                    <a:lstStyle/>
                    <a:p>
                      <a:pPr algn="ctr" fontAlgn="b"/>
                      <a:r>
                        <a:rPr lang="en-US" sz="1400" b="0" i="0" u="none" strike="noStrike" dirty="0">
                          <a:effectLst/>
                          <a:latin typeface="Calibri" panose="020F0502020204030204" pitchFamily="34" charset="0"/>
                        </a:rPr>
                        <a:t>Ready for EIB approval</a:t>
                      </a:r>
                    </a:p>
                  </a:txBody>
                  <a:tcPr marL="9525" marR="9525" marT="9525" marB="0" anchor="b">
                    <a:solidFill>
                      <a:schemeClr val="accent1">
                        <a:lumMod val="20000"/>
                        <a:lumOff val="80000"/>
                      </a:schemeClr>
                    </a:solidFill>
                  </a:tcPr>
                </a:tc>
                <a:extLst>
                  <a:ext uri="{0D108BD9-81ED-4DB2-BD59-A6C34878D82A}">
                    <a16:rowId xmlns:a16="http://schemas.microsoft.com/office/drawing/2014/main" val="1731609337"/>
                  </a:ext>
                </a:extLst>
              </a:tr>
              <a:tr h="397286">
                <a:tc vMerge="1">
                  <a:txBody>
                    <a:bodyPr/>
                    <a:lstStyle/>
                    <a:p>
                      <a:pPr algn="l" fontAlgn="b"/>
                      <a:endParaRPr lang="en-US" sz="1400" b="0" i="0" u="none" strike="noStrike" dirty="0">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n-US" sz="1400" b="0" i="0" u="none" strike="noStrike" dirty="0">
                          <a:effectLst/>
                          <a:latin typeface="Calibri" panose="020F0502020204030204" pitchFamily="34" charset="0"/>
                        </a:rPr>
                        <a:t>Central Registry for Opioid Treatment Providers (OTP)</a:t>
                      </a:r>
                    </a:p>
                  </a:txBody>
                  <a:tcPr marL="9525" marR="9525" marT="9525" marB="0" anchor="b">
                    <a:solidFill>
                      <a:schemeClr val="accent1">
                        <a:lumMod val="20000"/>
                        <a:lumOff val="80000"/>
                      </a:schemeClr>
                    </a:solidFill>
                  </a:tcPr>
                </a:tc>
                <a:tc>
                  <a:txBody>
                    <a:bodyPr/>
                    <a:lstStyle/>
                    <a:p>
                      <a:pPr algn="ctr" fontAlgn="b"/>
                      <a:r>
                        <a:rPr lang="en-US" sz="1400" b="0" i="0" u="none" strike="noStrike" dirty="0">
                          <a:effectLst/>
                          <a:latin typeface="Calibri" panose="020F0502020204030204" pitchFamily="34" charset="0"/>
                        </a:rPr>
                        <a:t>Ready for EIB approval</a:t>
                      </a:r>
                    </a:p>
                  </a:txBody>
                  <a:tcPr marL="9525" marR="9525" marT="9525" marB="0" anchor="b">
                    <a:solidFill>
                      <a:schemeClr val="accent1">
                        <a:lumMod val="20000"/>
                        <a:lumOff val="80000"/>
                      </a:schemeClr>
                    </a:solidFill>
                  </a:tcPr>
                </a:tc>
                <a:extLst>
                  <a:ext uri="{0D108BD9-81ED-4DB2-BD59-A6C34878D82A}">
                    <a16:rowId xmlns:a16="http://schemas.microsoft.com/office/drawing/2014/main" val="2894138241"/>
                  </a:ext>
                </a:extLst>
              </a:tr>
            </a:tbl>
          </a:graphicData>
        </a:graphic>
      </p:graphicFrame>
      <p:sp>
        <p:nvSpPr>
          <p:cNvPr id="22" name="TextBox 21">
            <a:extLst>
              <a:ext uri="{FF2B5EF4-FFF2-40B4-BE49-F238E27FC236}">
                <a16:creationId xmlns:a16="http://schemas.microsoft.com/office/drawing/2014/main" id="{38B82604-7F6C-D614-1565-C21C62A057D0}"/>
              </a:ext>
            </a:extLst>
          </p:cNvPr>
          <p:cNvSpPr txBox="1"/>
          <p:nvPr/>
        </p:nvSpPr>
        <p:spPr>
          <a:xfrm>
            <a:off x="3485031" y="1144224"/>
            <a:ext cx="5081048" cy="369332"/>
          </a:xfrm>
          <a:prstGeom prst="rect">
            <a:avLst/>
          </a:prstGeom>
          <a:noFill/>
        </p:spPr>
        <p:txBody>
          <a:bodyPr wrap="square" rtlCol="0">
            <a:spAutoFit/>
          </a:bodyPr>
          <a:lstStyle/>
          <a:p>
            <a:r>
              <a:rPr lang="en-US" dirty="0"/>
              <a:t>New Intakes (7) to be reviewed in January</a:t>
            </a:r>
          </a:p>
        </p:txBody>
      </p:sp>
      <p:pic>
        <p:nvPicPr>
          <p:cNvPr id="31" name="Picture 30">
            <a:extLst>
              <a:ext uri="{FF2B5EF4-FFF2-40B4-BE49-F238E27FC236}">
                <a16:creationId xmlns:a16="http://schemas.microsoft.com/office/drawing/2014/main" id="{B65C0DF0-2020-48ED-59B7-91C1A6FDA984}"/>
              </a:ext>
            </a:extLst>
          </p:cNvPr>
          <p:cNvPicPr>
            <a:picLocks noChangeAspect="1"/>
          </p:cNvPicPr>
          <p:nvPr/>
        </p:nvPicPr>
        <p:blipFill>
          <a:blip r:embed="rId3"/>
          <a:stretch>
            <a:fillRect/>
          </a:stretch>
        </p:blipFill>
        <p:spPr>
          <a:xfrm>
            <a:off x="7610193" y="1981200"/>
            <a:ext cx="4501822" cy="3463427"/>
          </a:xfrm>
          <a:prstGeom prst="rect">
            <a:avLst/>
          </a:prstGeom>
        </p:spPr>
      </p:pic>
    </p:spTree>
    <p:extLst>
      <p:ext uri="{BB962C8B-B14F-4D97-AF65-F5344CB8AC3E}">
        <p14:creationId xmlns:p14="http://schemas.microsoft.com/office/powerpoint/2010/main" val="79831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54A3-0A22-2004-6610-C63D62663E6A}"/>
              </a:ext>
            </a:extLst>
          </p:cNvPr>
          <p:cNvSpPr>
            <a:spLocks noGrp="1"/>
          </p:cNvSpPr>
          <p:nvPr>
            <p:ph type="title"/>
          </p:nvPr>
        </p:nvSpPr>
        <p:spPr>
          <a:xfrm>
            <a:off x="457200" y="1081195"/>
            <a:ext cx="10515600" cy="321732"/>
          </a:xfrm>
        </p:spPr>
        <p:txBody>
          <a:bodyPr>
            <a:normAutofit fontScale="90000"/>
          </a:bodyPr>
          <a:lstStyle/>
          <a:p>
            <a:r>
              <a:rPr lang="en-US" dirty="0"/>
              <a:t>Upcoming Intakes</a:t>
            </a:r>
          </a:p>
        </p:txBody>
      </p:sp>
      <p:sp>
        <p:nvSpPr>
          <p:cNvPr id="6" name="Slide Number Placeholder 5">
            <a:extLst>
              <a:ext uri="{FF2B5EF4-FFF2-40B4-BE49-F238E27FC236}">
                <a16:creationId xmlns:a16="http://schemas.microsoft.com/office/drawing/2014/main" id="{24EC8667-81DB-6EC0-74C7-47CC4D370B6F}"/>
              </a:ext>
            </a:extLst>
          </p:cNvPr>
          <p:cNvSpPr>
            <a:spLocks noGrp="1"/>
          </p:cNvSpPr>
          <p:nvPr>
            <p:ph type="sldNum" sz="quarter" idx="12"/>
          </p:nvPr>
        </p:nvSpPr>
        <p:spPr/>
        <p:txBody>
          <a:bodyPr/>
          <a:lstStyle/>
          <a:p>
            <a:fld id="{5874D6C6-B3A5-4F2C-A6BF-E3D57C3A1219}" type="slidenum">
              <a:rPr lang="en-US" smtClean="0"/>
              <a:t>6</a:t>
            </a:fld>
            <a:endParaRPr lang="en-US"/>
          </a:p>
        </p:txBody>
      </p:sp>
      <p:sp>
        <p:nvSpPr>
          <p:cNvPr id="7" name="Content Placeholder 6">
            <a:extLst>
              <a:ext uri="{FF2B5EF4-FFF2-40B4-BE49-F238E27FC236}">
                <a16:creationId xmlns:a16="http://schemas.microsoft.com/office/drawing/2014/main" id="{4871C349-8076-AD3F-6489-13B5819361B3}"/>
              </a:ext>
            </a:extLst>
          </p:cNvPr>
          <p:cNvSpPr>
            <a:spLocks noGrp="1"/>
          </p:cNvSpPr>
          <p:nvPr>
            <p:ph sz="quarter" idx="13"/>
          </p:nvPr>
        </p:nvSpPr>
        <p:spPr/>
        <p:txBody>
          <a:bodyPr/>
          <a:lstStyle/>
          <a:p>
            <a:r>
              <a:rPr lang="en-US" dirty="0"/>
              <a:t>Potential Future Projects List </a:t>
            </a:r>
          </a:p>
        </p:txBody>
      </p:sp>
      <p:sp>
        <p:nvSpPr>
          <p:cNvPr id="10" name="Content Placeholder 2">
            <a:extLst>
              <a:ext uri="{FF2B5EF4-FFF2-40B4-BE49-F238E27FC236}">
                <a16:creationId xmlns:a16="http://schemas.microsoft.com/office/drawing/2014/main" id="{35C6B101-10A7-255E-6100-927C54571F26}"/>
              </a:ext>
            </a:extLst>
          </p:cNvPr>
          <p:cNvSpPr txBox="1">
            <a:spLocks/>
          </p:cNvSpPr>
          <p:nvPr/>
        </p:nvSpPr>
        <p:spPr>
          <a:xfrm>
            <a:off x="285750" y="1669230"/>
            <a:ext cx="10370948" cy="2696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t>Potential Intakes where Submissions have not yet been made (6)</a:t>
            </a:r>
            <a:endParaRPr lang="en-US" sz="1300" b="1" dirty="0">
              <a:solidFill>
                <a:srgbClr val="FF0000"/>
              </a:solidFill>
            </a:endParaRPr>
          </a:p>
          <a:p>
            <a:r>
              <a:rPr lang="en-US" sz="1300" dirty="0">
                <a:cs typeface="Calibri"/>
              </a:rPr>
              <a:t>Tickit Health</a:t>
            </a:r>
          </a:p>
          <a:p>
            <a:r>
              <a:rPr lang="en-US" sz="1300" dirty="0">
                <a:ea typeface="Calibri"/>
                <a:cs typeface="Calibri"/>
              </a:rPr>
              <a:t>EHR – ADC and Integration w/ EHR Catawba and SEVTC</a:t>
            </a:r>
          </a:p>
          <a:p>
            <a:r>
              <a:rPr lang="en-US" sz="1300" dirty="0">
                <a:ea typeface="Calibri"/>
                <a:cs typeface="Calibri"/>
              </a:rPr>
              <a:t>Update legal status code in Avatar </a:t>
            </a:r>
          </a:p>
          <a:p>
            <a:r>
              <a:rPr lang="en-US" sz="1300" dirty="0">
                <a:ea typeface="Calibri"/>
                <a:cs typeface="Calibri"/>
              </a:rPr>
              <a:t>EHR - Oracle Millennium (Mythics/CAI)</a:t>
            </a:r>
          </a:p>
          <a:p>
            <a:r>
              <a:rPr lang="en-US" sz="1300" dirty="0">
                <a:ea typeface="Calibri"/>
                <a:cs typeface="Calibri"/>
              </a:rPr>
              <a:t>EHR - text communication with PHI</a:t>
            </a:r>
          </a:p>
          <a:p>
            <a:r>
              <a:rPr lang="en-US" sz="1300" dirty="0">
                <a:ea typeface="Calibri"/>
                <a:cs typeface="Calibri"/>
              </a:rPr>
              <a:t>PM tool (ex. Sensei IQ vs JIRA)</a:t>
            </a:r>
          </a:p>
        </p:txBody>
      </p:sp>
      <p:sp>
        <p:nvSpPr>
          <p:cNvPr id="8" name="Date Placeholder 3">
            <a:extLst>
              <a:ext uri="{FF2B5EF4-FFF2-40B4-BE49-F238E27FC236}">
                <a16:creationId xmlns:a16="http://schemas.microsoft.com/office/drawing/2014/main" id="{4DE936CE-69EA-C075-B09D-0FDB48785886}"/>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52D5DE3B-E09F-6984-D213-6E369B4556B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Tree>
    <p:extLst>
      <p:ext uri="{BB962C8B-B14F-4D97-AF65-F5344CB8AC3E}">
        <p14:creationId xmlns:p14="http://schemas.microsoft.com/office/powerpoint/2010/main" val="310665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a:xfrm>
            <a:off x="457200" y="1084262"/>
            <a:ext cx="10515600" cy="646935"/>
          </a:xfrm>
        </p:spPr>
        <p:txBody>
          <a:bodyPr/>
          <a:lstStyle/>
          <a:p>
            <a:r>
              <a:rPr lang="en-US" dirty="0"/>
              <a:t>Next Step – Revisit </a:t>
            </a: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7</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EPMO Recommendation</a:t>
            </a:r>
          </a:p>
        </p:txBody>
      </p:sp>
      <p:sp>
        <p:nvSpPr>
          <p:cNvPr id="4" name="Date Placeholder 3">
            <a:extLst>
              <a:ext uri="{FF2B5EF4-FFF2-40B4-BE49-F238E27FC236}">
                <a16:creationId xmlns:a16="http://schemas.microsoft.com/office/drawing/2014/main" id="{5BFB8BBD-3297-5B4A-4091-020B512D40F4}"/>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552AEF31-6B0E-13C2-1FDE-3685DD96DA6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19" name="TextBox 18">
            <a:extLst>
              <a:ext uri="{FF2B5EF4-FFF2-40B4-BE49-F238E27FC236}">
                <a16:creationId xmlns:a16="http://schemas.microsoft.com/office/drawing/2014/main" id="{E9323256-6496-2F94-7859-DB086FC28292}"/>
              </a:ext>
            </a:extLst>
          </p:cNvPr>
          <p:cNvSpPr txBox="1"/>
          <p:nvPr/>
        </p:nvSpPr>
        <p:spPr>
          <a:xfrm>
            <a:off x="657766" y="1811397"/>
            <a:ext cx="10510331" cy="3886320"/>
          </a:xfrm>
          <a:prstGeom prst="rect">
            <a:avLst/>
          </a:prstGeom>
          <a:noFill/>
        </p:spPr>
        <p:txBody>
          <a:bodyPr wrap="square" rtlCol="0">
            <a:spAutoFit/>
          </a:bodyPr>
          <a:lstStyle/>
          <a:p>
            <a:pPr marL="285750" indent="-285750">
              <a:buFont typeface="Arial" panose="020B0604020202020204" pitchFamily="34" charset="0"/>
              <a:buChar char="•"/>
            </a:pPr>
            <a:r>
              <a:rPr lang="en-US" sz="1800" b="1" dirty="0" err="1">
                <a:effectLst/>
                <a:ea typeface="Times New Roman" panose="02020603050405020304" pitchFamily="18" charset="0"/>
              </a:rPr>
              <a:t>ObservSmart</a:t>
            </a:r>
            <a:r>
              <a:rPr lang="en-US" sz="1800" b="1" dirty="0">
                <a:effectLst/>
                <a:ea typeface="Times New Roman" panose="02020603050405020304" pitchFamily="18" charset="0"/>
              </a:rPr>
              <a:t>: </a:t>
            </a:r>
          </a:p>
          <a:p>
            <a:pPr marL="742950" lvl="1" indent="-285750">
              <a:lnSpc>
                <a:spcPct val="150000"/>
              </a:lnSpc>
              <a:buFont typeface="Arial" panose="020B0604020202020204" pitchFamily="34" charset="0"/>
              <a:buChar char="•"/>
            </a:pPr>
            <a:r>
              <a:rPr lang="en-US" sz="1400" dirty="0">
                <a:effectLst/>
                <a:ea typeface="Times New Roman" panose="02020603050405020304" pitchFamily="18" charset="0"/>
              </a:rPr>
              <a:t>During the 12/14/23 Facilities Enterprise Technology Collaboration meeting, it was proposed to combine the business needs expressed in the intakes for Patient ID Armband Integrated Solution and </a:t>
            </a:r>
            <a:r>
              <a:rPr lang="en-US" sz="1400" dirty="0" err="1">
                <a:effectLst/>
                <a:ea typeface="Times New Roman" panose="02020603050405020304" pitchFamily="18" charset="0"/>
              </a:rPr>
              <a:t>ObservSMART</a:t>
            </a:r>
            <a:r>
              <a:rPr lang="en-US" sz="1400" dirty="0">
                <a:effectLst/>
                <a:ea typeface="Times New Roman" panose="02020603050405020304" pitchFamily="18" charset="0"/>
              </a:rPr>
              <a:t> into a single intake, with the potential result to allow for </a:t>
            </a:r>
            <a:r>
              <a:rPr lang="en-US" sz="1400" dirty="0" err="1">
                <a:effectLst/>
                <a:ea typeface="Times New Roman" panose="02020603050405020304" pitchFamily="18" charset="0"/>
              </a:rPr>
              <a:t>ObservSMART</a:t>
            </a:r>
            <a:r>
              <a:rPr lang="en-US" sz="1400" dirty="0">
                <a:effectLst/>
                <a:ea typeface="Times New Roman" panose="02020603050405020304" pitchFamily="18" charset="0"/>
              </a:rPr>
              <a:t> at some facilities and Patient ID Armband at other facilities to accommodate the different business needs of each facility. </a:t>
            </a:r>
          </a:p>
          <a:p>
            <a:pPr marL="742950" lvl="1" indent="-285750">
              <a:lnSpc>
                <a:spcPct val="150000"/>
              </a:lnSpc>
              <a:buFont typeface="Arial" panose="020B0604020202020204" pitchFamily="34" charset="0"/>
              <a:buChar char="•"/>
            </a:pPr>
            <a:r>
              <a:rPr lang="en-US" sz="1400" dirty="0"/>
              <a:t>Different facilities are inclined towards one or the other solution.  </a:t>
            </a:r>
          </a:p>
          <a:p>
            <a:pPr marL="1200150" lvl="2" indent="-285750">
              <a:lnSpc>
                <a:spcPct val="150000"/>
              </a:lnSpc>
              <a:buFont typeface="Courier New" panose="02070309020205020404" pitchFamily="49" charset="0"/>
              <a:buChar char="o"/>
            </a:pPr>
            <a:r>
              <a:rPr lang="en-US" sz="1400" dirty="0"/>
              <a:t>Facilities have expressed issues with the armbands in terms of ease of damage / removal and erroneous exchangeability amongst individuals.</a:t>
            </a:r>
          </a:p>
          <a:p>
            <a:pPr marL="1200150" lvl="2" indent="-285750">
              <a:lnSpc>
                <a:spcPct val="150000"/>
              </a:lnSpc>
              <a:buFont typeface="Courier New" panose="02070309020205020404" pitchFamily="49" charset="0"/>
              <a:buChar char="o"/>
            </a:pPr>
            <a:r>
              <a:rPr lang="en-US" sz="1400" dirty="0"/>
              <a:t>Some facilities do not want either solution. </a:t>
            </a:r>
          </a:p>
          <a:p>
            <a:pPr marL="742950" lvl="1" indent="-285750">
              <a:lnSpc>
                <a:spcPct val="150000"/>
              </a:lnSpc>
              <a:buFont typeface="Arial" panose="020B0604020202020204" pitchFamily="34" charset="0"/>
              <a:buChar char="•"/>
            </a:pPr>
            <a:r>
              <a:rPr lang="en-US" sz="1400" dirty="0"/>
              <a:t>EPMO Recommends to combine both requests to:</a:t>
            </a:r>
          </a:p>
          <a:p>
            <a:pPr marL="1200150" lvl="2" indent="-285750">
              <a:lnSpc>
                <a:spcPct val="150000"/>
              </a:lnSpc>
              <a:buFont typeface="Courier New" panose="02070309020205020404" pitchFamily="49" charset="0"/>
              <a:buChar char="o"/>
            </a:pPr>
            <a:r>
              <a:rPr lang="en-US" sz="1400" dirty="0"/>
              <a:t>Effectively solve disparate needs of facilities</a:t>
            </a:r>
          </a:p>
          <a:p>
            <a:pPr marL="1200150" lvl="2" indent="-285750">
              <a:lnSpc>
                <a:spcPct val="150000"/>
              </a:lnSpc>
              <a:buFont typeface="Courier New" panose="02070309020205020404" pitchFamily="49" charset="0"/>
              <a:buChar char="o"/>
            </a:pPr>
            <a:r>
              <a:rPr lang="en-US" sz="1400" dirty="0"/>
              <a:t>Demonstrate that an enterprise solution can be a combination of solutions potentially.</a:t>
            </a:r>
          </a:p>
        </p:txBody>
      </p:sp>
    </p:spTree>
    <p:extLst>
      <p:ext uri="{BB962C8B-B14F-4D97-AF65-F5344CB8AC3E}">
        <p14:creationId xmlns:p14="http://schemas.microsoft.com/office/powerpoint/2010/main" val="339836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a:xfrm>
            <a:off x="457200" y="1084262"/>
            <a:ext cx="10515600" cy="646935"/>
          </a:xfrm>
        </p:spPr>
        <p:txBody>
          <a:bodyPr/>
          <a:lstStyle/>
          <a:p>
            <a:r>
              <a:rPr lang="en-US" dirty="0"/>
              <a:t>Next Step – Close </a:t>
            </a: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8</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Recommendations to Close </a:t>
            </a:r>
          </a:p>
        </p:txBody>
      </p:sp>
      <p:sp>
        <p:nvSpPr>
          <p:cNvPr id="4" name="Date Placeholder 3">
            <a:extLst>
              <a:ext uri="{FF2B5EF4-FFF2-40B4-BE49-F238E27FC236}">
                <a16:creationId xmlns:a16="http://schemas.microsoft.com/office/drawing/2014/main" id="{5BFB8BBD-3297-5B4A-4091-020B512D40F4}"/>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552AEF31-6B0E-13C2-1FDE-3685DD96DA6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19" name="TextBox 18">
            <a:extLst>
              <a:ext uri="{FF2B5EF4-FFF2-40B4-BE49-F238E27FC236}">
                <a16:creationId xmlns:a16="http://schemas.microsoft.com/office/drawing/2014/main" id="{E9323256-6496-2F94-7859-DB086FC28292}"/>
              </a:ext>
            </a:extLst>
          </p:cNvPr>
          <p:cNvSpPr txBox="1"/>
          <p:nvPr/>
        </p:nvSpPr>
        <p:spPr>
          <a:xfrm>
            <a:off x="670546" y="1650356"/>
            <a:ext cx="884761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Renewals for existing contracts </a:t>
            </a:r>
            <a:endParaRPr lang="en-US" sz="1600" dirty="0">
              <a:sym typeface="Wingdings" panose="05000000000000000000" pitchFamily="2" charset="2"/>
            </a:endParaRPr>
          </a:p>
          <a:p>
            <a:pPr marL="285750" indent="-285750">
              <a:buFont typeface="Arial" panose="020B0604020202020204" pitchFamily="34" charset="0"/>
              <a:buChar char="•"/>
            </a:pPr>
            <a:r>
              <a:rPr lang="en-US" sz="1600" dirty="0"/>
              <a:t>Reviewed by BA for completeness</a:t>
            </a:r>
          </a:p>
          <a:p>
            <a:pPr marL="285750" indent="-285750">
              <a:buFont typeface="Arial" panose="020B0604020202020204" pitchFamily="34" charset="0"/>
              <a:buChar char="•"/>
            </a:pPr>
            <a:r>
              <a:rPr lang="en-US" sz="1600" dirty="0"/>
              <a:t>PM/Intake Lead has addressed all VITA needs where warranted</a:t>
            </a:r>
          </a:p>
        </p:txBody>
      </p:sp>
      <p:graphicFrame>
        <p:nvGraphicFramePr>
          <p:cNvPr id="20" name="Table 20">
            <a:extLst>
              <a:ext uri="{FF2B5EF4-FFF2-40B4-BE49-F238E27FC236}">
                <a16:creationId xmlns:a16="http://schemas.microsoft.com/office/drawing/2014/main" id="{3B4D2FB3-EE25-7CF4-18B6-55102EFE255F}"/>
              </a:ext>
            </a:extLst>
          </p:cNvPr>
          <p:cNvGraphicFramePr>
            <a:graphicFrameLocks noGrp="1"/>
          </p:cNvGraphicFramePr>
          <p:nvPr>
            <p:extLst>
              <p:ext uri="{D42A27DB-BD31-4B8C-83A1-F6EECF244321}">
                <p14:modId xmlns:p14="http://schemas.microsoft.com/office/powerpoint/2010/main" val="1881436322"/>
              </p:ext>
            </p:extLst>
          </p:nvPr>
        </p:nvGraphicFramePr>
        <p:xfrm>
          <a:off x="677799" y="2586093"/>
          <a:ext cx="10436403" cy="2021840"/>
        </p:xfrm>
        <a:graphic>
          <a:graphicData uri="http://schemas.openxmlformats.org/drawingml/2006/table">
            <a:tbl>
              <a:tblPr firstRow="1" bandRow="1">
                <a:tableStyleId>{5C22544A-7EE6-4342-B048-85BDC9FD1C3A}</a:tableStyleId>
              </a:tblPr>
              <a:tblGrid>
                <a:gridCol w="3478801">
                  <a:extLst>
                    <a:ext uri="{9D8B030D-6E8A-4147-A177-3AD203B41FA5}">
                      <a16:colId xmlns:a16="http://schemas.microsoft.com/office/drawing/2014/main" val="1108299798"/>
                    </a:ext>
                  </a:extLst>
                </a:gridCol>
                <a:gridCol w="3478801">
                  <a:extLst>
                    <a:ext uri="{9D8B030D-6E8A-4147-A177-3AD203B41FA5}">
                      <a16:colId xmlns:a16="http://schemas.microsoft.com/office/drawing/2014/main" val="2309222417"/>
                    </a:ext>
                  </a:extLst>
                </a:gridCol>
                <a:gridCol w="3478801">
                  <a:extLst>
                    <a:ext uri="{9D8B030D-6E8A-4147-A177-3AD203B41FA5}">
                      <a16:colId xmlns:a16="http://schemas.microsoft.com/office/drawing/2014/main" val="296903464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Clinical/Facilities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Operations (3)</a:t>
                      </a:r>
                    </a:p>
                    <a:p>
                      <a:endParaRPr lang="en-US" dirty="0"/>
                    </a:p>
                  </a:txBody>
                  <a:tcPr/>
                </a:tc>
                <a:extLst>
                  <a:ext uri="{0D108BD9-81ED-4DB2-BD59-A6C34878D82A}">
                    <a16:rowId xmlns:a16="http://schemas.microsoft.com/office/drawing/2014/main" val="1201487306"/>
                  </a:ext>
                </a:extLst>
              </a:tr>
              <a:tr h="370840">
                <a:tc>
                  <a:txBody>
                    <a:bodyPr/>
                    <a:lstStyle/>
                    <a:p>
                      <a:endParaRPr lang="en-US" dirty="0"/>
                    </a:p>
                  </a:txBody>
                  <a:tcPr/>
                </a:tc>
                <a:tc>
                  <a:txBody>
                    <a:bodyPr/>
                    <a:lstStyle/>
                    <a:p>
                      <a:endParaRPr lang="en-US" dirty="0"/>
                    </a:p>
                  </a:txBody>
                  <a:tcPr/>
                </a:tc>
                <a:tc>
                  <a:txBody>
                    <a:bodyPr/>
                    <a:lstStyle/>
                    <a:p>
                      <a:pPr marL="285750" indent="-285750">
                        <a:buFont typeface="Arial" panose="020B0604020202020204" pitchFamily="34" charset="0"/>
                        <a:buChar char="•"/>
                      </a:pPr>
                      <a:r>
                        <a:rPr lang="en-US" dirty="0"/>
                        <a:t>Gartner Consulting Services </a:t>
                      </a:r>
                    </a:p>
                  </a:txBody>
                  <a:tcPr/>
                </a:tc>
                <a:extLst>
                  <a:ext uri="{0D108BD9-81ED-4DB2-BD59-A6C34878D82A}">
                    <a16:rowId xmlns:a16="http://schemas.microsoft.com/office/drawing/2014/main" val="4200294949"/>
                  </a:ext>
                </a:extLst>
              </a:tr>
              <a:tr h="370840">
                <a:tc>
                  <a:txBody>
                    <a:bodyPr/>
                    <a:lstStyle/>
                    <a:p>
                      <a:endParaRPr lang="en-US" dirty="0"/>
                    </a:p>
                  </a:txBody>
                  <a:tcPr/>
                </a:tc>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Sensei Subscription Renewal</a:t>
                      </a:r>
                    </a:p>
                  </a:txBody>
                  <a:tcPr/>
                </a:tc>
                <a:extLst>
                  <a:ext uri="{0D108BD9-81ED-4DB2-BD59-A6C34878D82A}">
                    <a16:rowId xmlns:a16="http://schemas.microsoft.com/office/drawing/2014/main" val="1009175246"/>
                  </a:ext>
                </a:extLst>
              </a:tr>
              <a:tr h="370840">
                <a:tc>
                  <a:txBody>
                    <a:bodyPr/>
                    <a:lstStyle/>
                    <a:p>
                      <a:endParaRPr lang="en-US" dirty="0"/>
                    </a:p>
                  </a:txBody>
                  <a:tcPr/>
                </a:tc>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HowSo</a:t>
                      </a:r>
                      <a:r>
                        <a:rPr lang="en-US" dirty="0"/>
                        <a:t>/</a:t>
                      </a:r>
                      <a:r>
                        <a:rPr lang="en-US" dirty="0" err="1"/>
                        <a:t>Diveplane</a:t>
                      </a:r>
                      <a:endParaRPr lang="en-US" dirty="0"/>
                    </a:p>
                  </a:txBody>
                  <a:tcPr/>
                </a:tc>
                <a:extLst>
                  <a:ext uri="{0D108BD9-81ED-4DB2-BD59-A6C34878D82A}">
                    <a16:rowId xmlns:a16="http://schemas.microsoft.com/office/drawing/2014/main" val="1133001764"/>
                  </a:ext>
                </a:extLst>
              </a:tr>
            </a:tbl>
          </a:graphicData>
        </a:graphic>
      </p:graphicFrame>
    </p:spTree>
    <p:extLst>
      <p:ext uri="{BB962C8B-B14F-4D97-AF65-F5344CB8AC3E}">
        <p14:creationId xmlns:p14="http://schemas.microsoft.com/office/powerpoint/2010/main" val="129842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p:txBody>
          <a:bodyPr/>
          <a:lstStyle/>
          <a:p>
            <a:r>
              <a:rPr lang="en-US" dirty="0"/>
              <a:t>Next Step – Approve for Project</a:t>
            </a:r>
            <a:endParaRPr lang="en-US" dirty="0">
              <a:solidFill>
                <a:srgbClr val="FF0000"/>
              </a:solidFill>
            </a:endParaRP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9</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Recommendations to Project</a:t>
            </a:r>
          </a:p>
        </p:txBody>
      </p:sp>
      <p:sp>
        <p:nvSpPr>
          <p:cNvPr id="4" name="Date Placeholder 3">
            <a:extLst>
              <a:ext uri="{FF2B5EF4-FFF2-40B4-BE49-F238E27FC236}">
                <a16:creationId xmlns:a16="http://schemas.microsoft.com/office/drawing/2014/main" id="{1C63378B-E77A-A265-B92F-08A9DB75C3DE}"/>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08222B52-8C01-54A7-5F90-5317B4D28E96}"/>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graphicFrame>
        <p:nvGraphicFramePr>
          <p:cNvPr id="15" name="Table 15">
            <a:extLst>
              <a:ext uri="{FF2B5EF4-FFF2-40B4-BE49-F238E27FC236}">
                <a16:creationId xmlns:a16="http://schemas.microsoft.com/office/drawing/2014/main" id="{1C7DC2B8-C240-9DE8-CAB2-23EAD29F7750}"/>
              </a:ext>
            </a:extLst>
          </p:cNvPr>
          <p:cNvGraphicFramePr>
            <a:graphicFrameLocks noGrp="1"/>
          </p:cNvGraphicFramePr>
          <p:nvPr>
            <p:extLst>
              <p:ext uri="{D42A27DB-BD31-4B8C-83A1-F6EECF244321}">
                <p14:modId xmlns:p14="http://schemas.microsoft.com/office/powerpoint/2010/main" val="2804971512"/>
              </p:ext>
            </p:extLst>
          </p:nvPr>
        </p:nvGraphicFramePr>
        <p:xfrm>
          <a:off x="677799" y="2779237"/>
          <a:ext cx="10590492" cy="1799616"/>
        </p:xfrm>
        <a:graphic>
          <a:graphicData uri="http://schemas.openxmlformats.org/drawingml/2006/table">
            <a:tbl>
              <a:tblPr firstRow="1" bandRow="1">
                <a:tableStyleId>{5C22544A-7EE6-4342-B048-85BDC9FD1C3A}</a:tableStyleId>
              </a:tblPr>
              <a:tblGrid>
                <a:gridCol w="3530164">
                  <a:extLst>
                    <a:ext uri="{9D8B030D-6E8A-4147-A177-3AD203B41FA5}">
                      <a16:colId xmlns:a16="http://schemas.microsoft.com/office/drawing/2014/main" val="2712292128"/>
                    </a:ext>
                  </a:extLst>
                </a:gridCol>
                <a:gridCol w="3530164">
                  <a:extLst>
                    <a:ext uri="{9D8B030D-6E8A-4147-A177-3AD203B41FA5}">
                      <a16:colId xmlns:a16="http://schemas.microsoft.com/office/drawing/2014/main" val="3659579783"/>
                    </a:ext>
                  </a:extLst>
                </a:gridCol>
                <a:gridCol w="3530164">
                  <a:extLst>
                    <a:ext uri="{9D8B030D-6E8A-4147-A177-3AD203B41FA5}">
                      <a16:colId xmlns:a16="http://schemas.microsoft.com/office/drawing/2014/main" val="1100975372"/>
                    </a:ext>
                  </a:extLst>
                </a:gridCol>
              </a:tblGrid>
              <a:tr h="899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a:t>
                      </a:r>
                    </a:p>
                  </a:txBody>
                  <a:tcPr/>
                </a:tc>
                <a:extLst>
                  <a:ext uri="{0D108BD9-81ED-4DB2-BD59-A6C34878D82A}">
                    <a16:rowId xmlns:a16="http://schemas.microsoft.com/office/drawing/2014/main" val="4212340290"/>
                  </a:ext>
                </a:extLst>
              </a:tr>
              <a:tr h="89980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None</a:t>
                      </a:r>
                    </a:p>
                  </a:txBody>
                  <a:tcPr/>
                </a:tc>
                <a:extLst>
                  <a:ext uri="{0D108BD9-81ED-4DB2-BD59-A6C34878D82A}">
                    <a16:rowId xmlns:a16="http://schemas.microsoft.com/office/drawing/2014/main" val="1242212081"/>
                  </a:ext>
                </a:extLst>
              </a:tr>
            </a:tbl>
          </a:graphicData>
        </a:graphic>
      </p:graphicFrame>
    </p:spTree>
    <p:extLst>
      <p:ext uri="{BB962C8B-B14F-4D97-AF65-F5344CB8AC3E}">
        <p14:creationId xmlns:p14="http://schemas.microsoft.com/office/powerpoint/2010/main" val="3297347213"/>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id="{6F38A437-CFA7-6A4B-AFFB-654BBC280D38}" vid="{A0E23D19-48A7-BA4E-9B6F-9BD17F01A379}"/>
    </a:ext>
  </a:extLst>
</a:theme>
</file>

<file path=ppt/theme/theme2.xml><?xml version="1.0" encoding="utf-8"?>
<a:theme xmlns:a="http://schemas.openxmlformats.org/drawingml/2006/main" name="1_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82D2E7A81BE4AB5F45FCED6ADC1C6" ma:contentTypeVersion="4" ma:contentTypeDescription="Create a new document." ma:contentTypeScope="" ma:versionID="7d59b910ccb7a58641446206ab7ae15c">
  <xsd:schema xmlns:xsd="http://www.w3.org/2001/XMLSchema" xmlns:xs="http://www.w3.org/2001/XMLSchema" xmlns:p="http://schemas.microsoft.com/office/2006/metadata/properties" xmlns:ns2="http://schemas.microsoft.com/sharepoint/v3/fields" xmlns:ns3="fec452f8-b559-4a85-8209-68fe07b7ecb2" targetNamespace="http://schemas.microsoft.com/office/2006/metadata/properties" ma:root="true" ma:fieldsID="eea43363297ca04639a5e3edf3415f1e" ns2:_="" ns3:_="">
    <xsd:import namespace="http://schemas.microsoft.com/sharepoint/v3/fields"/>
    <xsd:import namespace="fec452f8-b559-4a85-8209-68fe07b7ecb2"/>
    <xsd:element name="properties">
      <xsd:complexType>
        <xsd:sequence>
          <xsd:element name="documentManagement">
            <xsd:complexType>
              <xsd:all>
                <xsd:element ref="ns2:_DCDateModifie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2"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c452f8-b559-4a85-8209-68fe07b7ecb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documentManagement>
</p:properties>
</file>

<file path=customXml/itemProps1.xml><?xml version="1.0" encoding="utf-8"?>
<ds:datastoreItem xmlns:ds="http://schemas.openxmlformats.org/officeDocument/2006/customXml" ds:itemID="{CD39894D-B5AB-41AE-8B6B-72A845490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ec452f8-b559-4a85-8209-68fe07b7e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50769C-ED17-4D5B-B562-3379CE6DCBD6}">
  <ds:schemaRefs>
    <ds:schemaRef ds:uri="http://schemas.microsoft.com/sharepoint/v3/contenttype/forms"/>
  </ds:schemaRefs>
</ds:datastoreItem>
</file>

<file path=customXml/itemProps3.xml><?xml version="1.0" encoding="utf-8"?>
<ds:datastoreItem xmlns:ds="http://schemas.openxmlformats.org/officeDocument/2006/customXml" ds:itemID="{F0384161-7EDC-49BC-9913-4A8797950EA2}">
  <ds:schemaRef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fec452f8-b559-4a85-8209-68fe07b7ecb2"/>
    <ds:schemaRef ds:uri="http://purl.org/dc/elements/1.1/"/>
    <ds:schemaRef ds:uri="http://schemas.microsoft.com/sharepoint/v3/field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PowerPointTemplate</Template>
  <TotalTime>27043</TotalTime>
  <Words>1934</Words>
  <Application>Microsoft Office PowerPoint</Application>
  <PresentationFormat>Widescreen</PresentationFormat>
  <Paragraphs>365</Paragraphs>
  <Slides>22</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Caveat</vt:lpstr>
      <vt:lpstr>Courier New</vt:lpstr>
      <vt:lpstr>Helvetica</vt:lpstr>
      <vt:lpstr>Helvetica Light</vt:lpstr>
      <vt:lpstr>Raleway</vt:lpstr>
      <vt:lpstr>Raleway Light</vt:lpstr>
      <vt:lpstr>Wingdings</vt:lpstr>
      <vt:lpstr>Office Theme</vt:lpstr>
      <vt:lpstr>1_Office Theme</vt:lpstr>
      <vt:lpstr>Enterprise Investment Board</vt:lpstr>
      <vt:lpstr>PowerPoint Presentation</vt:lpstr>
      <vt:lpstr>Celebrate Success</vt:lpstr>
      <vt:lpstr>Intake Pipeline (32)</vt:lpstr>
      <vt:lpstr>PowerPoint Presentation</vt:lpstr>
      <vt:lpstr>Upcoming Intakes</vt:lpstr>
      <vt:lpstr>Next Step – Revisit </vt:lpstr>
      <vt:lpstr>Next Step – Close </vt:lpstr>
      <vt:lpstr>Next Step – Approve for Project</vt:lpstr>
      <vt:lpstr>In Progress – Business Case Development (10)</vt:lpstr>
      <vt:lpstr>Next Step – Start Business Case Development (14)</vt:lpstr>
      <vt:lpstr>Next Step – Pre-EIB Request Review</vt:lpstr>
      <vt:lpstr>Coming Soon………. EIB Process Enhancements</vt:lpstr>
      <vt:lpstr>PowerPoint Presentation</vt:lpstr>
      <vt:lpstr>February EIB Meeting Tuesday, 02/13/2024</vt:lpstr>
      <vt:lpstr>Appendix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Robbins, Kylie (DBHDS)</dc:creator>
  <cp:lastModifiedBy>Robbins, Kylie (DBHDS)</cp:lastModifiedBy>
  <cp:revision>217</cp:revision>
  <dcterms:created xsi:type="dcterms:W3CDTF">2023-09-19T17:30:46Z</dcterms:created>
  <dcterms:modified xsi:type="dcterms:W3CDTF">2023-12-29T19:57:15Z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0x0101008DE82D2E7A81BE4AB5F45FCED6ADC1C6</vt:lpwstr>
  </property>
</Properties>
</file>