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6" r:id="rId5"/>
    <p:sldId id="257" r:id="rId6"/>
    <p:sldId id="641" r:id="rId7"/>
    <p:sldId id="664" r:id="rId8"/>
    <p:sldId id="274" r:id="rId9"/>
    <p:sldId id="660" r:id="rId10"/>
    <p:sldId id="665" r:id="rId11"/>
    <p:sldId id="266" r:id="rId12"/>
    <p:sldId id="636" r:id="rId13"/>
    <p:sldId id="661" r:id="rId14"/>
    <p:sldId id="263" r:id="rId15"/>
    <p:sldId id="666" r:id="rId16"/>
    <p:sldId id="662" r:id="rId17"/>
    <p:sldId id="648" r:id="rId18"/>
    <p:sldId id="653" r:id="rId19"/>
    <p:sldId id="650" r:id="rId20"/>
    <p:sldId id="261" r:id="rId21"/>
    <p:sldId id="637" r:id="rId22"/>
    <p:sldId id="634" r:id="rId23"/>
    <p:sldId id="638" r:id="rId24"/>
    <p:sldId id="631" r:id="rId25"/>
    <p:sldId id="635" r:id="rId26"/>
    <p:sldId id="667" r:id="rId2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0315" autoAdjust="0"/>
  </p:normalViewPr>
  <p:slideViewPr>
    <p:cSldViewPr snapToGrid="0">
      <p:cViewPr varScale="1">
        <p:scale>
          <a:sx n="100" d="100"/>
          <a:sy n="100" d="100"/>
        </p:scale>
        <p:origin x="91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3211"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72A91-0EC8-4480-929C-F5C290A562A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1A00F1C-4367-4413-B776-EDA9CF1BA1A2}" type="pres">
      <dgm:prSet presAssocID="{F3A72A91-0EC8-4480-929C-F5C290A562A3}" presName="Name0" presStyleCnt="0">
        <dgm:presLayoutVars>
          <dgm:dir/>
          <dgm:animLvl val="lvl"/>
          <dgm:resizeHandles val="exact"/>
        </dgm:presLayoutVars>
      </dgm:prSet>
      <dgm:spPr/>
    </dgm:pt>
  </dgm:ptLst>
  <dgm:cxnLst>
    <dgm:cxn modelId="{4C820348-7321-4D12-BAD4-E0B67324357E}" type="presOf" srcId="{F3A72A91-0EC8-4480-929C-F5C290A562A3}" destId="{E1A00F1C-4367-4413-B776-EDA9CF1BA1A2}" srcOrd="0"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6D01D7-C294-8BCB-A7D0-063CF5109781}"/>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E4032AE1-594E-E816-2135-D80F716C7295}"/>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AB603E63-166F-4441-9382-E524418F1A34}" type="datetimeFigureOut">
              <a:rPr lang="en-US" smtClean="0"/>
              <a:t>1/9/2024</a:t>
            </a:fld>
            <a:endParaRPr lang="en-US"/>
          </a:p>
        </p:txBody>
      </p:sp>
      <p:sp>
        <p:nvSpPr>
          <p:cNvPr id="4" name="Footer Placeholder 3">
            <a:extLst>
              <a:ext uri="{FF2B5EF4-FFF2-40B4-BE49-F238E27FC236}">
                <a16:creationId xmlns:a16="http://schemas.microsoft.com/office/drawing/2014/main" id="{4D3CC761-7706-0827-F1A8-E7FE7A3B87A0}"/>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E6AA78F-D4F6-AD40-D2EF-BC6B11325DD3}"/>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79D27C3-6F6A-44AC-A7E3-96D5E8F44CB2}" type="slidenum">
              <a:rPr lang="en-US" smtClean="0"/>
              <a:t>‹#›</a:t>
            </a:fld>
            <a:endParaRPr lang="en-US"/>
          </a:p>
        </p:txBody>
      </p:sp>
    </p:spTree>
    <p:extLst>
      <p:ext uri="{BB962C8B-B14F-4D97-AF65-F5344CB8AC3E}">
        <p14:creationId xmlns:p14="http://schemas.microsoft.com/office/powerpoint/2010/main" val="1233718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6A938A5-7E55-49F0-AB27-A6A41D7EA63D}" type="datetimeFigureOut">
              <a:rPr lang="en-US" smtClean="0"/>
              <a:t>1/9/2024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78326A0-C136-4C78-A654-F32D49D03460}" type="slidenum">
              <a:rPr lang="en-US" smtClean="0"/>
              <a:t>‹#›</a:t>
            </a:fld>
            <a:endParaRPr lang="en-US"/>
          </a:p>
        </p:txBody>
      </p:sp>
    </p:spTree>
    <p:extLst>
      <p:ext uri="{BB962C8B-B14F-4D97-AF65-F5344CB8AC3E}">
        <p14:creationId xmlns:p14="http://schemas.microsoft.com/office/powerpoint/2010/main" val="1751584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1</a:t>
            </a:fld>
            <a:endParaRPr lang="en-US"/>
          </a:p>
        </p:txBody>
      </p:sp>
    </p:spTree>
    <p:extLst>
      <p:ext uri="{BB962C8B-B14F-4D97-AF65-F5344CB8AC3E}">
        <p14:creationId xmlns:p14="http://schemas.microsoft.com/office/powerpoint/2010/main" val="2447256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636" indent="-291636">
              <a:buFont typeface="Arial" panose="020B0604020202020204" pitchFamily="34" charset="0"/>
              <a:buChar char="•"/>
            </a:pPr>
            <a:r>
              <a:rPr lang="en-US" sz="1800" dirty="0">
                <a:latin typeface="Calibri" panose="020F0502020204030204" pitchFamily="34" charset="0"/>
              </a:rPr>
              <a:t>Gartner – </a:t>
            </a:r>
          </a:p>
          <a:p>
            <a:pPr marL="758255" lvl="1" indent="-291636">
              <a:buFont typeface="Arial" panose="020B0604020202020204" pitchFamily="34" charset="0"/>
              <a:buChar char="•"/>
            </a:pPr>
            <a:r>
              <a:rPr lang="en-US" sz="1800" dirty="0">
                <a:latin typeface="Calibri" panose="020F0502020204030204" pitchFamily="34" charset="0"/>
              </a:rPr>
              <a:t>Recommending for closure. </a:t>
            </a:r>
          </a:p>
          <a:p>
            <a:pPr marL="758255" lvl="1" indent="-291636">
              <a:buFont typeface="Arial" panose="020B0604020202020204" pitchFamily="34" charset="0"/>
              <a:buChar char="•"/>
            </a:pPr>
            <a:r>
              <a:rPr lang="en-US" sz="1800" dirty="0">
                <a:latin typeface="Calibri" panose="020F0502020204030204" pitchFamily="34" charset="0"/>
              </a:rPr>
              <a:t>Budget Cuts affected the renewal of the Gartner Services. </a:t>
            </a:r>
          </a:p>
          <a:p>
            <a:pPr marL="758255" lvl="1" indent="-291636">
              <a:buFont typeface="Arial" panose="020B0604020202020204" pitchFamily="34" charset="0"/>
              <a:buChar char="•"/>
            </a:pPr>
            <a:r>
              <a:rPr lang="en-US" sz="1800" dirty="0">
                <a:latin typeface="Calibri" panose="020F0502020204030204" pitchFamily="34" charset="0"/>
              </a:rPr>
              <a:t>No work remaining for Intake Services to do and IT has all the approvals needed in case funding is received. </a:t>
            </a:r>
          </a:p>
          <a:p>
            <a:r>
              <a:rPr lang="en-US" sz="1800" dirty="0">
                <a:latin typeface="Calibri" panose="020F0502020204030204" pitchFamily="34" charset="0"/>
              </a:rPr>
              <a:t> </a:t>
            </a:r>
          </a:p>
          <a:p>
            <a:pPr marL="291636" indent="-291636">
              <a:buFont typeface="Arial" panose="020B0604020202020204" pitchFamily="34" charset="0"/>
              <a:buChar char="•"/>
            </a:pPr>
            <a:r>
              <a:rPr lang="en-US" sz="1800" dirty="0">
                <a:latin typeface="Calibri" panose="020F0502020204030204" pitchFamily="34" charset="0"/>
              </a:rPr>
              <a:t>Sensei - </a:t>
            </a:r>
          </a:p>
          <a:p>
            <a:pPr marL="758255" lvl="1" indent="-291636">
              <a:buFont typeface="Arial" panose="020B0604020202020204" pitchFamily="34" charset="0"/>
              <a:buChar char="•"/>
            </a:pPr>
            <a:r>
              <a:rPr lang="en-US" sz="1800" dirty="0">
                <a:latin typeface="Calibri" panose="020F0502020204030204" pitchFamily="34" charset="0"/>
              </a:rPr>
              <a:t>Amount of money below the threshold, no CTP needed. </a:t>
            </a:r>
          </a:p>
          <a:p>
            <a:r>
              <a:rPr lang="en-US" sz="1800" dirty="0">
                <a:latin typeface="Calibri" panose="020F0502020204030204" pitchFamily="34" charset="0"/>
              </a:rPr>
              <a:t> </a:t>
            </a:r>
          </a:p>
          <a:p>
            <a:pPr marL="291636" indent="-291636">
              <a:buFont typeface="Arial" panose="020B0604020202020204" pitchFamily="34" charset="0"/>
              <a:buChar char="•"/>
            </a:pPr>
            <a:r>
              <a:rPr lang="en-US" sz="1800" dirty="0" err="1">
                <a:latin typeface="Calibri" panose="020F0502020204030204" pitchFamily="34" charset="0"/>
              </a:rPr>
              <a:t>HowSo</a:t>
            </a:r>
            <a:r>
              <a:rPr lang="en-US" sz="1800" dirty="0">
                <a:latin typeface="Calibri" panose="020F0502020204030204" pitchFamily="34" charset="0"/>
              </a:rPr>
              <a:t> - </a:t>
            </a:r>
          </a:p>
          <a:p>
            <a:pPr marL="758255" lvl="1" indent="-291636">
              <a:buFont typeface="Arial" panose="020B0604020202020204" pitchFamily="34" charset="0"/>
              <a:buChar char="•"/>
            </a:pPr>
            <a:r>
              <a:rPr lang="en-US" sz="1800" dirty="0">
                <a:latin typeface="Calibri" panose="020F0502020204030204" pitchFamily="34" charset="0"/>
              </a:rPr>
              <a:t>No PGR amendment needed. </a:t>
            </a:r>
          </a:p>
          <a:p>
            <a:pPr marL="758255" lvl="1" indent="-291636">
              <a:buFont typeface="Arial" panose="020B0604020202020204" pitchFamily="34" charset="0"/>
              <a:buChar char="•"/>
            </a:pPr>
            <a:r>
              <a:rPr lang="en-US" sz="1800" dirty="0">
                <a:latin typeface="Calibri" panose="020F0502020204030204" pitchFamily="34" charset="0"/>
              </a:rPr>
              <a:t>Requisition to be submitted – ensure this is done</a:t>
            </a:r>
            <a:endParaRPr lang="en-US" dirty="0">
              <a:cs typeface="Calibri"/>
            </a:endParaRPr>
          </a:p>
        </p:txBody>
      </p:sp>
      <p:sp>
        <p:nvSpPr>
          <p:cNvPr id="4" name="Slide Number Placeholder 3"/>
          <p:cNvSpPr>
            <a:spLocks noGrp="1"/>
          </p:cNvSpPr>
          <p:nvPr>
            <p:ph type="sldNum" sz="quarter" idx="5"/>
          </p:nvPr>
        </p:nvSpPr>
        <p:spPr/>
        <p:txBody>
          <a:bodyPr/>
          <a:lstStyle/>
          <a:p>
            <a:fld id="{378326A0-C136-4C78-A654-F32D49D03460}" type="slidenum">
              <a:rPr lang="en-US" smtClean="0"/>
              <a:t>10</a:t>
            </a:fld>
            <a:endParaRPr lang="en-US"/>
          </a:p>
        </p:txBody>
      </p:sp>
    </p:spTree>
    <p:extLst>
      <p:ext uri="{BB962C8B-B14F-4D97-AF65-F5344CB8AC3E}">
        <p14:creationId xmlns:p14="http://schemas.microsoft.com/office/powerpoint/2010/main" val="2077761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11</a:t>
            </a:fld>
            <a:endParaRPr lang="en-US"/>
          </a:p>
        </p:txBody>
      </p:sp>
    </p:spTree>
    <p:extLst>
      <p:ext uri="{BB962C8B-B14F-4D97-AF65-F5344CB8AC3E}">
        <p14:creationId xmlns:p14="http://schemas.microsoft.com/office/powerpoint/2010/main" val="3709942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12</a:t>
            </a:fld>
            <a:endParaRPr lang="en-US"/>
          </a:p>
        </p:txBody>
      </p:sp>
    </p:spTree>
    <p:extLst>
      <p:ext uri="{BB962C8B-B14F-4D97-AF65-F5344CB8AC3E}">
        <p14:creationId xmlns:p14="http://schemas.microsoft.com/office/powerpoint/2010/main" val="332668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3237">
              <a:defRPr/>
            </a:pPr>
            <a:fld id="{378326A0-C136-4C78-A654-F32D49D03460}" type="slidenum">
              <a:rPr lang="en-US">
                <a:solidFill>
                  <a:prstClr val="black"/>
                </a:solidFill>
                <a:latin typeface="Calibri" panose="020F0502020204030204"/>
              </a:rPr>
              <a:pPr defTabSz="933237">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235012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14</a:t>
            </a:fld>
            <a:endParaRPr lang="en-US"/>
          </a:p>
        </p:txBody>
      </p:sp>
    </p:spTree>
    <p:extLst>
      <p:ext uri="{BB962C8B-B14F-4D97-AF65-F5344CB8AC3E}">
        <p14:creationId xmlns:p14="http://schemas.microsoft.com/office/powerpoint/2010/main" val="2399457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3237">
              <a:defRPr/>
            </a:pPr>
            <a:fld id="{378326A0-C136-4C78-A654-F32D49D03460}" type="slidenum">
              <a:rPr lang="en-US">
                <a:solidFill>
                  <a:prstClr val="black"/>
                </a:solidFill>
                <a:latin typeface="Calibri" panose="020F0502020204030204"/>
              </a:rPr>
              <a:pPr defTabSz="933237">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4132494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16</a:t>
            </a:fld>
            <a:endParaRPr lang="en-US"/>
          </a:p>
        </p:txBody>
      </p:sp>
    </p:spTree>
    <p:extLst>
      <p:ext uri="{BB962C8B-B14F-4D97-AF65-F5344CB8AC3E}">
        <p14:creationId xmlns:p14="http://schemas.microsoft.com/office/powerpoint/2010/main" val="3920592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17</a:t>
            </a:fld>
            <a:endParaRPr lang="en-US"/>
          </a:p>
        </p:txBody>
      </p:sp>
    </p:spTree>
    <p:extLst>
      <p:ext uri="{BB962C8B-B14F-4D97-AF65-F5344CB8AC3E}">
        <p14:creationId xmlns:p14="http://schemas.microsoft.com/office/powerpoint/2010/main" val="363182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18</a:t>
            </a:fld>
            <a:endParaRPr lang="en-US"/>
          </a:p>
        </p:txBody>
      </p:sp>
    </p:spTree>
    <p:extLst>
      <p:ext uri="{BB962C8B-B14F-4D97-AF65-F5344CB8AC3E}">
        <p14:creationId xmlns:p14="http://schemas.microsoft.com/office/powerpoint/2010/main" val="1578152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E66ACB-BCE1-4F22-B622-CC38886BAA3F}" type="slidenum">
              <a:rPr lang="en-US" smtClean="0"/>
              <a:pPr/>
              <a:t>19</a:t>
            </a:fld>
            <a:endParaRPr lang="en-US" dirty="0"/>
          </a:p>
        </p:txBody>
      </p:sp>
    </p:spTree>
    <p:extLst>
      <p:ext uri="{BB962C8B-B14F-4D97-AF65-F5344CB8AC3E}">
        <p14:creationId xmlns:p14="http://schemas.microsoft.com/office/powerpoint/2010/main" val="2286654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2</a:t>
            </a:fld>
            <a:endParaRPr lang="en-US"/>
          </a:p>
        </p:txBody>
      </p:sp>
    </p:spTree>
    <p:extLst>
      <p:ext uri="{BB962C8B-B14F-4D97-AF65-F5344CB8AC3E}">
        <p14:creationId xmlns:p14="http://schemas.microsoft.com/office/powerpoint/2010/main" val="2252018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E66ACB-BCE1-4F22-B622-CC38886BAA3F}" type="slidenum">
              <a:rPr lang="en-US" smtClean="0"/>
              <a:pPr/>
              <a:t>20</a:t>
            </a:fld>
            <a:endParaRPr lang="en-US" dirty="0"/>
          </a:p>
        </p:txBody>
      </p:sp>
    </p:spTree>
    <p:extLst>
      <p:ext uri="{BB962C8B-B14F-4D97-AF65-F5344CB8AC3E}">
        <p14:creationId xmlns:p14="http://schemas.microsoft.com/office/powerpoint/2010/main" val="2995607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3</a:t>
            </a:fld>
            <a:endParaRPr lang="en-US"/>
          </a:p>
        </p:txBody>
      </p:sp>
    </p:spTree>
    <p:extLst>
      <p:ext uri="{BB962C8B-B14F-4D97-AF65-F5344CB8AC3E}">
        <p14:creationId xmlns:p14="http://schemas.microsoft.com/office/powerpoint/2010/main" val="2912167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4</a:t>
            </a:fld>
            <a:endParaRPr lang="en-US"/>
          </a:p>
        </p:txBody>
      </p:sp>
    </p:spTree>
    <p:extLst>
      <p:ext uri="{BB962C8B-B14F-4D97-AF65-F5344CB8AC3E}">
        <p14:creationId xmlns:p14="http://schemas.microsoft.com/office/powerpoint/2010/main" val="4071376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5</a:t>
            </a:fld>
            <a:endParaRPr lang="en-US"/>
          </a:p>
        </p:txBody>
      </p:sp>
    </p:spTree>
    <p:extLst>
      <p:ext uri="{BB962C8B-B14F-4D97-AF65-F5344CB8AC3E}">
        <p14:creationId xmlns:p14="http://schemas.microsoft.com/office/powerpoint/2010/main" val="215268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6</a:t>
            </a:fld>
            <a:endParaRPr lang="en-US"/>
          </a:p>
        </p:txBody>
      </p:sp>
    </p:spTree>
    <p:extLst>
      <p:ext uri="{BB962C8B-B14F-4D97-AF65-F5344CB8AC3E}">
        <p14:creationId xmlns:p14="http://schemas.microsoft.com/office/powerpoint/2010/main" val="4176582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7</a:t>
            </a:fld>
            <a:endParaRPr lang="en-US"/>
          </a:p>
        </p:txBody>
      </p:sp>
    </p:spTree>
    <p:extLst>
      <p:ext uri="{BB962C8B-B14F-4D97-AF65-F5344CB8AC3E}">
        <p14:creationId xmlns:p14="http://schemas.microsoft.com/office/powerpoint/2010/main" val="1555015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26A0-C136-4C78-A654-F32D49D03460}" type="slidenum">
              <a:rPr lang="en-US" smtClean="0"/>
              <a:t>8</a:t>
            </a:fld>
            <a:endParaRPr lang="en-US"/>
          </a:p>
        </p:txBody>
      </p:sp>
    </p:spTree>
    <p:extLst>
      <p:ext uri="{BB962C8B-B14F-4D97-AF65-F5344CB8AC3E}">
        <p14:creationId xmlns:p14="http://schemas.microsoft.com/office/powerpoint/2010/main" val="3245925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78326A0-C136-4C78-A654-F32D49D03460}" type="slidenum">
              <a:rPr lang="en-US" smtClean="0"/>
              <a:t>9</a:t>
            </a:fld>
            <a:endParaRPr lang="en-US"/>
          </a:p>
        </p:txBody>
      </p:sp>
    </p:spTree>
    <p:extLst>
      <p:ext uri="{BB962C8B-B14F-4D97-AF65-F5344CB8AC3E}">
        <p14:creationId xmlns:p14="http://schemas.microsoft.com/office/powerpoint/2010/main" val="1309586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AB5E-CB56-02F4-DEA1-023805EF0ECA}"/>
              </a:ext>
            </a:extLst>
          </p:cNvPr>
          <p:cNvSpPr>
            <a:spLocks noGrp="1"/>
          </p:cNvSpPr>
          <p:nvPr>
            <p:ph type="ctrTitle"/>
          </p:nvPr>
        </p:nvSpPr>
        <p:spPr>
          <a:xfrm>
            <a:off x="638175" y="1122363"/>
            <a:ext cx="10029825" cy="2387600"/>
          </a:xfrm>
        </p:spPr>
        <p:txBody>
          <a:bodyPr anchor="b">
            <a:normAutofit/>
          </a:bodyPr>
          <a:lstStyle>
            <a:lvl1pPr algn="ctr">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8C0BD85-9B77-3158-4AC4-8F9502DB5F17}"/>
              </a:ext>
            </a:extLst>
          </p:cNvPr>
          <p:cNvSpPr>
            <a:spLocks noGrp="1"/>
          </p:cNvSpPr>
          <p:nvPr>
            <p:ph type="subTitle" idx="1"/>
          </p:nvPr>
        </p:nvSpPr>
        <p:spPr>
          <a:xfrm>
            <a:off x="638175" y="3602038"/>
            <a:ext cx="10029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C31BB01-AD4E-C681-8C6A-1B08F02FC232}"/>
              </a:ext>
            </a:extLst>
          </p:cNvPr>
          <p:cNvSpPr>
            <a:spLocks noGrp="1"/>
          </p:cNvSpPr>
          <p:nvPr>
            <p:ph type="dt" sz="half" idx="10"/>
          </p:nvPr>
        </p:nvSpPr>
        <p:spPr>
          <a:xfrm>
            <a:off x="285750" y="6173787"/>
            <a:ext cx="1847850" cy="365125"/>
          </a:xfrm>
          <a:prstGeom prst="rect">
            <a:avLst/>
          </a:prstGeom>
        </p:spPr>
        <p:txBody>
          <a:bodyPr/>
          <a:lstStyle/>
          <a:p>
            <a:r>
              <a:rPr lang="en-US"/>
              <a:t>01.09.2024</a:t>
            </a:r>
            <a:endParaRPr lang="en-US" dirty="0"/>
          </a:p>
        </p:txBody>
      </p:sp>
      <p:sp>
        <p:nvSpPr>
          <p:cNvPr id="5" name="Footer Placeholder 4">
            <a:extLst>
              <a:ext uri="{FF2B5EF4-FFF2-40B4-BE49-F238E27FC236}">
                <a16:creationId xmlns:a16="http://schemas.microsoft.com/office/drawing/2014/main" id="{22DF8E53-C71C-00FF-6EF2-BCF23B060730}"/>
              </a:ext>
            </a:extLst>
          </p:cNvPr>
          <p:cNvSpPr>
            <a:spLocks noGrp="1"/>
          </p:cNvSpPr>
          <p:nvPr>
            <p:ph type="ftr" sz="quarter" idx="11"/>
          </p:nvPr>
        </p:nvSpPr>
        <p:spPr/>
        <p:txBody>
          <a:bodyPr/>
          <a:lstStyle/>
          <a:p>
            <a:r>
              <a:rPr lang="en-US"/>
              <a:t>EIB Jan 2024 Monthly Meeting</a:t>
            </a:r>
          </a:p>
        </p:txBody>
      </p:sp>
      <p:sp>
        <p:nvSpPr>
          <p:cNvPr id="6" name="Slide Number Placeholder 5">
            <a:extLst>
              <a:ext uri="{FF2B5EF4-FFF2-40B4-BE49-F238E27FC236}">
                <a16:creationId xmlns:a16="http://schemas.microsoft.com/office/drawing/2014/main" id="{A1B32E78-122E-D808-3133-4493405410C1}"/>
              </a:ext>
            </a:extLst>
          </p:cNvPr>
          <p:cNvSpPr>
            <a:spLocks noGrp="1"/>
          </p:cNvSpPr>
          <p:nvPr>
            <p:ph type="sldNum" sz="quarter" idx="12"/>
          </p:nvPr>
        </p:nvSpPr>
        <p:spPr>
          <a:xfrm>
            <a:off x="9296400" y="6173786"/>
            <a:ext cx="1223756" cy="365125"/>
          </a:xfrm>
        </p:spPr>
        <p:txBody>
          <a:bodyPr/>
          <a:lstStyle/>
          <a:p>
            <a:fld id="{5874D6C6-B3A5-4F2C-A6BF-E3D57C3A1219}" type="slidenum">
              <a:rPr lang="en-US" smtClean="0"/>
              <a:t>‹#›</a:t>
            </a:fld>
            <a:endParaRPr lang="en-US" dirty="0"/>
          </a:p>
        </p:txBody>
      </p:sp>
    </p:spTree>
    <p:extLst>
      <p:ext uri="{BB962C8B-B14F-4D97-AF65-F5344CB8AC3E}">
        <p14:creationId xmlns:p14="http://schemas.microsoft.com/office/powerpoint/2010/main" val="3981698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444B-FA61-2F4C-1D44-84FDC88C38F3}"/>
              </a:ext>
            </a:extLst>
          </p:cNvPr>
          <p:cNvSpPr>
            <a:spLocks noGrp="1"/>
          </p:cNvSpPr>
          <p:nvPr>
            <p:ph type="title"/>
          </p:nvPr>
        </p:nvSpPr>
        <p:spPr>
          <a:xfrm>
            <a:off x="2290618" y="1084262"/>
            <a:ext cx="8238837"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84856A0-0A87-EC1B-3955-8224ED4C33DA}"/>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4" name="Footer Placeholder 3">
            <a:extLst>
              <a:ext uri="{FF2B5EF4-FFF2-40B4-BE49-F238E27FC236}">
                <a16:creationId xmlns:a16="http://schemas.microsoft.com/office/drawing/2014/main" id="{8DC6EFDE-368B-ED6E-98D1-26B2DBBD45B3}"/>
              </a:ext>
            </a:extLst>
          </p:cNvPr>
          <p:cNvSpPr>
            <a:spLocks noGrp="1"/>
          </p:cNvSpPr>
          <p:nvPr>
            <p:ph type="ftr" sz="quarter" idx="11"/>
          </p:nvPr>
        </p:nvSpPr>
        <p:spPr/>
        <p:txBody>
          <a:bodyPr/>
          <a:lstStyle/>
          <a:p>
            <a:r>
              <a:rPr lang="en-US"/>
              <a:t>EIB Jan 2024 Monthly Meeting</a:t>
            </a:r>
            <a:endParaRPr lang="en-US" dirty="0"/>
          </a:p>
        </p:txBody>
      </p:sp>
      <p:sp>
        <p:nvSpPr>
          <p:cNvPr id="5" name="Slide Number Placeholder 4">
            <a:extLst>
              <a:ext uri="{FF2B5EF4-FFF2-40B4-BE49-F238E27FC236}">
                <a16:creationId xmlns:a16="http://schemas.microsoft.com/office/drawing/2014/main" id="{55B57B14-77C6-5150-D8BE-618F79660B0F}"/>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8F835250-52B2-CFA1-2D8B-90236C29A607}"/>
              </a:ext>
            </a:extLst>
          </p:cNvPr>
          <p:cNvSpPr/>
          <p:nvPr userDrawn="1"/>
        </p:nvSpPr>
        <p:spPr>
          <a:xfrm>
            <a:off x="572652" y="1520108"/>
            <a:ext cx="1173017" cy="1173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8B6EA3B-35B0-4BE2-FC4C-184EFC01DF65}"/>
              </a:ext>
            </a:extLst>
          </p:cNvPr>
          <p:cNvSpPr/>
          <p:nvPr userDrawn="1"/>
        </p:nvSpPr>
        <p:spPr>
          <a:xfrm>
            <a:off x="572651" y="2902604"/>
            <a:ext cx="1173017" cy="1173017"/>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6F70A38-14D5-104D-C5FC-E3E97388F4D1}"/>
              </a:ext>
            </a:extLst>
          </p:cNvPr>
          <p:cNvSpPr/>
          <p:nvPr userDrawn="1"/>
        </p:nvSpPr>
        <p:spPr>
          <a:xfrm>
            <a:off x="572651" y="4285100"/>
            <a:ext cx="1173017" cy="1173017"/>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349873CD-E71F-ACC9-6140-E9E0FBCE4597}"/>
              </a:ext>
            </a:extLst>
          </p:cNvPr>
          <p:cNvSpPr>
            <a:spLocks noGrp="1"/>
          </p:cNvSpPr>
          <p:nvPr>
            <p:ph sz="quarter" idx="13"/>
          </p:nvPr>
        </p:nvSpPr>
        <p:spPr>
          <a:xfrm>
            <a:off x="2290763" y="2484438"/>
            <a:ext cx="8239125" cy="34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AA7E9A28-47F4-0C3F-2CD1-A6730B9A4CE3}"/>
              </a:ext>
            </a:extLst>
          </p:cNvPr>
          <p:cNvSpPr>
            <a:spLocks noGrp="1"/>
          </p:cNvSpPr>
          <p:nvPr>
            <p:ph sz="quarter" idx="14"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164691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AD0D9D-510F-F91A-D11E-50B8241ACB7B}"/>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4" name="Footer Placeholder 3">
            <a:extLst>
              <a:ext uri="{FF2B5EF4-FFF2-40B4-BE49-F238E27FC236}">
                <a16:creationId xmlns:a16="http://schemas.microsoft.com/office/drawing/2014/main" id="{64CED9F0-F257-3D57-C688-DD130A8542C9}"/>
              </a:ext>
            </a:extLst>
          </p:cNvPr>
          <p:cNvSpPr>
            <a:spLocks noGrp="1"/>
          </p:cNvSpPr>
          <p:nvPr>
            <p:ph type="ftr" sz="quarter" idx="11"/>
          </p:nvPr>
        </p:nvSpPr>
        <p:spPr/>
        <p:txBody>
          <a:bodyPr/>
          <a:lstStyle/>
          <a:p>
            <a:r>
              <a:rPr lang="en-US"/>
              <a:t>EIB Jan 2024 Monthly Meeting</a:t>
            </a:r>
            <a:endParaRPr lang="en-US" dirty="0"/>
          </a:p>
        </p:txBody>
      </p:sp>
      <p:sp>
        <p:nvSpPr>
          <p:cNvPr id="5" name="Slide Number Placeholder 4">
            <a:extLst>
              <a:ext uri="{FF2B5EF4-FFF2-40B4-BE49-F238E27FC236}">
                <a16:creationId xmlns:a16="http://schemas.microsoft.com/office/drawing/2014/main" id="{131E69D3-7E8C-BD81-900C-6C1250EB7734}"/>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E70CA577-6A74-676B-2487-5044A74D6B34}"/>
              </a:ext>
            </a:extLst>
          </p:cNvPr>
          <p:cNvSpPr/>
          <p:nvPr userDrawn="1"/>
        </p:nvSpPr>
        <p:spPr>
          <a:xfrm>
            <a:off x="544513" y="4657653"/>
            <a:ext cx="1173017" cy="1173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C5DAAB0-7726-E8E3-24A5-DCE0FDF9C88C}"/>
              </a:ext>
            </a:extLst>
          </p:cNvPr>
          <p:cNvSpPr/>
          <p:nvPr userDrawn="1"/>
        </p:nvSpPr>
        <p:spPr>
          <a:xfrm>
            <a:off x="1915968" y="4655559"/>
            <a:ext cx="1173017" cy="1173017"/>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FFC72A-C932-E474-7868-A9A2FABB8B6C}"/>
              </a:ext>
            </a:extLst>
          </p:cNvPr>
          <p:cNvSpPr/>
          <p:nvPr userDrawn="1"/>
        </p:nvSpPr>
        <p:spPr>
          <a:xfrm>
            <a:off x="3287423" y="4655558"/>
            <a:ext cx="1173017" cy="1173017"/>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D7B89D4F-E7AF-DE8B-8CB2-A708F478897F}"/>
              </a:ext>
            </a:extLst>
          </p:cNvPr>
          <p:cNvSpPr>
            <a:spLocks noGrp="1"/>
          </p:cNvSpPr>
          <p:nvPr>
            <p:ph sz="quarter" idx="13"/>
          </p:nvPr>
        </p:nvSpPr>
        <p:spPr>
          <a:xfrm>
            <a:off x="544513" y="1219200"/>
            <a:ext cx="4271962" cy="3095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CB5A7A03-30A6-9165-9F94-88B11296AAE0}"/>
              </a:ext>
            </a:extLst>
          </p:cNvPr>
          <p:cNvSpPr>
            <a:spLocks noGrp="1"/>
          </p:cNvSpPr>
          <p:nvPr>
            <p:ph sz="quarter" idx="14"/>
          </p:nvPr>
        </p:nvSpPr>
        <p:spPr>
          <a:xfrm>
            <a:off x="5014913" y="1219200"/>
            <a:ext cx="5375275" cy="4611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7">
            <a:extLst>
              <a:ext uri="{FF2B5EF4-FFF2-40B4-BE49-F238E27FC236}">
                <a16:creationId xmlns:a16="http://schemas.microsoft.com/office/drawing/2014/main" id="{98855BC4-34E7-7CA0-1210-8C58BE1C4DE0}"/>
              </a:ext>
            </a:extLst>
          </p:cNvPr>
          <p:cNvSpPr>
            <a:spLocks noGrp="1"/>
          </p:cNvSpPr>
          <p:nvPr>
            <p:ph sz="quarter" idx="15"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380617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AE5AF-414A-B9EA-D41B-26845CA54CB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EEE8420-15CA-3809-A9A0-01A9F6FC3406}"/>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4" name="Footer Placeholder 3">
            <a:extLst>
              <a:ext uri="{FF2B5EF4-FFF2-40B4-BE49-F238E27FC236}">
                <a16:creationId xmlns:a16="http://schemas.microsoft.com/office/drawing/2014/main" id="{CB46092B-DC79-F54A-AC0C-CF3D9BFE02A5}"/>
              </a:ext>
            </a:extLst>
          </p:cNvPr>
          <p:cNvSpPr>
            <a:spLocks noGrp="1"/>
          </p:cNvSpPr>
          <p:nvPr>
            <p:ph type="ftr" sz="quarter" idx="11"/>
          </p:nvPr>
        </p:nvSpPr>
        <p:spPr/>
        <p:txBody>
          <a:bodyPr/>
          <a:lstStyle/>
          <a:p>
            <a:r>
              <a:rPr lang="en-US"/>
              <a:t>EIB Jan 2024 Monthly Meeting</a:t>
            </a:r>
            <a:endParaRPr lang="en-US" dirty="0"/>
          </a:p>
        </p:txBody>
      </p:sp>
      <p:sp>
        <p:nvSpPr>
          <p:cNvPr id="5" name="Slide Number Placeholder 4">
            <a:extLst>
              <a:ext uri="{FF2B5EF4-FFF2-40B4-BE49-F238E27FC236}">
                <a16:creationId xmlns:a16="http://schemas.microsoft.com/office/drawing/2014/main" id="{B215B111-DA21-DDE4-1C3C-81FAB14A7B1D}"/>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23CB34AB-76AD-E38A-6407-F34FBAD12010}"/>
              </a:ext>
            </a:extLst>
          </p:cNvPr>
          <p:cNvSpPr/>
          <p:nvPr userDrawn="1"/>
        </p:nvSpPr>
        <p:spPr>
          <a:xfrm>
            <a:off x="457200" y="2748901"/>
            <a:ext cx="3202145"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FA17739-C01A-2DE6-9A2E-886051E1F59A}"/>
              </a:ext>
            </a:extLst>
          </p:cNvPr>
          <p:cNvSpPr/>
          <p:nvPr userDrawn="1"/>
        </p:nvSpPr>
        <p:spPr>
          <a:xfrm>
            <a:off x="4025900" y="2690666"/>
            <a:ext cx="3200400" cy="3200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B60CD84-1AFA-7C8C-351B-CCEDBCEB742B}"/>
              </a:ext>
            </a:extLst>
          </p:cNvPr>
          <p:cNvSpPr/>
          <p:nvPr userDrawn="1"/>
        </p:nvSpPr>
        <p:spPr>
          <a:xfrm>
            <a:off x="7592855" y="2717545"/>
            <a:ext cx="3200400" cy="3200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Content Placeholder 11">
            <a:extLst>
              <a:ext uri="{FF2B5EF4-FFF2-40B4-BE49-F238E27FC236}">
                <a16:creationId xmlns:a16="http://schemas.microsoft.com/office/drawing/2014/main" id="{85E2A852-F848-6428-111E-50396532455C}"/>
              </a:ext>
            </a:extLst>
          </p:cNvPr>
          <p:cNvSpPr>
            <a:spLocks noGrp="1"/>
          </p:cNvSpPr>
          <p:nvPr>
            <p:ph sz="quarter" idx="13"/>
          </p:nvPr>
        </p:nvSpPr>
        <p:spPr>
          <a:xfrm>
            <a:off x="1034414" y="3318813"/>
            <a:ext cx="2049462" cy="2060575"/>
          </a:xfrm>
        </p:spPr>
        <p:txBody>
          <a:bodyPr/>
          <a:lstStyle>
            <a:lvl1pPr marL="0" indent="0">
              <a:buFont typeface="Arial" panose="020B0604020202020204" pitchFamily="34" charse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1">
            <a:extLst>
              <a:ext uri="{FF2B5EF4-FFF2-40B4-BE49-F238E27FC236}">
                <a16:creationId xmlns:a16="http://schemas.microsoft.com/office/drawing/2014/main" id="{9B22A7AD-7073-0B0B-45EA-57455BC3DBE8}"/>
              </a:ext>
            </a:extLst>
          </p:cNvPr>
          <p:cNvSpPr>
            <a:spLocks noGrp="1"/>
          </p:cNvSpPr>
          <p:nvPr>
            <p:ph sz="quarter" idx="14"/>
          </p:nvPr>
        </p:nvSpPr>
        <p:spPr>
          <a:xfrm>
            <a:off x="4601369" y="3275462"/>
            <a:ext cx="2049462" cy="20605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1">
            <a:extLst>
              <a:ext uri="{FF2B5EF4-FFF2-40B4-BE49-F238E27FC236}">
                <a16:creationId xmlns:a16="http://schemas.microsoft.com/office/drawing/2014/main" id="{B0124900-2CCC-6541-5885-CBC9FAABC9C3}"/>
              </a:ext>
            </a:extLst>
          </p:cNvPr>
          <p:cNvSpPr>
            <a:spLocks noGrp="1"/>
          </p:cNvSpPr>
          <p:nvPr>
            <p:ph sz="quarter" idx="15"/>
          </p:nvPr>
        </p:nvSpPr>
        <p:spPr>
          <a:xfrm>
            <a:off x="8168324" y="3287459"/>
            <a:ext cx="2049462" cy="20605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7">
            <a:extLst>
              <a:ext uri="{FF2B5EF4-FFF2-40B4-BE49-F238E27FC236}">
                <a16:creationId xmlns:a16="http://schemas.microsoft.com/office/drawing/2014/main" id="{EF9596FA-04FF-BB4E-3759-4E0CE5326988}"/>
              </a:ext>
            </a:extLst>
          </p:cNvPr>
          <p:cNvSpPr>
            <a:spLocks noGrp="1"/>
          </p:cNvSpPr>
          <p:nvPr>
            <p:ph sz="quarter" idx="16"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033918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571DC3-7D42-5493-D463-4D65949EDF22}"/>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4" name="Footer Placeholder 3">
            <a:extLst>
              <a:ext uri="{FF2B5EF4-FFF2-40B4-BE49-F238E27FC236}">
                <a16:creationId xmlns:a16="http://schemas.microsoft.com/office/drawing/2014/main" id="{33E8749A-BD56-1B27-C6C0-8E71E01703DD}"/>
              </a:ext>
            </a:extLst>
          </p:cNvPr>
          <p:cNvSpPr>
            <a:spLocks noGrp="1"/>
          </p:cNvSpPr>
          <p:nvPr>
            <p:ph type="ftr" sz="quarter" idx="11"/>
          </p:nvPr>
        </p:nvSpPr>
        <p:spPr/>
        <p:txBody>
          <a:bodyPr/>
          <a:lstStyle/>
          <a:p>
            <a:r>
              <a:rPr lang="en-US"/>
              <a:t>EIB Jan 2024 Monthly Meeting</a:t>
            </a:r>
            <a:endParaRPr lang="en-US" dirty="0"/>
          </a:p>
        </p:txBody>
      </p:sp>
      <p:sp>
        <p:nvSpPr>
          <p:cNvPr id="5" name="Slide Number Placeholder 4">
            <a:extLst>
              <a:ext uri="{FF2B5EF4-FFF2-40B4-BE49-F238E27FC236}">
                <a16:creationId xmlns:a16="http://schemas.microsoft.com/office/drawing/2014/main" id="{ED615CA3-7C8B-FACD-E9B8-6693EACC8294}"/>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9651C135-1C96-F75F-6969-0989C706774C}"/>
              </a:ext>
            </a:extLst>
          </p:cNvPr>
          <p:cNvSpPr/>
          <p:nvPr userDrawn="1"/>
        </p:nvSpPr>
        <p:spPr>
          <a:xfrm>
            <a:off x="532527" y="1386321"/>
            <a:ext cx="3202145"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3BFC7B-B970-8629-42F5-B3F00DAB11AA}"/>
              </a:ext>
            </a:extLst>
          </p:cNvPr>
          <p:cNvSpPr/>
          <p:nvPr userDrawn="1"/>
        </p:nvSpPr>
        <p:spPr>
          <a:xfrm>
            <a:off x="4135581" y="2611941"/>
            <a:ext cx="3200400" cy="3200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3671784-789E-FEB2-724A-210C8221C11A}"/>
              </a:ext>
            </a:extLst>
          </p:cNvPr>
          <p:cNvSpPr/>
          <p:nvPr userDrawn="1"/>
        </p:nvSpPr>
        <p:spPr>
          <a:xfrm>
            <a:off x="7642828" y="1386321"/>
            <a:ext cx="3200400" cy="3200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Content Placeholder 11">
            <a:extLst>
              <a:ext uri="{FF2B5EF4-FFF2-40B4-BE49-F238E27FC236}">
                <a16:creationId xmlns:a16="http://schemas.microsoft.com/office/drawing/2014/main" id="{15FB9E24-BB74-642C-8030-C8056605F02F}"/>
              </a:ext>
            </a:extLst>
          </p:cNvPr>
          <p:cNvSpPr>
            <a:spLocks noGrp="1"/>
          </p:cNvSpPr>
          <p:nvPr>
            <p:ph sz="quarter" idx="13"/>
          </p:nvPr>
        </p:nvSpPr>
        <p:spPr>
          <a:xfrm>
            <a:off x="1117449" y="1924879"/>
            <a:ext cx="2049462" cy="2060575"/>
          </a:xfrm>
        </p:spPr>
        <p:txBody>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1">
            <a:extLst>
              <a:ext uri="{FF2B5EF4-FFF2-40B4-BE49-F238E27FC236}">
                <a16:creationId xmlns:a16="http://schemas.microsoft.com/office/drawing/2014/main" id="{EE0A9ABC-6C8F-6824-6C32-D4D0E24F5B22}"/>
              </a:ext>
            </a:extLst>
          </p:cNvPr>
          <p:cNvSpPr>
            <a:spLocks noGrp="1"/>
          </p:cNvSpPr>
          <p:nvPr>
            <p:ph sz="quarter" idx="14"/>
          </p:nvPr>
        </p:nvSpPr>
        <p:spPr>
          <a:xfrm>
            <a:off x="4679696" y="3150499"/>
            <a:ext cx="2049462" cy="2060575"/>
          </a:xfrm>
        </p:spPr>
        <p:txBody>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1">
            <a:extLst>
              <a:ext uri="{FF2B5EF4-FFF2-40B4-BE49-F238E27FC236}">
                <a16:creationId xmlns:a16="http://schemas.microsoft.com/office/drawing/2014/main" id="{737FCEAE-8FB2-0BCC-3D86-B1FE4FFADBE3}"/>
              </a:ext>
            </a:extLst>
          </p:cNvPr>
          <p:cNvSpPr>
            <a:spLocks noGrp="1"/>
          </p:cNvSpPr>
          <p:nvPr>
            <p:ph sz="quarter" idx="15"/>
          </p:nvPr>
        </p:nvSpPr>
        <p:spPr>
          <a:xfrm>
            <a:off x="8218297" y="1924878"/>
            <a:ext cx="2049462" cy="2060575"/>
          </a:xfrm>
        </p:spPr>
        <p:txBody>
          <a:bodyPr>
            <a:no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7">
            <a:extLst>
              <a:ext uri="{FF2B5EF4-FFF2-40B4-BE49-F238E27FC236}">
                <a16:creationId xmlns:a16="http://schemas.microsoft.com/office/drawing/2014/main" id="{297C2B6B-96A3-2689-3D25-9ED089A509F3}"/>
              </a:ext>
            </a:extLst>
          </p:cNvPr>
          <p:cNvSpPr>
            <a:spLocks noGrp="1"/>
          </p:cNvSpPr>
          <p:nvPr>
            <p:ph sz="quarter" idx="16"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158152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33C8F-C068-33D6-6A27-51735E8C290A}"/>
              </a:ext>
            </a:extLst>
          </p:cNvPr>
          <p:cNvSpPr>
            <a:spLocks noGrp="1"/>
          </p:cNvSpPr>
          <p:nvPr>
            <p:ph type="title"/>
          </p:nvPr>
        </p:nvSpPr>
        <p:spPr>
          <a:xfrm>
            <a:off x="457200" y="1084262"/>
            <a:ext cx="9924473"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13E3BD46-077A-C137-2A05-DB479D2C04AC}"/>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4" name="Footer Placeholder 3">
            <a:extLst>
              <a:ext uri="{FF2B5EF4-FFF2-40B4-BE49-F238E27FC236}">
                <a16:creationId xmlns:a16="http://schemas.microsoft.com/office/drawing/2014/main" id="{AE1846B8-CD94-9822-A69A-40BE472D0609}"/>
              </a:ext>
            </a:extLst>
          </p:cNvPr>
          <p:cNvSpPr>
            <a:spLocks noGrp="1"/>
          </p:cNvSpPr>
          <p:nvPr>
            <p:ph type="ftr" sz="quarter" idx="11"/>
          </p:nvPr>
        </p:nvSpPr>
        <p:spPr/>
        <p:txBody>
          <a:bodyPr/>
          <a:lstStyle/>
          <a:p>
            <a:r>
              <a:rPr lang="en-US"/>
              <a:t>EIB Jan 2024 Monthly Meeting</a:t>
            </a:r>
            <a:endParaRPr lang="en-US" dirty="0"/>
          </a:p>
        </p:txBody>
      </p:sp>
      <p:sp>
        <p:nvSpPr>
          <p:cNvPr id="5" name="Slide Number Placeholder 4">
            <a:extLst>
              <a:ext uri="{FF2B5EF4-FFF2-40B4-BE49-F238E27FC236}">
                <a16:creationId xmlns:a16="http://schemas.microsoft.com/office/drawing/2014/main" id="{E77301A2-4C4A-70D2-8129-44CEC8B56C58}"/>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Rectangle 5">
            <a:extLst>
              <a:ext uri="{FF2B5EF4-FFF2-40B4-BE49-F238E27FC236}">
                <a16:creationId xmlns:a16="http://schemas.microsoft.com/office/drawing/2014/main" id="{82B4EB33-279F-1B26-ED4F-1E579037F67D}"/>
              </a:ext>
            </a:extLst>
          </p:cNvPr>
          <p:cNvSpPr/>
          <p:nvPr userDrawn="1"/>
        </p:nvSpPr>
        <p:spPr>
          <a:xfrm>
            <a:off x="457200" y="2587696"/>
            <a:ext cx="4786745" cy="3408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1DD0BB-C6F7-9EAA-1F92-746CB853E821}"/>
              </a:ext>
            </a:extLst>
          </p:cNvPr>
          <p:cNvSpPr/>
          <p:nvPr userDrawn="1"/>
        </p:nvSpPr>
        <p:spPr>
          <a:xfrm>
            <a:off x="5329381" y="2587696"/>
            <a:ext cx="4786745" cy="3408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Content Placeholder 11">
            <a:extLst>
              <a:ext uri="{FF2B5EF4-FFF2-40B4-BE49-F238E27FC236}">
                <a16:creationId xmlns:a16="http://schemas.microsoft.com/office/drawing/2014/main" id="{5C48ABDD-1321-C686-B39F-9075A624136A}"/>
              </a:ext>
            </a:extLst>
          </p:cNvPr>
          <p:cNvSpPr>
            <a:spLocks noGrp="1"/>
          </p:cNvSpPr>
          <p:nvPr>
            <p:ph sz="quarter" idx="13"/>
          </p:nvPr>
        </p:nvSpPr>
        <p:spPr>
          <a:xfrm>
            <a:off x="549563" y="2703511"/>
            <a:ext cx="4573587" cy="31765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1">
            <a:extLst>
              <a:ext uri="{FF2B5EF4-FFF2-40B4-BE49-F238E27FC236}">
                <a16:creationId xmlns:a16="http://schemas.microsoft.com/office/drawing/2014/main" id="{582F1D22-A2A9-BF3A-FF71-E8A369C7824C}"/>
              </a:ext>
            </a:extLst>
          </p:cNvPr>
          <p:cNvSpPr>
            <a:spLocks noGrp="1"/>
          </p:cNvSpPr>
          <p:nvPr>
            <p:ph sz="quarter" idx="14"/>
          </p:nvPr>
        </p:nvSpPr>
        <p:spPr>
          <a:xfrm>
            <a:off x="5435959" y="2703510"/>
            <a:ext cx="4573587" cy="31765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7">
            <a:extLst>
              <a:ext uri="{FF2B5EF4-FFF2-40B4-BE49-F238E27FC236}">
                <a16:creationId xmlns:a16="http://schemas.microsoft.com/office/drawing/2014/main" id="{D89393EB-A29A-6072-7D4D-B9EDF46F1E82}"/>
              </a:ext>
            </a:extLst>
          </p:cNvPr>
          <p:cNvSpPr>
            <a:spLocks noGrp="1"/>
          </p:cNvSpPr>
          <p:nvPr>
            <p:ph sz="quarter" idx="15"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67944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469C-15FE-F5C0-23FB-FE9A4552B8D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F1C6D4-D736-EA55-2C27-E29623AE0B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6451C-BD62-74B0-F40A-93C094893695}"/>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5" name="Footer Placeholder 4">
            <a:extLst>
              <a:ext uri="{FF2B5EF4-FFF2-40B4-BE49-F238E27FC236}">
                <a16:creationId xmlns:a16="http://schemas.microsoft.com/office/drawing/2014/main" id="{1649AD2B-AB2E-400F-D9FE-5C4CF265873C}"/>
              </a:ext>
            </a:extLst>
          </p:cNvPr>
          <p:cNvSpPr>
            <a:spLocks noGrp="1"/>
          </p:cNvSpPr>
          <p:nvPr>
            <p:ph type="ftr" sz="quarter" idx="11"/>
          </p:nvPr>
        </p:nvSpPr>
        <p:spPr/>
        <p:txBody>
          <a:bodyPr/>
          <a:lstStyle/>
          <a:p>
            <a:r>
              <a:rPr lang="en-US"/>
              <a:t>EIB Jan 2024 Monthly Meeting</a:t>
            </a:r>
          </a:p>
        </p:txBody>
      </p:sp>
      <p:sp>
        <p:nvSpPr>
          <p:cNvPr id="6" name="Slide Number Placeholder 5">
            <a:extLst>
              <a:ext uri="{FF2B5EF4-FFF2-40B4-BE49-F238E27FC236}">
                <a16:creationId xmlns:a16="http://schemas.microsoft.com/office/drawing/2014/main" id="{18D99BAB-3185-A982-8C78-253B2F3C7FD1}"/>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7" name="Content Placeholder 7">
            <a:extLst>
              <a:ext uri="{FF2B5EF4-FFF2-40B4-BE49-F238E27FC236}">
                <a16:creationId xmlns:a16="http://schemas.microsoft.com/office/drawing/2014/main" id="{7B325751-580D-3EA4-EC1B-C4F407659C21}"/>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06986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2C4C9-F84D-807F-321F-210A7A3E0E60}"/>
              </a:ext>
            </a:extLst>
          </p:cNvPr>
          <p:cNvSpPr>
            <a:spLocks noGrp="1"/>
          </p:cNvSpPr>
          <p:nvPr>
            <p:ph type="title"/>
          </p:nvPr>
        </p:nvSpPr>
        <p:spPr>
          <a:xfrm>
            <a:off x="495300" y="1166813"/>
            <a:ext cx="10515600" cy="2852737"/>
          </a:xfrm>
        </p:spPr>
        <p:txBody>
          <a:bodyPr anchor="b">
            <a:normAutofit/>
          </a:bodyPr>
          <a:lstStyle>
            <a:lvl1pP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2480F2-5197-4DDA-DD10-9A50437ADA24}"/>
              </a:ext>
            </a:extLst>
          </p:cNvPr>
          <p:cNvSpPr>
            <a:spLocks noGrp="1"/>
          </p:cNvSpPr>
          <p:nvPr>
            <p:ph type="body" idx="1"/>
          </p:nvPr>
        </p:nvSpPr>
        <p:spPr>
          <a:xfrm>
            <a:off x="495300" y="4208463"/>
            <a:ext cx="10515600" cy="1500187"/>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BD068F-A341-B8A2-CEC3-BFF0004B8BB7}"/>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5" name="Footer Placeholder 4">
            <a:extLst>
              <a:ext uri="{FF2B5EF4-FFF2-40B4-BE49-F238E27FC236}">
                <a16:creationId xmlns:a16="http://schemas.microsoft.com/office/drawing/2014/main" id="{28805DE0-BF33-B946-8DEC-A2B52BC4AFAC}"/>
              </a:ext>
            </a:extLst>
          </p:cNvPr>
          <p:cNvSpPr>
            <a:spLocks noGrp="1"/>
          </p:cNvSpPr>
          <p:nvPr>
            <p:ph type="ftr" sz="quarter" idx="11"/>
          </p:nvPr>
        </p:nvSpPr>
        <p:spPr/>
        <p:txBody>
          <a:bodyPr/>
          <a:lstStyle/>
          <a:p>
            <a:r>
              <a:rPr lang="en-US"/>
              <a:t>EIB Jan 2024 Monthly Meeting</a:t>
            </a:r>
          </a:p>
        </p:txBody>
      </p:sp>
      <p:sp>
        <p:nvSpPr>
          <p:cNvPr id="6" name="Slide Number Placeholder 5">
            <a:extLst>
              <a:ext uri="{FF2B5EF4-FFF2-40B4-BE49-F238E27FC236}">
                <a16:creationId xmlns:a16="http://schemas.microsoft.com/office/drawing/2014/main" id="{CD84A24E-2B10-4851-C3D8-B27CC6BAE417}"/>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7" name="Content Placeholder 7">
            <a:extLst>
              <a:ext uri="{FF2B5EF4-FFF2-40B4-BE49-F238E27FC236}">
                <a16:creationId xmlns:a16="http://schemas.microsoft.com/office/drawing/2014/main" id="{710553A9-C9FD-AF8E-8836-7BDF05209AD0}"/>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33319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5A2B-9E0E-F24B-A2D2-41F7A3745624}"/>
              </a:ext>
            </a:extLst>
          </p:cNvPr>
          <p:cNvSpPr>
            <a:spLocks noGrp="1"/>
          </p:cNvSpPr>
          <p:nvPr>
            <p:ph type="title"/>
          </p:nvPr>
        </p:nvSpPr>
        <p:spPr>
          <a:xfrm>
            <a:off x="457200" y="1084262"/>
            <a:ext cx="104394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95A8399-8523-6556-760B-4AC704559AC1}"/>
              </a:ext>
            </a:extLst>
          </p:cNvPr>
          <p:cNvSpPr>
            <a:spLocks noGrp="1"/>
          </p:cNvSpPr>
          <p:nvPr>
            <p:ph sz="half" idx="1"/>
          </p:nvPr>
        </p:nvSpPr>
        <p:spPr>
          <a:xfrm>
            <a:off x="457200" y="2486025"/>
            <a:ext cx="5181600" cy="346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9D4714-4A1D-1DD6-96EE-FEAC30FA01C2}"/>
              </a:ext>
            </a:extLst>
          </p:cNvPr>
          <p:cNvSpPr>
            <a:spLocks noGrp="1"/>
          </p:cNvSpPr>
          <p:nvPr>
            <p:ph sz="half" idx="2"/>
          </p:nvPr>
        </p:nvSpPr>
        <p:spPr>
          <a:xfrm>
            <a:off x="5715000" y="2486025"/>
            <a:ext cx="5181600" cy="346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81FFC6-8C37-1E6E-CA34-F4B262E2BBE0}"/>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6" name="Footer Placeholder 5">
            <a:extLst>
              <a:ext uri="{FF2B5EF4-FFF2-40B4-BE49-F238E27FC236}">
                <a16:creationId xmlns:a16="http://schemas.microsoft.com/office/drawing/2014/main" id="{A371891A-E74B-6211-9F62-67FD6890CF76}"/>
              </a:ext>
            </a:extLst>
          </p:cNvPr>
          <p:cNvSpPr>
            <a:spLocks noGrp="1"/>
          </p:cNvSpPr>
          <p:nvPr>
            <p:ph type="ftr" sz="quarter" idx="11"/>
          </p:nvPr>
        </p:nvSpPr>
        <p:spPr/>
        <p:txBody>
          <a:bodyPr/>
          <a:lstStyle/>
          <a:p>
            <a:r>
              <a:rPr lang="en-US"/>
              <a:t>EIB Jan 2024 Monthly Meeting</a:t>
            </a:r>
          </a:p>
        </p:txBody>
      </p:sp>
      <p:sp>
        <p:nvSpPr>
          <p:cNvPr id="7" name="Slide Number Placeholder 6">
            <a:extLst>
              <a:ext uri="{FF2B5EF4-FFF2-40B4-BE49-F238E27FC236}">
                <a16:creationId xmlns:a16="http://schemas.microsoft.com/office/drawing/2014/main" id="{7DEF758D-1A71-9285-16FF-C49D7D166F69}"/>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BBE0EC9B-EB3C-2CD4-FC30-8AE4D244A723}"/>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408487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CEC55-4C74-EDEC-1928-56034ED14E52}"/>
              </a:ext>
            </a:extLst>
          </p:cNvPr>
          <p:cNvSpPr>
            <a:spLocks noGrp="1"/>
          </p:cNvSpPr>
          <p:nvPr>
            <p:ph type="title"/>
          </p:nvPr>
        </p:nvSpPr>
        <p:spPr>
          <a:xfrm>
            <a:off x="285750" y="1011237"/>
            <a:ext cx="1043066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94E3D4-F895-D4F8-7C41-86D0C3874330}"/>
              </a:ext>
            </a:extLst>
          </p:cNvPr>
          <p:cNvSpPr>
            <a:spLocks noGrp="1"/>
          </p:cNvSpPr>
          <p:nvPr>
            <p:ph type="body" idx="1"/>
          </p:nvPr>
        </p:nvSpPr>
        <p:spPr>
          <a:xfrm>
            <a:off x="285750" y="2370931"/>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E60679-75AB-0B8E-9AFE-8DEEB8F6BA87}"/>
              </a:ext>
            </a:extLst>
          </p:cNvPr>
          <p:cNvSpPr>
            <a:spLocks noGrp="1"/>
          </p:cNvSpPr>
          <p:nvPr>
            <p:ph sz="half" idx="2"/>
          </p:nvPr>
        </p:nvSpPr>
        <p:spPr>
          <a:xfrm>
            <a:off x="285750" y="3194843"/>
            <a:ext cx="5157787" cy="277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05827BE-2089-2649-1335-D432B118F834}"/>
              </a:ext>
            </a:extLst>
          </p:cNvPr>
          <p:cNvSpPr>
            <a:spLocks noGrp="1"/>
          </p:cNvSpPr>
          <p:nvPr>
            <p:ph type="body" sz="quarter" idx="3"/>
          </p:nvPr>
        </p:nvSpPr>
        <p:spPr>
          <a:xfrm>
            <a:off x="5533231" y="2377282"/>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B0EDD-87BD-A90E-4462-B007A3080DE6}"/>
              </a:ext>
            </a:extLst>
          </p:cNvPr>
          <p:cNvSpPr>
            <a:spLocks noGrp="1"/>
          </p:cNvSpPr>
          <p:nvPr>
            <p:ph sz="quarter" idx="4"/>
          </p:nvPr>
        </p:nvSpPr>
        <p:spPr>
          <a:xfrm>
            <a:off x="5533231" y="3201194"/>
            <a:ext cx="5183188" cy="277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C3468AA-5C2B-B079-8731-0BD4B8BEB826}"/>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8" name="Footer Placeholder 7">
            <a:extLst>
              <a:ext uri="{FF2B5EF4-FFF2-40B4-BE49-F238E27FC236}">
                <a16:creationId xmlns:a16="http://schemas.microsoft.com/office/drawing/2014/main" id="{BD154972-710C-1376-A54C-74ED583F09A2}"/>
              </a:ext>
            </a:extLst>
          </p:cNvPr>
          <p:cNvSpPr>
            <a:spLocks noGrp="1"/>
          </p:cNvSpPr>
          <p:nvPr>
            <p:ph type="ftr" sz="quarter" idx="11"/>
          </p:nvPr>
        </p:nvSpPr>
        <p:spPr/>
        <p:txBody>
          <a:bodyPr/>
          <a:lstStyle/>
          <a:p>
            <a:r>
              <a:rPr lang="en-US"/>
              <a:t>EIB Jan 2024 Monthly Meeting</a:t>
            </a:r>
          </a:p>
        </p:txBody>
      </p:sp>
      <p:sp>
        <p:nvSpPr>
          <p:cNvPr id="9" name="Slide Number Placeholder 8">
            <a:extLst>
              <a:ext uri="{FF2B5EF4-FFF2-40B4-BE49-F238E27FC236}">
                <a16:creationId xmlns:a16="http://schemas.microsoft.com/office/drawing/2014/main" id="{5B391596-3A56-38F9-4C64-4BE1551E4254}"/>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10" name="Content Placeholder 7">
            <a:extLst>
              <a:ext uri="{FF2B5EF4-FFF2-40B4-BE49-F238E27FC236}">
                <a16:creationId xmlns:a16="http://schemas.microsoft.com/office/drawing/2014/main" id="{35C5D3D4-11BC-F580-8587-0CFD5DB96846}"/>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58837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DA89-4D48-DC78-A89D-633D36536A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E145BA-8B42-56A3-3C47-E7B7C9A271D2}"/>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4" name="Footer Placeholder 3">
            <a:extLst>
              <a:ext uri="{FF2B5EF4-FFF2-40B4-BE49-F238E27FC236}">
                <a16:creationId xmlns:a16="http://schemas.microsoft.com/office/drawing/2014/main" id="{57786EA5-25CA-2027-642C-6DFD0DA8B6D0}"/>
              </a:ext>
            </a:extLst>
          </p:cNvPr>
          <p:cNvSpPr>
            <a:spLocks noGrp="1"/>
          </p:cNvSpPr>
          <p:nvPr>
            <p:ph type="ftr" sz="quarter" idx="11"/>
          </p:nvPr>
        </p:nvSpPr>
        <p:spPr/>
        <p:txBody>
          <a:bodyPr/>
          <a:lstStyle/>
          <a:p>
            <a:r>
              <a:rPr lang="en-US"/>
              <a:t>EIB Jan 2024 Monthly Meeting</a:t>
            </a:r>
          </a:p>
        </p:txBody>
      </p:sp>
      <p:sp>
        <p:nvSpPr>
          <p:cNvPr id="5" name="Slide Number Placeholder 4">
            <a:extLst>
              <a:ext uri="{FF2B5EF4-FFF2-40B4-BE49-F238E27FC236}">
                <a16:creationId xmlns:a16="http://schemas.microsoft.com/office/drawing/2014/main" id="{722ACD6C-119F-47F5-68D2-317CA215C9B2}"/>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6" name="Content Placeholder 7">
            <a:extLst>
              <a:ext uri="{FF2B5EF4-FFF2-40B4-BE49-F238E27FC236}">
                <a16:creationId xmlns:a16="http://schemas.microsoft.com/office/drawing/2014/main" id="{91008C72-B958-7105-65FC-261FCA3E55C0}"/>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21283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5C4E0-453F-E17F-87E5-C55BDC08E37E}"/>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3" name="Footer Placeholder 2">
            <a:extLst>
              <a:ext uri="{FF2B5EF4-FFF2-40B4-BE49-F238E27FC236}">
                <a16:creationId xmlns:a16="http://schemas.microsoft.com/office/drawing/2014/main" id="{C142E468-9950-D5B3-08B9-4C00AEE0206B}"/>
              </a:ext>
            </a:extLst>
          </p:cNvPr>
          <p:cNvSpPr>
            <a:spLocks noGrp="1"/>
          </p:cNvSpPr>
          <p:nvPr>
            <p:ph type="ftr" sz="quarter" idx="11"/>
          </p:nvPr>
        </p:nvSpPr>
        <p:spPr/>
        <p:txBody>
          <a:bodyPr/>
          <a:lstStyle/>
          <a:p>
            <a:r>
              <a:rPr lang="en-US"/>
              <a:t>EIB Jan 2024 Monthly Meeting</a:t>
            </a:r>
          </a:p>
        </p:txBody>
      </p:sp>
      <p:sp>
        <p:nvSpPr>
          <p:cNvPr id="4" name="Slide Number Placeholder 3">
            <a:extLst>
              <a:ext uri="{FF2B5EF4-FFF2-40B4-BE49-F238E27FC236}">
                <a16:creationId xmlns:a16="http://schemas.microsoft.com/office/drawing/2014/main" id="{BAAC8370-E475-0726-DE1B-0417EBA89F97}"/>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5" name="Content Placeholder 7">
            <a:extLst>
              <a:ext uri="{FF2B5EF4-FFF2-40B4-BE49-F238E27FC236}">
                <a16:creationId xmlns:a16="http://schemas.microsoft.com/office/drawing/2014/main" id="{E12EE421-C047-8E33-C8B3-C56B0ECBD988}"/>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48077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63044-967B-1C89-7F80-C4925D7194C3}"/>
              </a:ext>
            </a:extLst>
          </p:cNvPr>
          <p:cNvSpPr>
            <a:spLocks noGrp="1"/>
          </p:cNvSpPr>
          <p:nvPr>
            <p:ph type="title"/>
          </p:nvPr>
        </p:nvSpPr>
        <p:spPr>
          <a:xfrm>
            <a:off x="440530" y="1017588"/>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1BA016-2BB9-3398-E4B5-CB1994C2ECEF}"/>
              </a:ext>
            </a:extLst>
          </p:cNvPr>
          <p:cNvSpPr>
            <a:spLocks noGrp="1"/>
          </p:cNvSpPr>
          <p:nvPr>
            <p:ph idx="1"/>
          </p:nvPr>
        </p:nvSpPr>
        <p:spPr>
          <a:xfrm>
            <a:off x="4497388" y="1017588"/>
            <a:ext cx="6172200" cy="4873625"/>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7C71538-7DCD-BCFA-A8A0-0350D2105194}"/>
              </a:ext>
            </a:extLst>
          </p:cNvPr>
          <p:cNvSpPr>
            <a:spLocks noGrp="1"/>
          </p:cNvSpPr>
          <p:nvPr>
            <p:ph type="body" sz="half" idx="2"/>
          </p:nvPr>
        </p:nvSpPr>
        <p:spPr>
          <a:xfrm>
            <a:off x="443706" y="2706687"/>
            <a:ext cx="3932237" cy="31543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8DDA4-B5FD-02B7-A18F-82AD3895A94D}"/>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6" name="Footer Placeholder 5">
            <a:extLst>
              <a:ext uri="{FF2B5EF4-FFF2-40B4-BE49-F238E27FC236}">
                <a16:creationId xmlns:a16="http://schemas.microsoft.com/office/drawing/2014/main" id="{9C70AF9F-B997-5D36-6677-9F0A7A566118}"/>
              </a:ext>
            </a:extLst>
          </p:cNvPr>
          <p:cNvSpPr>
            <a:spLocks noGrp="1"/>
          </p:cNvSpPr>
          <p:nvPr>
            <p:ph type="ftr" sz="quarter" idx="11"/>
          </p:nvPr>
        </p:nvSpPr>
        <p:spPr/>
        <p:txBody>
          <a:bodyPr/>
          <a:lstStyle/>
          <a:p>
            <a:r>
              <a:rPr lang="en-US"/>
              <a:t>EIB Jan 2024 Monthly Meeting</a:t>
            </a:r>
          </a:p>
        </p:txBody>
      </p:sp>
      <p:sp>
        <p:nvSpPr>
          <p:cNvPr id="7" name="Slide Number Placeholder 6">
            <a:extLst>
              <a:ext uri="{FF2B5EF4-FFF2-40B4-BE49-F238E27FC236}">
                <a16:creationId xmlns:a16="http://schemas.microsoft.com/office/drawing/2014/main" id="{09D3E6FF-5630-5934-C1BE-7C20C7D5AC86}"/>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23050D4B-E43F-66EE-B869-DDA20656A3C5}"/>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6273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BE0BB-8257-026C-01E4-33C0C9E0C1E1}"/>
              </a:ext>
            </a:extLst>
          </p:cNvPr>
          <p:cNvSpPr>
            <a:spLocks noGrp="1"/>
          </p:cNvSpPr>
          <p:nvPr>
            <p:ph type="title"/>
          </p:nvPr>
        </p:nvSpPr>
        <p:spPr>
          <a:xfrm>
            <a:off x="443706" y="1062832"/>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E0720C-BF26-7232-D9F1-D465960A447A}"/>
              </a:ext>
            </a:extLst>
          </p:cNvPr>
          <p:cNvSpPr>
            <a:spLocks noGrp="1"/>
          </p:cNvSpPr>
          <p:nvPr>
            <p:ph type="pic" idx="1"/>
          </p:nvPr>
        </p:nvSpPr>
        <p:spPr>
          <a:xfrm>
            <a:off x="4535488" y="1081882"/>
            <a:ext cx="6172200" cy="479821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E3609A4-2100-9478-1433-3D4F78AA0F71}"/>
              </a:ext>
            </a:extLst>
          </p:cNvPr>
          <p:cNvSpPr>
            <a:spLocks noGrp="1"/>
          </p:cNvSpPr>
          <p:nvPr>
            <p:ph type="body" sz="half" idx="2"/>
          </p:nvPr>
        </p:nvSpPr>
        <p:spPr>
          <a:xfrm>
            <a:off x="443705" y="2830512"/>
            <a:ext cx="3932237" cy="3049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FE8F6-3BAB-47CA-7ECA-315504C857AF}"/>
              </a:ext>
            </a:extLst>
          </p:cNvPr>
          <p:cNvSpPr>
            <a:spLocks noGrp="1"/>
          </p:cNvSpPr>
          <p:nvPr>
            <p:ph type="dt" sz="half" idx="10"/>
          </p:nvPr>
        </p:nvSpPr>
        <p:spPr>
          <a:xfrm>
            <a:off x="285750" y="6173787"/>
            <a:ext cx="1847850" cy="365125"/>
          </a:xfrm>
          <a:prstGeom prst="rect">
            <a:avLst/>
          </a:prstGeom>
        </p:spPr>
        <p:txBody>
          <a:bodyPr/>
          <a:lstStyle/>
          <a:p>
            <a:r>
              <a:rPr lang="en-US"/>
              <a:t>01.09.2024</a:t>
            </a:r>
          </a:p>
        </p:txBody>
      </p:sp>
      <p:sp>
        <p:nvSpPr>
          <p:cNvPr id="6" name="Footer Placeholder 5">
            <a:extLst>
              <a:ext uri="{FF2B5EF4-FFF2-40B4-BE49-F238E27FC236}">
                <a16:creationId xmlns:a16="http://schemas.microsoft.com/office/drawing/2014/main" id="{9D85A2D6-3BD9-34B6-6451-6BF72C915DEA}"/>
              </a:ext>
            </a:extLst>
          </p:cNvPr>
          <p:cNvSpPr>
            <a:spLocks noGrp="1"/>
          </p:cNvSpPr>
          <p:nvPr>
            <p:ph type="ftr" sz="quarter" idx="11"/>
          </p:nvPr>
        </p:nvSpPr>
        <p:spPr/>
        <p:txBody>
          <a:bodyPr/>
          <a:lstStyle/>
          <a:p>
            <a:r>
              <a:rPr lang="en-US"/>
              <a:t>EIB Jan 2024 Monthly Meeting</a:t>
            </a:r>
          </a:p>
        </p:txBody>
      </p:sp>
      <p:sp>
        <p:nvSpPr>
          <p:cNvPr id="7" name="Slide Number Placeholder 6">
            <a:extLst>
              <a:ext uri="{FF2B5EF4-FFF2-40B4-BE49-F238E27FC236}">
                <a16:creationId xmlns:a16="http://schemas.microsoft.com/office/drawing/2014/main" id="{CF0A882B-BB73-5375-404E-96803F1A8351}"/>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59DA1B97-3F1B-7D2D-F4D2-1E72383170FE}"/>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70051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F38217-3114-F3B3-6618-21E954C8E04F}"/>
              </a:ext>
            </a:extLst>
          </p:cNvPr>
          <p:cNvSpPr>
            <a:spLocks noGrp="1"/>
          </p:cNvSpPr>
          <p:nvPr>
            <p:ph type="title"/>
          </p:nvPr>
        </p:nvSpPr>
        <p:spPr>
          <a:xfrm>
            <a:off x="457200" y="1084262"/>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60029FA-3321-26C1-752A-66D61C341FCD}"/>
              </a:ext>
            </a:extLst>
          </p:cNvPr>
          <p:cNvSpPr>
            <a:spLocks noGrp="1"/>
          </p:cNvSpPr>
          <p:nvPr>
            <p:ph type="body" idx="1"/>
          </p:nvPr>
        </p:nvSpPr>
        <p:spPr>
          <a:xfrm>
            <a:off x="457200" y="2568574"/>
            <a:ext cx="10515600" cy="3243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3E6243D-5088-7AA8-632D-6B5040A3555B}"/>
              </a:ext>
            </a:extLst>
          </p:cNvPr>
          <p:cNvSpPr>
            <a:spLocks noGrp="1"/>
          </p:cNvSpPr>
          <p:nvPr>
            <p:ph type="dt" sz="half" idx="2"/>
          </p:nvPr>
        </p:nvSpPr>
        <p:spPr>
          <a:xfrm>
            <a:off x="285750" y="6173787"/>
            <a:ext cx="1847850" cy="365125"/>
          </a:xfrm>
          <a:prstGeom prst="rect">
            <a:avLst/>
          </a:prstGeom>
        </p:spPr>
        <p:txBody>
          <a:bodyPr vert="horz" lIns="91440" tIns="45720" rIns="91440" bIns="45720" rtlCol="0" anchor="ctr"/>
          <a:lstStyle>
            <a:lvl1pPr algn="l">
              <a:defRPr sz="1200">
                <a:solidFill>
                  <a:schemeClr val="bg1"/>
                </a:solidFill>
              </a:defRPr>
            </a:lvl1pPr>
          </a:lstStyle>
          <a:p>
            <a:r>
              <a:rPr lang="en-US"/>
              <a:t>01.09.2024</a:t>
            </a:r>
            <a:endParaRPr lang="en-US" dirty="0"/>
          </a:p>
        </p:txBody>
      </p:sp>
      <p:sp>
        <p:nvSpPr>
          <p:cNvPr id="5" name="Footer Placeholder 4">
            <a:extLst>
              <a:ext uri="{FF2B5EF4-FFF2-40B4-BE49-F238E27FC236}">
                <a16:creationId xmlns:a16="http://schemas.microsoft.com/office/drawing/2014/main" id="{42BE79A9-24EC-EBCC-93CB-A95B4268E76C}"/>
              </a:ext>
            </a:extLst>
          </p:cNvPr>
          <p:cNvSpPr>
            <a:spLocks noGrp="1"/>
          </p:cNvSpPr>
          <p:nvPr>
            <p:ph type="ftr" sz="quarter" idx="3"/>
          </p:nvPr>
        </p:nvSpPr>
        <p:spPr>
          <a:xfrm>
            <a:off x="3657600" y="6173786"/>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a:t>EIB Jan 2024 Monthly Meeting</a:t>
            </a:r>
            <a:endParaRPr lang="en-US" dirty="0"/>
          </a:p>
        </p:txBody>
      </p:sp>
      <p:sp>
        <p:nvSpPr>
          <p:cNvPr id="6" name="Slide Number Placeholder 5">
            <a:extLst>
              <a:ext uri="{FF2B5EF4-FFF2-40B4-BE49-F238E27FC236}">
                <a16:creationId xmlns:a16="http://schemas.microsoft.com/office/drawing/2014/main" id="{03DE3D14-D788-3D31-B637-6DD17834B35F}"/>
              </a:ext>
            </a:extLst>
          </p:cNvPr>
          <p:cNvSpPr>
            <a:spLocks noGrp="1"/>
          </p:cNvSpPr>
          <p:nvPr>
            <p:ph type="sldNum" sz="quarter" idx="4"/>
          </p:nvPr>
        </p:nvSpPr>
        <p:spPr>
          <a:xfrm>
            <a:off x="9246742" y="6173786"/>
            <a:ext cx="1263474" cy="365125"/>
          </a:xfrm>
          <a:prstGeom prst="rect">
            <a:avLst/>
          </a:prstGeom>
        </p:spPr>
        <p:txBody>
          <a:bodyPr vert="horz" lIns="91440" tIns="45720" rIns="91440" bIns="45720" rtlCol="0" anchor="ctr"/>
          <a:lstStyle>
            <a:lvl1pPr algn="r">
              <a:defRPr sz="1200">
                <a:solidFill>
                  <a:schemeClr val="bg1"/>
                </a:solidFill>
              </a:defRPr>
            </a:lvl1pPr>
          </a:lstStyle>
          <a:p>
            <a:fld id="{213D27AB-2F89-4A61-9ED6-D01A0C23772D}" type="slidenum">
              <a:rPr lang="en-US" smtClean="0"/>
              <a:pPr/>
              <a:t>‹#›</a:t>
            </a:fld>
            <a:endParaRPr lang="en-US" dirty="0"/>
          </a:p>
        </p:txBody>
      </p:sp>
    </p:spTree>
    <p:extLst>
      <p:ext uri="{BB962C8B-B14F-4D97-AF65-F5344CB8AC3E}">
        <p14:creationId xmlns:p14="http://schemas.microsoft.com/office/powerpoint/2010/main" val="134935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2" r:id="rId11"/>
    <p:sldLayoutId id="2147483659" r:id="rId12"/>
    <p:sldLayoutId id="2147483660" r:id="rId13"/>
    <p:sldLayoutId id="2147483661" r:id="rId14"/>
  </p:sldLayoutIdLst>
  <p:hf hdr="0"/>
  <p:txStyles>
    <p:title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ovgov.sharepoint.com/:b:/r/sites/tm-dbhds-projectmanagement/Shared%20Documents/General/EPMO%20Project%20Status%20Reports/EPMO%20Project%20Status%20Master%20Report_20240105.pdf?csf=1&amp;web=1&amp;e=ktD9u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ngall.com/celebration-pn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covgov.sharepoint.com/:b:/r/sites/tm-dbhds-projectmanagement/Shared%20Documents/General/EPMO%20Project%20Status%20Reports/EPMO%20Project%20Status%20Master%20Report_20240105.pdf?csf=1&amp;web=1&amp;e=ktD9u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app.powerbigov.us/view?r=eyJrIjoiZTMzMGJmNTgtYTk0Yi00OGFiLThlN2ItMzgxNWIyMWI5ZWQwIiwidCI6IjYyMGFlNWE5LTRlYzEtNGZhMC04NjQxLTVkOWYzODZjNzMwOSJ9" TargetMode="External"/><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5.png"/><Relationship Id="rId5" Type="http://schemas.openxmlformats.org/officeDocument/2006/relationships/image" Target="../media/image4.sv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405A8-4C00-38C4-3D35-28D368FD3579}"/>
              </a:ext>
            </a:extLst>
          </p:cNvPr>
          <p:cNvSpPr>
            <a:spLocks noGrp="1"/>
          </p:cNvSpPr>
          <p:nvPr>
            <p:ph type="ctrTitle"/>
          </p:nvPr>
        </p:nvSpPr>
        <p:spPr/>
        <p:txBody>
          <a:bodyPr/>
          <a:lstStyle/>
          <a:p>
            <a:r>
              <a:rPr lang="en-US" dirty="0"/>
              <a:t>Enterprise Investment Board</a:t>
            </a:r>
          </a:p>
        </p:txBody>
      </p:sp>
      <p:sp>
        <p:nvSpPr>
          <p:cNvPr id="3" name="Subtitle 2">
            <a:extLst>
              <a:ext uri="{FF2B5EF4-FFF2-40B4-BE49-F238E27FC236}">
                <a16:creationId xmlns:a16="http://schemas.microsoft.com/office/drawing/2014/main" id="{5AABB42A-43E5-3956-FCE8-D06F06E350F5}"/>
              </a:ext>
            </a:extLst>
          </p:cNvPr>
          <p:cNvSpPr>
            <a:spLocks noGrp="1"/>
          </p:cNvSpPr>
          <p:nvPr>
            <p:ph type="subTitle" idx="1"/>
          </p:nvPr>
        </p:nvSpPr>
        <p:spPr/>
        <p:txBody>
          <a:bodyPr/>
          <a:lstStyle/>
          <a:p>
            <a:r>
              <a:rPr lang="en-US" dirty="0"/>
              <a:t>January 2024 Monthly Meeting</a:t>
            </a:r>
          </a:p>
        </p:txBody>
      </p:sp>
      <p:sp>
        <p:nvSpPr>
          <p:cNvPr id="4" name="Date Placeholder 3">
            <a:extLst>
              <a:ext uri="{FF2B5EF4-FFF2-40B4-BE49-F238E27FC236}">
                <a16:creationId xmlns:a16="http://schemas.microsoft.com/office/drawing/2014/main" id="{983332A5-AA27-76A5-521C-44D0BFFACB98}"/>
              </a:ext>
            </a:extLst>
          </p:cNvPr>
          <p:cNvSpPr>
            <a:spLocks noGrp="1"/>
          </p:cNvSpPr>
          <p:nvPr>
            <p:ph type="dt" sz="half" idx="10"/>
          </p:nvPr>
        </p:nvSpPr>
        <p:spPr>
          <a:xfrm>
            <a:off x="314030" y="6161068"/>
            <a:ext cx="1847850" cy="365125"/>
          </a:xfrm>
        </p:spPr>
        <p:txBody>
          <a:bodyPr/>
          <a:lstStyle/>
          <a:p>
            <a:r>
              <a:rPr lang="en-US"/>
              <a:t>01.09.2024</a:t>
            </a:r>
            <a:endParaRPr lang="en-US" dirty="0"/>
          </a:p>
        </p:txBody>
      </p:sp>
      <p:sp>
        <p:nvSpPr>
          <p:cNvPr id="5" name="Footer Placeholder 4">
            <a:extLst>
              <a:ext uri="{FF2B5EF4-FFF2-40B4-BE49-F238E27FC236}">
                <a16:creationId xmlns:a16="http://schemas.microsoft.com/office/drawing/2014/main" id="{2E61D8A5-4820-3734-94CB-1B2D7BB33472}"/>
              </a:ext>
            </a:extLst>
          </p:cNvPr>
          <p:cNvSpPr>
            <a:spLocks noGrp="1"/>
          </p:cNvSpPr>
          <p:nvPr>
            <p:ph type="ftr" sz="quarter" idx="11"/>
          </p:nvPr>
        </p:nvSpPr>
        <p:spPr/>
        <p:txBody>
          <a:bodyPr/>
          <a:lstStyle/>
          <a:p>
            <a:r>
              <a:rPr lang="en-US"/>
              <a:t>EIB Jan 2024 Monthly Meeting</a:t>
            </a:r>
            <a:endParaRPr lang="en-US" dirty="0"/>
          </a:p>
        </p:txBody>
      </p:sp>
      <p:sp>
        <p:nvSpPr>
          <p:cNvPr id="6" name="Slide Number Placeholder 5">
            <a:extLst>
              <a:ext uri="{FF2B5EF4-FFF2-40B4-BE49-F238E27FC236}">
                <a16:creationId xmlns:a16="http://schemas.microsoft.com/office/drawing/2014/main" id="{E48C32EF-6302-AEEA-75A0-DE1CC58E6611}"/>
              </a:ext>
            </a:extLst>
          </p:cNvPr>
          <p:cNvSpPr>
            <a:spLocks noGrp="1"/>
          </p:cNvSpPr>
          <p:nvPr>
            <p:ph type="sldNum" sz="quarter" idx="12"/>
          </p:nvPr>
        </p:nvSpPr>
        <p:spPr/>
        <p:txBody>
          <a:bodyPr/>
          <a:lstStyle/>
          <a:p>
            <a:fld id="{5874D6C6-B3A5-4F2C-A6BF-E3D57C3A1219}" type="slidenum">
              <a:rPr lang="en-US" smtClean="0"/>
              <a:t>1</a:t>
            </a:fld>
            <a:endParaRPr lang="en-US" dirty="0"/>
          </a:p>
        </p:txBody>
      </p:sp>
    </p:spTree>
    <p:extLst>
      <p:ext uri="{BB962C8B-B14F-4D97-AF65-F5344CB8AC3E}">
        <p14:creationId xmlns:p14="http://schemas.microsoft.com/office/powerpoint/2010/main" val="3417622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E3622-77AC-0E90-823E-3F686A0ACD01}"/>
              </a:ext>
            </a:extLst>
          </p:cNvPr>
          <p:cNvSpPr>
            <a:spLocks noGrp="1"/>
          </p:cNvSpPr>
          <p:nvPr>
            <p:ph type="title"/>
          </p:nvPr>
        </p:nvSpPr>
        <p:spPr>
          <a:xfrm>
            <a:off x="457200" y="1084262"/>
            <a:ext cx="10515600" cy="646935"/>
          </a:xfrm>
        </p:spPr>
        <p:txBody>
          <a:bodyPr/>
          <a:lstStyle/>
          <a:p>
            <a:r>
              <a:rPr lang="en-US" dirty="0"/>
              <a:t>Next Step – Close </a:t>
            </a:r>
          </a:p>
        </p:txBody>
      </p:sp>
      <p:sp>
        <p:nvSpPr>
          <p:cNvPr id="6" name="Slide Number Placeholder 5">
            <a:extLst>
              <a:ext uri="{FF2B5EF4-FFF2-40B4-BE49-F238E27FC236}">
                <a16:creationId xmlns:a16="http://schemas.microsoft.com/office/drawing/2014/main" id="{08ED73AE-2688-DB02-7D08-F62678E618FF}"/>
              </a:ext>
            </a:extLst>
          </p:cNvPr>
          <p:cNvSpPr>
            <a:spLocks noGrp="1"/>
          </p:cNvSpPr>
          <p:nvPr>
            <p:ph type="sldNum" sz="quarter" idx="12"/>
          </p:nvPr>
        </p:nvSpPr>
        <p:spPr/>
        <p:txBody>
          <a:bodyPr/>
          <a:lstStyle/>
          <a:p>
            <a:fld id="{5874D6C6-B3A5-4F2C-A6BF-E3D57C3A1219}" type="slidenum">
              <a:rPr lang="en-US" smtClean="0"/>
              <a:t>10</a:t>
            </a:fld>
            <a:endParaRPr lang="en-US"/>
          </a:p>
        </p:txBody>
      </p:sp>
      <p:sp>
        <p:nvSpPr>
          <p:cNvPr id="7" name="Content Placeholder 6">
            <a:extLst>
              <a:ext uri="{FF2B5EF4-FFF2-40B4-BE49-F238E27FC236}">
                <a16:creationId xmlns:a16="http://schemas.microsoft.com/office/drawing/2014/main" id="{698504DE-9440-FD3A-7BA5-A288A31FC417}"/>
              </a:ext>
            </a:extLst>
          </p:cNvPr>
          <p:cNvSpPr>
            <a:spLocks noGrp="1"/>
          </p:cNvSpPr>
          <p:nvPr>
            <p:ph sz="quarter" idx="13"/>
          </p:nvPr>
        </p:nvSpPr>
        <p:spPr/>
        <p:txBody>
          <a:bodyPr/>
          <a:lstStyle/>
          <a:p>
            <a:r>
              <a:rPr lang="en-US" dirty="0"/>
              <a:t>Recommendations to Close </a:t>
            </a:r>
          </a:p>
        </p:txBody>
      </p:sp>
      <p:sp>
        <p:nvSpPr>
          <p:cNvPr id="4" name="Date Placeholder 3">
            <a:extLst>
              <a:ext uri="{FF2B5EF4-FFF2-40B4-BE49-F238E27FC236}">
                <a16:creationId xmlns:a16="http://schemas.microsoft.com/office/drawing/2014/main" id="{5BFB8BBD-3297-5B4A-4091-020B512D40F4}"/>
              </a:ext>
            </a:extLst>
          </p:cNvPr>
          <p:cNvSpPr>
            <a:spLocks noGrp="1"/>
          </p:cNvSpPr>
          <p:nvPr>
            <p:ph type="dt" sz="half" idx="10"/>
          </p:nvPr>
        </p:nvSpPr>
        <p:spPr>
          <a:xfrm>
            <a:off x="285750" y="6173787"/>
            <a:ext cx="1847850" cy="365125"/>
          </a:xfrm>
        </p:spPr>
        <p:txBody>
          <a:bodyPr/>
          <a:lstStyle/>
          <a:p>
            <a:r>
              <a:rPr lang="en-US"/>
              <a:t>01.09.2024</a:t>
            </a:r>
            <a:endParaRPr lang="en-US" dirty="0"/>
          </a:p>
        </p:txBody>
      </p:sp>
      <p:sp>
        <p:nvSpPr>
          <p:cNvPr id="5" name="Footer Placeholder 4">
            <a:extLst>
              <a:ext uri="{FF2B5EF4-FFF2-40B4-BE49-F238E27FC236}">
                <a16:creationId xmlns:a16="http://schemas.microsoft.com/office/drawing/2014/main" id="{552AEF31-6B0E-13C2-1FDE-3685DD96DA65}"/>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sp>
        <p:nvSpPr>
          <p:cNvPr id="19" name="TextBox 18">
            <a:extLst>
              <a:ext uri="{FF2B5EF4-FFF2-40B4-BE49-F238E27FC236}">
                <a16:creationId xmlns:a16="http://schemas.microsoft.com/office/drawing/2014/main" id="{E9323256-6496-2F94-7859-DB086FC28292}"/>
              </a:ext>
            </a:extLst>
          </p:cNvPr>
          <p:cNvSpPr txBox="1"/>
          <p:nvPr/>
        </p:nvSpPr>
        <p:spPr>
          <a:xfrm>
            <a:off x="670546" y="1650356"/>
            <a:ext cx="884761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Renewals for existing contracts </a:t>
            </a:r>
            <a:endParaRPr lang="en-US" sz="1600" dirty="0">
              <a:sym typeface="Wingdings" panose="05000000000000000000" pitchFamily="2" charset="2"/>
            </a:endParaRPr>
          </a:p>
          <a:p>
            <a:pPr marL="285750" indent="-285750">
              <a:buFont typeface="Arial" panose="020B0604020202020204" pitchFamily="34" charset="0"/>
              <a:buChar char="•"/>
            </a:pPr>
            <a:r>
              <a:rPr lang="en-US" sz="1600" dirty="0"/>
              <a:t>Reviewed by BA for completeness</a:t>
            </a:r>
          </a:p>
          <a:p>
            <a:pPr marL="285750" indent="-285750">
              <a:buFont typeface="Arial" panose="020B0604020202020204" pitchFamily="34" charset="0"/>
              <a:buChar char="•"/>
            </a:pPr>
            <a:r>
              <a:rPr lang="en-US" sz="1600" dirty="0"/>
              <a:t>PM/Intake Lead has addressed all VITA needs where warranted</a:t>
            </a:r>
          </a:p>
        </p:txBody>
      </p:sp>
      <p:graphicFrame>
        <p:nvGraphicFramePr>
          <p:cNvPr id="20" name="Table 20">
            <a:extLst>
              <a:ext uri="{FF2B5EF4-FFF2-40B4-BE49-F238E27FC236}">
                <a16:creationId xmlns:a16="http://schemas.microsoft.com/office/drawing/2014/main" id="{3B4D2FB3-EE25-7CF4-18B6-55102EFE255F}"/>
              </a:ext>
            </a:extLst>
          </p:cNvPr>
          <p:cNvGraphicFramePr>
            <a:graphicFrameLocks noGrp="1"/>
          </p:cNvGraphicFramePr>
          <p:nvPr>
            <p:extLst>
              <p:ext uri="{D42A27DB-BD31-4B8C-83A1-F6EECF244321}">
                <p14:modId xmlns:p14="http://schemas.microsoft.com/office/powerpoint/2010/main" val="6289368"/>
              </p:ext>
            </p:extLst>
          </p:nvPr>
        </p:nvGraphicFramePr>
        <p:xfrm>
          <a:off x="677799" y="2586093"/>
          <a:ext cx="10436403" cy="2392680"/>
        </p:xfrm>
        <a:graphic>
          <a:graphicData uri="http://schemas.openxmlformats.org/drawingml/2006/table">
            <a:tbl>
              <a:tblPr firstRow="1" bandRow="1">
                <a:tableStyleId>{5C22544A-7EE6-4342-B048-85BDC9FD1C3A}</a:tableStyleId>
              </a:tblPr>
              <a:tblGrid>
                <a:gridCol w="3478801">
                  <a:extLst>
                    <a:ext uri="{9D8B030D-6E8A-4147-A177-3AD203B41FA5}">
                      <a16:colId xmlns:a16="http://schemas.microsoft.com/office/drawing/2014/main" val="1108299798"/>
                    </a:ext>
                  </a:extLst>
                </a:gridCol>
                <a:gridCol w="3478801">
                  <a:extLst>
                    <a:ext uri="{9D8B030D-6E8A-4147-A177-3AD203B41FA5}">
                      <a16:colId xmlns:a16="http://schemas.microsoft.com/office/drawing/2014/main" val="2309222417"/>
                    </a:ext>
                  </a:extLst>
                </a:gridCol>
                <a:gridCol w="3478801">
                  <a:extLst>
                    <a:ext uri="{9D8B030D-6E8A-4147-A177-3AD203B41FA5}">
                      <a16:colId xmlns:a16="http://schemas.microsoft.com/office/drawing/2014/main" val="296903464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Community</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Clinical/Facilities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Operations (4)</a:t>
                      </a:r>
                    </a:p>
                    <a:p>
                      <a:endParaRPr lang="en-US" dirty="0"/>
                    </a:p>
                  </a:txBody>
                  <a:tcPr/>
                </a:tc>
                <a:extLst>
                  <a:ext uri="{0D108BD9-81ED-4DB2-BD59-A6C34878D82A}">
                    <a16:rowId xmlns:a16="http://schemas.microsoft.com/office/drawing/2014/main" val="1201487306"/>
                  </a:ext>
                </a:extLst>
              </a:tr>
              <a:tr h="370840">
                <a:tc>
                  <a:txBody>
                    <a:bodyPr/>
                    <a:lstStyle/>
                    <a:p>
                      <a:endParaRPr lang="en-US" dirty="0"/>
                    </a:p>
                  </a:txBody>
                  <a:tcPr/>
                </a:tc>
                <a:tc>
                  <a:txBody>
                    <a:bodyPr/>
                    <a:lstStyle/>
                    <a:p>
                      <a:endParaRPr lang="en-US" dirty="0"/>
                    </a:p>
                  </a:txBody>
                  <a:tcPr/>
                </a:tc>
                <a:tc>
                  <a:txBody>
                    <a:bodyPr/>
                    <a:lstStyle/>
                    <a:p>
                      <a:pPr marL="285750" indent="-285750">
                        <a:buFont typeface="Arial" panose="020B0604020202020204" pitchFamily="34" charset="0"/>
                        <a:buChar char="•"/>
                      </a:pPr>
                      <a:r>
                        <a:rPr lang="en-US" dirty="0"/>
                        <a:t>Gartner Consulting Services </a:t>
                      </a:r>
                    </a:p>
                  </a:txBody>
                  <a:tcPr/>
                </a:tc>
                <a:extLst>
                  <a:ext uri="{0D108BD9-81ED-4DB2-BD59-A6C34878D82A}">
                    <a16:rowId xmlns:a16="http://schemas.microsoft.com/office/drawing/2014/main" val="4200294949"/>
                  </a:ext>
                </a:extLst>
              </a:tr>
              <a:tr h="370840">
                <a:tc>
                  <a:txBody>
                    <a:bodyPr/>
                    <a:lstStyle/>
                    <a:p>
                      <a:endParaRPr lang="en-US" dirty="0"/>
                    </a:p>
                  </a:txBody>
                  <a:tcPr/>
                </a:tc>
                <a:tc>
                  <a:txBody>
                    <a:bodyPr/>
                    <a:lstStyle/>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Sensei Subscription Renewal</a:t>
                      </a:r>
                    </a:p>
                  </a:txBody>
                  <a:tcPr/>
                </a:tc>
                <a:extLst>
                  <a:ext uri="{0D108BD9-81ED-4DB2-BD59-A6C34878D82A}">
                    <a16:rowId xmlns:a16="http://schemas.microsoft.com/office/drawing/2014/main" val="1009175246"/>
                  </a:ext>
                </a:extLst>
              </a:tr>
              <a:tr h="370840">
                <a:tc>
                  <a:txBody>
                    <a:bodyPr/>
                    <a:lstStyle/>
                    <a:p>
                      <a:endParaRPr lang="en-US" dirty="0"/>
                    </a:p>
                  </a:txBody>
                  <a:tcPr/>
                </a:tc>
                <a:tc>
                  <a:txBody>
                    <a:bodyPr/>
                    <a:lstStyle/>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HowSo</a:t>
                      </a:r>
                      <a:r>
                        <a:rPr lang="en-US" dirty="0"/>
                        <a:t>/</a:t>
                      </a:r>
                      <a:r>
                        <a:rPr lang="en-US" dirty="0" err="1"/>
                        <a:t>Diveplane</a:t>
                      </a:r>
                      <a:endParaRPr lang="en-US" dirty="0"/>
                    </a:p>
                  </a:txBody>
                  <a:tcPr/>
                </a:tc>
                <a:extLst>
                  <a:ext uri="{0D108BD9-81ED-4DB2-BD59-A6C34878D82A}">
                    <a16:rowId xmlns:a16="http://schemas.microsoft.com/office/drawing/2014/main" val="1133001764"/>
                  </a:ext>
                </a:extLst>
              </a:tr>
              <a:tr h="370840">
                <a:tc>
                  <a:txBody>
                    <a:bodyPr/>
                    <a:lstStyle/>
                    <a:p>
                      <a:endParaRPr lang="en-US" dirty="0"/>
                    </a:p>
                  </a:txBody>
                  <a:tcPr/>
                </a:tc>
                <a:tc>
                  <a:txBody>
                    <a:bodyPr/>
                    <a:lstStyle/>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Waystar</a:t>
                      </a:r>
                      <a:r>
                        <a:rPr lang="en-US" dirty="0"/>
                        <a:t> ECOS Assessment</a:t>
                      </a:r>
                    </a:p>
                  </a:txBody>
                  <a:tcPr/>
                </a:tc>
                <a:extLst>
                  <a:ext uri="{0D108BD9-81ED-4DB2-BD59-A6C34878D82A}">
                    <a16:rowId xmlns:a16="http://schemas.microsoft.com/office/drawing/2014/main" val="1740760198"/>
                  </a:ext>
                </a:extLst>
              </a:tr>
            </a:tbl>
          </a:graphicData>
        </a:graphic>
      </p:graphicFrame>
    </p:spTree>
    <p:extLst>
      <p:ext uri="{BB962C8B-B14F-4D97-AF65-F5344CB8AC3E}">
        <p14:creationId xmlns:p14="http://schemas.microsoft.com/office/powerpoint/2010/main" val="1298424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E3622-77AC-0E90-823E-3F686A0ACD01}"/>
              </a:ext>
            </a:extLst>
          </p:cNvPr>
          <p:cNvSpPr>
            <a:spLocks noGrp="1"/>
          </p:cNvSpPr>
          <p:nvPr>
            <p:ph type="title"/>
          </p:nvPr>
        </p:nvSpPr>
        <p:spPr/>
        <p:txBody>
          <a:bodyPr/>
          <a:lstStyle/>
          <a:p>
            <a:r>
              <a:rPr lang="en-US" dirty="0"/>
              <a:t>Next Step – Approve for Project</a:t>
            </a:r>
            <a:endParaRPr lang="en-US" dirty="0">
              <a:solidFill>
                <a:srgbClr val="FF0000"/>
              </a:solidFill>
            </a:endParaRPr>
          </a:p>
        </p:txBody>
      </p:sp>
      <p:sp>
        <p:nvSpPr>
          <p:cNvPr id="6" name="Slide Number Placeholder 5">
            <a:extLst>
              <a:ext uri="{FF2B5EF4-FFF2-40B4-BE49-F238E27FC236}">
                <a16:creationId xmlns:a16="http://schemas.microsoft.com/office/drawing/2014/main" id="{08ED73AE-2688-DB02-7D08-F62678E618FF}"/>
              </a:ext>
            </a:extLst>
          </p:cNvPr>
          <p:cNvSpPr>
            <a:spLocks noGrp="1"/>
          </p:cNvSpPr>
          <p:nvPr>
            <p:ph type="sldNum" sz="quarter" idx="12"/>
          </p:nvPr>
        </p:nvSpPr>
        <p:spPr/>
        <p:txBody>
          <a:bodyPr/>
          <a:lstStyle/>
          <a:p>
            <a:fld id="{5874D6C6-B3A5-4F2C-A6BF-E3D57C3A1219}" type="slidenum">
              <a:rPr lang="en-US" smtClean="0"/>
              <a:t>11</a:t>
            </a:fld>
            <a:endParaRPr lang="en-US"/>
          </a:p>
        </p:txBody>
      </p:sp>
      <p:sp>
        <p:nvSpPr>
          <p:cNvPr id="7" name="Content Placeholder 6">
            <a:extLst>
              <a:ext uri="{FF2B5EF4-FFF2-40B4-BE49-F238E27FC236}">
                <a16:creationId xmlns:a16="http://schemas.microsoft.com/office/drawing/2014/main" id="{698504DE-9440-FD3A-7BA5-A288A31FC417}"/>
              </a:ext>
            </a:extLst>
          </p:cNvPr>
          <p:cNvSpPr>
            <a:spLocks noGrp="1"/>
          </p:cNvSpPr>
          <p:nvPr>
            <p:ph sz="quarter" idx="13"/>
          </p:nvPr>
        </p:nvSpPr>
        <p:spPr/>
        <p:txBody>
          <a:bodyPr/>
          <a:lstStyle/>
          <a:p>
            <a:r>
              <a:rPr lang="en-US" dirty="0"/>
              <a:t>Recommendations to Project</a:t>
            </a:r>
          </a:p>
        </p:txBody>
      </p:sp>
      <p:sp>
        <p:nvSpPr>
          <p:cNvPr id="4" name="Date Placeholder 3">
            <a:extLst>
              <a:ext uri="{FF2B5EF4-FFF2-40B4-BE49-F238E27FC236}">
                <a16:creationId xmlns:a16="http://schemas.microsoft.com/office/drawing/2014/main" id="{1C63378B-E77A-A265-B92F-08A9DB75C3DE}"/>
              </a:ext>
            </a:extLst>
          </p:cNvPr>
          <p:cNvSpPr>
            <a:spLocks noGrp="1"/>
          </p:cNvSpPr>
          <p:nvPr>
            <p:ph type="dt" sz="half" idx="10"/>
          </p:nvPr>
        </p:nvSpPr>
        <p:spPr>
          <a:xfrm>
            <a:off x="285750" y="6173787"/>
            <a:ext cx="1847850" cy="365125"/>
          </a:xfrm>
        </p:spPr>
        <p:txBody>
          <a:bodyPr/>
          <a:lstStyle/>
          <a:p>
            <a:r>
              <a:rPr lang="en-US"/>
              <a:t>01.09.2024</a:t>
            </a:r>
            <a:endParaRPr lang="en-US" dirty="0"/>
          </a:p>
        </p:txBody>
      </p:sp>
      <p:sp>
        <p:nvSpPr>
          <p:cNvPr id="5" name="Footer Placeholder 4">
            <a:extLst>
              <a:ext uri="{FF2B5EF4-FFF2-40B4-BE49-F238E27FC236}">
                <a16:creationId xmlns:a16="http://schemas.microsoft.com/office/drawing/2014/main" id="{08222B52-8C01-54A7-5F90-5317B4D28E96}"/>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graphicFrame>
        <p:nvGraphicFramePr>
          <p:cNvPr id="15" name="Table 15">
            <a:extLst>
              <a:ext uri="{FF2B5EF4-FFF2-40B4-BE49-F238E27FC236}">
                <a16:creationId xmlns:a16="http://schemas.microsoft.com/office/drawing/2014/main" id="{1C7DC2B8-C240-9DE8-CAB2-23EAD29F7750}"/>
              </a:ext>
            </a:extLst>
          </p:cNvPr>
          <p:cNvGraphicFramePr>
            <a:graphicFrameLocks noGrp="1"/>
          </p:cNvGraphicFramePr>
          <p:nvPr>
            <p:extLst>
              <p:ext uri="{D42A27DB-BD31-4B8C-83A1-F6EECF244321}">
                <p14:modId xmlns:p14="http://schemas.microsoft.com/office/powerpoint/2010/main" val="2911516314"/>
              </p:ext>
            </p:extLst>
          </p:nvPr>
        </p:nvGraphicFramePr>
        <p:xfrm>
          <a:off x="677799" y="2779237"/>
          <a:ext cx="10590492" cy="2088528"/>
        </p:xfrm>
        <a:graphic>
          <a:graphicData uri="http://schemas.openxmlformats.org/drawingml/2006/table">
            <a:tbl>
              <a:tblPr firstRow="1" bandRow="1">
                <a:tableStyleId>{5C22544A-7EE6-4342-B048-85BDC9FD1C3A}</a:tableStyleId>
              </a:tblPr>
              <a:tblGrid>
                <a:gridCol w="3530164">
                  <a:extLst>
                    <a:ext uri="{9D8B030D-6E8A-4147-A177-3AD203B41FA5}">
                      <a16:colId xmlns:a16="http://schemas.microsoft.com/office/drawing/2014/main" val="2712292128"/>
                    </a:ext>
                  </a:extLst>
                </a:gridCol>
                <a:gridCol w="3530164">
                  <a:extLst>
                    <a:ext uri="{9D8B030D-6E8A-4147-A177-3AD203B41FA5}">
                      <a16:colId xmlns:a16="http://schemas.microsoft.com/office/drawing/2014/main" val="3659579783"/>
                    </a:ext>
                  </a:extLst>
                </a:gridCol>
                <a:gridCol w="3530164">
                  <a:extLst>
                    <a:ext uri="{9D8B030D-6E8A-4147-A177-3AD203B41FA5}">
                      <a16:colId xmlns:a16="http://schemas.microsoft.com/office/drawing/2014/main" val="1100975372"/>
                    </a:ext>
                  </a:extLst>
                </a:gridCol>
              </a:tblGrid>
              <a:tr h="8998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Community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Clinical/Facilities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Operations</a:t>
                      </a:r>
                    </a:p>
                  </a:txBody>
                  <a:tcPr/>
                </a:tc>
                <a:extLst>
                  <a:ext uri="{0D108BD9-81ED-4DB2-BD59-A6C34878D82A}">
                    <a16:rowId xmlns:a16="http://schemas.microsoft.com/office/drawing/2014/main" val="4212340290"/>
                  </a:ext>
                </a:extLst>
              </a:tr>
              <a:tr h="89980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None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Facilities Clocks &amp; Badges Replacement (no project delivery handoff; execution in parallel)</a:t>
                      </a:r>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None</a:t>
                      </a:r>
                    </a:p>
                  </a:txBody>
                  <a:tcPr/>
                </a:tc>
                <a:extLst>
                  <a:ext uri="{0D108BD9-81ED-4DB2-BD59-A6C34878D82A}">
                    <a16:rowId xmlns:a16="http://schemas.microsoft.com/office/drawing/2014/main" val="1242212081"/>
                  </a:ext>
                </a:extLst>
              </a:tr>
            </a:tbl>
          </a:graphicData>
        </a:graphic>
      </p:graphicFrame>
    </p:spTree>
    <p:extLst>
      <p:ext uri="{BB962C8B-B14F-4D97-AF65-F5344CB8AC3E}">
        <p14:creationId xmlns:p14="http://schemas.microsoft.com/office/powerpoint/2010/main" val="3297347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5E4DC-65BA-03D5-D854-4B078B7E6A77}"/>
              </a:ext>
            </a:extLst>
          </p:cNvPr>
          <p:cNvSpPr>
            <a:spLocks noGrp="1"/>
          </p:cNvSpPr>
          <p:nvPr>
            <p:ph type="title"/>
          </p:nvPr>
        </p:nvSpPr>
        <p:spPr>
          <a:xfrm>
            <a:off x="457200" y="2266588"/>
            <a:ext cx="10515600" cy="1325563"/>
          </a:xfrm>
        </p:spPr>
        <p:txBody>
          <a:bodyPr/>
          <a:lstStyle/>
          <a:p>
            <a:r>
              <a:rPr lang="en-US" dirty="0"/>
              <a:t>EIB Decisions </a:t>
            </a:r>
          </a:p>
        </p:txBody>
      </p:sp>
      <p:sp>
        <p:nvSpPr>
          <p:cNvPr id="6" name="Slide Number Placeholder 5">
            <a:extLst>
              <a:ext uri="{FF2B5EF4-FFF2-40B4-BE49-F238E27FC236}">
                <a16:creationId xmlns:a16="http://schemas.microsoft.com/office/drawing/2014/main" id="{075AD6C6-D1FC-F762-B748-38AE2A52F2A5}"/>
              </a:ext>
            </a:extLst>
          </p:cNvPr>
          <p:cNvSpPr>
            <a:spLocks noGrp="1"/>
          </p:cNvSpPr>
          <p:nvPr>
            <p:ph type="sldNum" sz="quarter" idx="12"/>
          </p:nvPr>
        </p:nvSpPr>
        <p:spPr/>
        <p:txBody>
          <a:bodyPr/>
          <a:lstStyle/>
          <a:p>
            <a:fld id="{5874D6C6-B3A5-4F2C-A6BF-E3D57C3A1219}" type="slidenum">
              <a:rPr lang="en-US" smtClean="0"/>
              <a:t>12</a:t>
            </a:fld>
            <a:endParaRPr lang="en-US"/>
          </a:p>
        </p:txBody>
      </p:sp>
      <p:sp>
        <p:nvSpPr>
          <p:cNvPr id="7" name="Content Placeholder 6">
            <a:extLst>
              <a:ext uri="{FF2B5EF4-FFF2-40B4-BE49-F238E27FC236}">
                <a16:creationId xmlns:a16="http://schemas.microsoft.com/office/drawing/2014/main" id="{FE56CDAD-49C4-9D60-8593-1373A3C53E91}"/>
              </a:ext>
            </a:extLst>
          </p:cNvPr>
          <p:cNvSpPr>
            <a:spLocks noGrp="1"/>
          </p:cNvSpPr>
          <p:nvPr>
            <p:ph sz="quarter" idx="13"/>
          </p:nvPr>
        </p:nvSpPr>
        <p:spPr/>
        <p:txBody>
          <a:bodyPr/>
          <a:lstStyle/>
          <a:p>
            <a:r>
              <a:rPr lang="en-US" dirty="0"/>
              <a:t> </a:t>
            </a:r>
          </a:p>
        </p:txBody>
      </p:sp>
      <p:sp>
        <p:nvSpPr>
          <p:cNvPr id="11" name="Footer Placeholder 4">
            <a:extLst>
              <a:ext uri="{FF2B5EF4-FFF2-40B4-BE49-F238E27FC236}">
                <a16:creationId xmlns:a16="http://schemas.microsoft.com/office/drawing/2014/main" id="{E3E67429-6114-064D-5B8E-ADF7E15688F5}"/>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sp>
        <p:nvSpPr>
          <p:cNvPr id="4" name="Date Placeholder 3">
            <a:extLst>
              <a:ext uri="{FF2B5EF4-FFF2-40B4-BE49-F238E27FC236}">
                <a16:creationId xmlns:a16="http://schemas.microsoft.com/office/drawing/2014/main" id="{0A846E38-8057-2E09-6910-E1A97D4E385C}"/>
              </a:ext>
            </a:extLst>
          </p:cNvPr>
          <p:cNvSpPr>
            <a:spLocks noGrp="1"/>
          </p:cNvSpPr>
          <p:nvPr>
            <p:ph type="dt" sz="half" idx="10"/>
          </p:nvPr>
        </p:nvSpPr>
        <p:spPr>
          <a:xfrm>
            <a:off x="285750" y="6173787"/>
            <a:ext cx="1847850" cy="365125"/>
          </a:xfrm>
        </p:spPr>
        <p:txBody>
          <a:bodyPr/>
          <a:lstStyle/>
          <a:p>
            <a:r>
              <a:rPr lang="en-US"/>
              <a:t>01.09.2024</a:t>
            </a:r>
            <a:endParaRPr lang="en-US" dirty="0"/>
          </a:p>
        </p:txBody>
      </p:sp>
    </p:spTree>
    <p:extLst>
      <p:ext uri="{BB962C8B-B14F-4D97-AF65-F5344CB8AC3E}">
        <p14:creationId xmlns:p14="http://schemas.microsoft.com/office/powerpoint/2010/main" val="351525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ED73AE-2688-DB02-7D08-F62678E618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4D6C6-B3A5-4F2C-A6BF-E3D57C3A1219}" type="slidenum">
              <a:rPr kumimoji="0" lang="en-US" sz="120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FFFFFF"/>
              </a:solidFill>
              <a:effectLst/>
              <a:uLnTx/>
              <a:uFillTx/>
              <a:latin typeface="Raleway"/>
              <a:ea typeface="+mn-ea"/>
              <a:cs typeface="+mn-cs"/>
            </a:endParaRPr>
          </a:p>
        </p:txBody>
      </p:sp>
      <p:sp>
        <p:nvSpPr>
          <p:cNvPr id="7" name="Content Placeholder 6">
            <a:extLst>
              <a:ext uri="{FF2B5EF4-FFF2-40B4-BE49-F238E27FC236}">
                <a16:creationId xmlns:a16="http://schemas.microsoft.com/office/drawing/2014/main" id="{698504DE-9440-FD3A-7BA5-A288A31FC417}"/>
              </a:ext>
            </a:extLst>
          </p:cNvPr>
          <p:cNvSpPr>
            <a:spLocks noGrp="1"/>
          </p:cNvSpPr>
          <p:nvPr>
            <p:ph sz="quarter" idx="13"/>
          </p:nvPr>
        </p:nvSpPr>
        <p:spPr/>
        <p:txBody>
          <a:bodyPr/>
          <a:lstStyle/>
          <a:p>
            <a:r>
              <a:rPr lang="en-US" dirty="0"/>
              <a:t>Active Projects – Change Request</a:t>
            </a:r>
          </a:p>
        </p:txBody>
      </p:sp>
      <p:sp>
        <p:nvSpPr>
          <p:cNvPr id="3" name="Date Placeholder 3">
            <a:extLst>
              <a:ext uri="{FF2B5EF4-FFF2-40B4-BE49-F238E27FC236}">
                <a16:creationId xmlns:a16="http://schemas.microsoft.com/office/drawing/2014/main" id="{61B940BE-CBA9-1E41-D826-7FCB7BF37445}"/>
              </a:ext>
            </a:extLst>
          </p:cNvPr>
          <p:cNvSpPr>
            <a:spLocks noGrp="1"/>
          </p:cNvSpPr>
          <p:nvPr>
            <p:ph type="dt" sz="half" idx="10"/>
          </p:nvPr>
        </p:nvSpPr>
        <p:spPr>
          <a:xfrm>
            <a:off x="285750" y="6173787"/>
            <a:ext cx="184785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Raleway"/>
                <a:ea typeface="+mn-ea"/>
                <a:cs typeface="+mn-cs"/>
              </a:rPr>
              <a:t>01.09.2024</a:t>
            </a:r>
            <a:endParaRPr kumimoji="0" lang="en-US" sz="1200" b="0" i="0" u="none" strike="noStrike" kern="1200" cap="none" spc="0" normalizeH="0" baseline="0" noProof="0" dirty="0">
              <a:ln>
                <a:noFill/>
              </a:ln>
              <a:solidFill>
                <a:srgbClr val="FFFFFF"/>
              </a:solidFill>
              <a:effectLst/>
              <a:uLnTx/>
              <a:uFillTx/>
              <a:latin typeface="Raleway"/>
              <a:ea typeface="+mn-ea"/>
              <a:cs typeface="+mn-cs"/>
            </a:endParaRPr>
          </a:p>
        </p:txBody>
      </p:sp>
      <p:sp>
        <p:nvSpPr>
          <p:cNvPr id="13" name="Footer Placeholder 4">
            <a:extLst>
              <a:ext uri="{FF2B5EF4-FFF2-40B4-BE49-F238E27FC236}">
                <a16:creationId xmlns:a16="http://schemas.microsoft.com/office/drawing/2014/main" id="{066289FE-E166-CD64-77B1-8DFF08EBA95C}"/>
              </a:ext>
            </a:extLst>
          </p:cNvPr>
          <p:cNvSpPr>
            <a:spLocks noGrp="1"/>
          </p:cNvSpPr>
          <p:nvPr>
            <p:ph type="ftr" sz="quarter" idx="11"/>
          </p:nvPr>
        </p:nvSpPr>
        <p:spPr>
          <a:xfrm>
            <a:off x="3657600" y="6173786"/>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Raleway"/>
                <a:ea typeface="+mn-ea"/>
                <a:cs typeface="+mn-cs"/>
              </a:rPr>
              <a:t>EIB Jan 2024 Monthly Meeting</a:t>
            </a:r>
            <a:endParaRPr kumimoji="0" lang="en-US" sz="1200" b="0" i="0" u="none" strike="noStrike" kern="1200" cap="none" spc="0" normalizeH="0" baseline="0" noProof="0" dirty="0">
              <a:ln>
                <a:noFill/>
              </a:ln>
              <a:solidFill>
                <a:srgbClr val="FFFFFF"/>
              </a:solidFill>
              <a:effectLst/>
              <a:uLnTx/>
              <a:uFillTx/>
              <a:latin typeface="Raleway"/>
              <a:ea typeface="+mn-ea"/>
              <a:cs typeface="+mn-cs"/>
            </a:endParaRPr>
          </a:p>
        </p:txBody>
      </p:sp>
      <p:sp>
        <p:nvSpPr>
          <p:cNvPr id="8" name="TextBox 7">
            <a:extLst>
              <a:ext uri="{FF2B5EF4-FFF2-40B4-BE49-F238E27FC236}">
                <a16:creationId xmlns:a16="http://schemas.microsoft.com/office/drawing/2014/main" id="{F60324B0-5D8B-95A9-8597-82C9ECC247C0}"/>
              </a:ext>
            </a:extLst>
          </p:cNvPr>
          <p:cNvSpPr txBox="1"/>
          <p:nvPr/>
        </p:nvSpPr>
        <p:spPr>
          <a:xfrm>
            <a:off x="457198" y="1199936"/>
            <a:ext cx="10210802" cy="2585323"/>
          </a:xfrm>
          <a:prstGeom prst="rect">
            <a:avLst/>
          </a:prstGeom>
          <a:noFill/>
        </p:spPr>
        <p:txBody>
          <a:bodyPr wrap="square">
            <a:spAutoFit/>
          </a:bodyPr>
          <a:lstStyle/>
          <a:p>
            <a:r>
              <a:rPr lang="en-US" sz="1800" b="1" dirty="0"/>
              <a:t>Pyxis ADC Project Change Request</a:t>
            </a:r>
          </a:p>
          <a:p>
            <a:pPr lvl="1">
              <a:buFont typeface="Courier New" panose="02070309020205020404" pitchFamily="49" charset="0"/>
              <a:buChar char="o"/>
            </a:pPr>
            <a:r>
              <a:rPr lang="en-US" sz="1800" dirty="0"/>
              <a:t>  Due to Omnicell Modernization project closure, include Omnicell facilities within scope   </a:t>
            </a:r>
          </a:p>
          <a:p>
            <a:pPr lvl="1"/>
            <a:r>
              <a:rPr lang="en-US" sz="1800" dirty="0"/>
              <a:t>    of BD Pyxis Project</a:t>
            </a:r>
          </a:p>
          <a:p>
            <a:pPr lvl="1"/>
            <a:endParaRPr lang="en-US" sz="1800" dirty="0"/>
          </a:p>
          <a:p>
            <a:pPr lvl="1">
              <a:buFont typeface="Wingdings" panose="05000000000000000000" pitchFamily="2" charset="2"/>
              <a:buChar char="v"/>
            </a:pPr>
            <a:r>
              <a:rPr lang="en-US" sz="1800" dirty="0"/>
              <a:t>Recommendation: Increase scope of existing project to include facilities approaching </a:t>
            </a:r>
          </a:p>
          <a:p>
            <a:pPr lvl="1"/>
            <a:r>
              <a:rPr lang="en-US" sz="1800" dirty="0"/>
              <a:t>    end of life with Omnicell that were covered under the now closed Omnicell   </a:t>
            </a:r>
          </a:p>
          <a:p>
            <a:pPr lvl="1"/>
            <a:r>
              <a:rPr lang="en-US" dirty="0"/>
              <a:t>    </a:t>
            </a:r>
            <a:r>
              <a:rPr lang="en-US" sz="1800" dirty="0"/>
              <a:t>Modernization project, as well as any facility not covered under either project </a:t>
            </a:r>
          </a:p>
          <a:p>
            <a:pPr lvl="1"/>
            <a:r>
              <a:rPr lang="en-US" dirty="0"/>
              <a:t>    </a:t>
            </a:r>
            <a:r>
              <a:rPr lang="en-US" sz="1800" dirty="0"/>
              <a:t>(Example: Catawba)</a:t>
            </a:r>
          </a:p>
          <a:p>
            <a:pPr lvl="1">
              <a:buFont typeface="Wingdings" panose="05000000000000000000" pitchFamily="2" charset="2"/>
              <a:buChar char="v"/>
            </a:pPr>
            <a:endParaRPr lang="en-US" sz="1800" dirty="0"/>
          </a:p>
        </p:txBody>
      </p:sp>
      <p:sp>
        <p:nvSpPr>
          <p:cNvPr id="16" name="TextBox 15">
            <a:extLst>
              <a:ext uri="{FF2B5EF4-FFF2-40B4-BE49-F238E27FC236}">
                <a16:creationId xmlns:a16="http://schemas.microsoft.com/office/drawing/2014/main" id="{416DFE80-B152-2C13-140A-7D7B6DCB9CFE}"/>
              </a:ext>
            </a:extLst>
          </p:cNvPr>
          <p:cNvSpPr txBox="1"/>
          <p:nvPr/>
        </p:nvSpPr>
        <p:spPr>
          <a:xfrm>
            <a:off x="457197" y="3548361"/>
            <a:ext cx="10062959" cy="2862322"/>
          </a:xfrm>
          <a:prstGeom prst="rect">
            <a:avLst/>
          </a:prstGeom>
          <a:noFill/>
        </p:spPr>
        <p:txBody>
          <a:bodyPr wrap="square">
            <a:spAutoFit/>
          </a:bodyPr>
          <a:lstStyle/>
          <a:p>
            <a:r>
              <a:rPr lang="en-US" sz="1800" b="1" dirty="0"/>
              <a:t>Pyxis ADC Project Sponsor Guidance</a:t>
            </a:r>
          </a:p>
          <a:p>
            <a:pPr marL="742950" lvl="1" indent="-285750">
              <a:buFont typeface="Courier New" panose="02070309020205020404" pitchFamily="49" charset="0"/>
              <a:buChar char="o"/>
            </a:pPr>
            <a:r>
              <a:rPr lang="en-US" dirty="0"/>
              <a:t>There is an immediate need to standardize the enterprise management of the root pharmacy formulary and management of the nursing related configuration, rules and parameters. Decisions are needed to progress the project and for O&amp;M this will be ongoing. Project cannot be executed effectively without the roles below.</a:t>
            </a:r>
          </a:p>
          <a:p>
            <a:pPr marL="742950" lvl="1" indent="-285750">
              <a:buFont typeface="Courier New" panose="02070309020205020404" pitchFamily="49" charset="0"/>
              <a:buChar char="o"/>
            </a:pPr>
            <a:endParaRPr lang="en-US" sz="1800" dirty="0"/>
          </a:p>
          <a:p>
            <a:pPr lvl="1">
              <a:buFont typeface="Wingdings" panose="05000000000000000000" pitchFamily="2" charset="2"/>
              <a:buChar char="v"/>
            </a:pPr>
            <a:r>
              <a:rPr lang="en-US" sz="1800" dirty="0"/>
              <a:t>Recommendation: </a:t>
            </a:r>
          </a:p>
          <a:p>
            <a:pPr marL="1200150" lvl="2" indent="-285750">
              <a:buFont typeface="Courier New" panose="02070309020205020404" pitchFamily="49" charset="0"/>
              <a:buChar char="o"/>
            </a:pPr>
            <a:r>
              <a:rPr lang="en-US" dirty="0"/>
              <a:t>Assign or hire a centralized pharmacy system administrator immediately</a:t>
            </a:r>
          </a:p>
          <a:p>
            <a:pPr marL="1200150" lvl="2" indent="-285750">
              <a:buFont typeface="Courier New" panose="02070309020205020404" pitchFamily="49" charset="0"/>
              <a:buChar char="o"/>
            </a:pPr>
            <a:r>
              <a:rPr lang="en-US" dirty="0"/>
              <a:t>Assign or hire a centralized nursing system administrator immediately</a:t>
            </a:r>
          </a:p>
          <a:p>
            <a:pPr lvl="1"/>
            <a:r>
              <a:rPr lang="en-US" dirty="0"/>
              <a:t>     </a:t>
            </a:r>
            <a:endParaRPr lang="en-US" sz="1800" dirty="0"/>
          </a:p>
        </p:txBody>
      </p:sp>
    </p:spTree>
    <p:extLst>
      <p:ext uri="{BB962C8B-B14F-4D97-AF65-F5344CB8AC3E}">
        <p14:creationId xmlns:p14="http://schemas.microsoft.com/office/powerpoint/2010/main" val="620158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4EC8667-81DB-6EC0-74C7-47CC4D370B6F}"/>
              </a:ext>
            </a:extLst>
          </p:cNvPr>
          <p:cNvSpPr>
            <a:spLocks noGrp="1"/>
          </p:cNvSpPr>
          <p:nvPr>
            <p:ph type="sldNum" sz="quarter" idx="12"/>
          </p:nvPr>
        </p:nvSpPr>
        <p:spPr/>
        <p:txBody>
          <a:bodyPr/>
          <a:lstStyle/>
          <a:p>
            <a:fld id="{5874D6C6-B3A5-4F2C-A6BF-E3D57C3A1219}" type="slidenum">
              <a:rPr lang="en-US" smtClean="0"/>
              <a:t>14</a:t>
            </a:fld>
            <a:endParaRPr lang="en-US"/>
          </a:p>
        </p:txBody>
      </p:sp>
      <p:sp>
        <p:nvSpPr>
          <p:cNvPr id="7" name="Content Placeholder 6">
            <a:extLst>
              <a:ext uri="{FF2B5EF4-FFF2-40B4-BE49-F238E27FC236}">
                <a16:creationId xmlns:a16="http://schemas.microsoft.com/office/drawing/2014/main" id="{4871C349-8076-AD3F-6489-13B5819361B3}"/>
              </a:ext>
            </a:extLst>
          </p:cNvPr>
          <p:cNvSpPr>
            <a:spLocks noGrp="1"/>
          </p:cNvSpPr>
          <p:nvPr>
            <p:ph sz="quarter" idx="13"/>
          </p:nvPr>
        </p:nvSpPr>
        <p:spPr/>
        <p:txBody>
          <a:bodyPr/>
          <a:lstStyle/>
          <a:p>
            <a:r>
              <a:rPr lang="en-US" dirty="0"/>
              <a:t>New Intakes</a:t>
            </a:r>
          </a:p>
        </p:txBody>
      </p:sp>
      <p:sp>
        <p:nvSpPr>
          <p:cNvPr id="8" name="Date Placeholder 3">
            <a:extLst>
              <a:ext uri="{FF2B5EF4-FFF2-40B4-BE49-F238E27FC236}">
                <a16:creationId xmlns:a16="http://schemas.microsoft.com/office/drawing/2014/main" id="{4DE936CE-69EA-C075-B09D-0FDB48785886}"/>
              </a:ext>
            </a:extLst>
          </p:cNvPr>
          <p:cNvSpPr>
            <a:spLocks noGrp="1"/>
          </p:cNvSpPr>
          <p:nvPr>
            <p:ph type="dt" sz="half" idx="10"/>
          </p:nvPr>
        </p:nvSpPr>
        <p:spPr>
          <a:xfrm>
            <a:off x="285750" y="6173787"/>
            <a:ext cx="1847850" cy="365125"/>
          </a:xfrm>
        </p:spPr>
        <p:txBody>
          <a:bodyPr/>
          <a:lstStyle/>
          <a:p>
            <a:r>
              <a:rPr lang="en-US"/>
              <a:t>01.09.2024</a:t>
            </a:r>
            <a:endParaRPr lang="en-US" dirty="0"/>
          </a:p>
        </p:txBody>
      </p:sp>
      <p:sp>
        <p:nvSpPr>
          <p:cNvPr id="9" name="Footer Placeholder 4">
            <a:extLst>
              <a:ext uri="{FF2B5EF4-FFF2-40B4-BE49-F238E27FC236}">
                <a16:creationId xmlns:a16="http://schemas.microsoft.com/office/drawing/2014/main" id="{52D5DE3B-E09F-6984-D213-6E369B4556BD}"/>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sp>
        <p:nvSpPr>
          <p:cNvPr id="22" name="TextBox 21">
            <a:extLst>
              <a:ext uri="{FF2B5EF4-FFF2-40B4-BE49-F238E27FC236}">
                <a16:creationId xmlns:a16="http://schemas.microsoft.com/office/drawing/2014/main" id="{38B82604-7F6C-D614-1565-C21C62A057D0}"/>
              </a:ext>
            </a:extLst>
          </p:cNvPr>
          <p:cNvSpPr txBox="1"/>
          <p:nvPr/>
        </p:nvSpPr>
        <p:spPr>
          <a:xfrm>
            <a:off x="2344818" y="1101303"/>
            <a:ext cx="7754786" cy="646331"/>
          </a:xfrm>
          <a:prstGeom prst="rect">
            <a:avLst/>
          </a:prstGeom>
          <a:noFill/>
        </p:spPr>
        <p:txBody>
          <a:bodyPr wrap="square" rtlCol="0">
            <a:spAutoFit/>
          </a:bodyPr>
          <a:lstStyle/>
          <a:p>
            <a:r>
              <a:rPr lang="en-US" dirty="0"/>
              <a:t>New Intakes (5) to be reviewed in January against current priorities</a:t>
            </a:r>
          </a:p>
          <a:p>
            <a:r>
              <a:rPr lang="en-US" dirty="0"/>
              <a:t>	Do we need approve these for Business Case stage?</a:t>
            </a:r>
          </a:p>
        </p:txBody>
      </p:sp>
      <p:graphicFrame>
        <p:nvGraphicFramePr>
          <p:cNvPr id="2" name="Table 19">
            <a:extLst>
              <a:ext uri="{FF2B5EF4-FFF2-40B4-BE49-F238E27FC236}">
                <a16:creationId xmlns:a16="http://schemas.microsoft.com/office/drawing/2014/main" id="{456CF583-62C8-B923-8379-8A10FEBDC983}"/>
              </a:ext>
            </a:extLst>
          </p:cNvPr>
          <p:cNvGraphicFramePr>
            <a:graphicFrameLocks noGrp="1"/>
          </p:cNvGraphicFramePr>
          <p:nvPr>
            <p:extLst>
              <p:ext uri="{D42A27DB-BD31-4B8C-83A1-F6EECF244321}">
                <p14:modId xmlns:p14="http://schemas.microsoft.com/office/powerpoint/2010/main" val="946335456"/>
              </p:ext>
            </p:extLst>
          </p:nvPr>
        </p:nvGraphicFramePr>
        <p:xfrm>
          <a:off x="1262743" y="1842888"/>
          <a:ext cx="9335588" cy="2601477"/>
        </p:xfrm>
        <a:graphic>
          <a:graphicData uri="http://schemas.openxmlformats.org/drawingml/2006/table">
            <a:tbl>
              <a:tblPr firstRow="1" bandRow="1">
                <a:tableStyleId>{5C22544A-7EE6-4342-B048-85BDC9FD1C3A}</a:tableStyleId>
              </a:tblPr>
              <a:tblGrid>
                <a:gridCol w="1618554">
                  <a:extLst>
                    <a:ext uri="{9D8B030D-6E8A-4147-A177-3AD203B41FA5}">
                      <a16:colId xmlns:a16="http://schemas.microsoft.com/office/drawing/2014/main" val="1144836346"/>
                    </a:ext>
                  </a:extLst>
                </a:gridCol>
                <a:gridCol w="7717034">
                  <a:extLst>
                    <a:ext uri="{9D8B030D-6E8A-4147-A177-3AD203B41FA5}">
                      <a16:colId xmlns:a16="http://schemas.microsoft.com/office/drawing/2014/main" val="506385868"/>
                    </a:ext>
                  </a:extLst>
                </a:gridCol>
              </a:tblGrid>
              <a:tr h="427110">
                <a:tc>
                  <a:txBody>
                    <a:bodyPr/>
                    <a:lstStyle/>
                    <a:p>
                      <a:pPr algn="ctr"/>
                      <a:r>
                        <a:rPr lang="en-US" b="0" dirty="0"/>
                        <a:t>Division</a:t>
                      </a:r>
                    </a:p>
                  </a:txBody>
                  <a:tcPr/>
                </a:tc>
                <a:tc>
                  <a:txBody>
                    <a:bodyPr/>
                    <a:lstStyle/>
                    <a:p>
                      <a:pPr algn="ctr"/>
                      <a:r>
                        <a:rPr lang="en-US" b="0" dirty="0"/>
                        <a:t>Name of Request</a:t>
                      </a:r>
                    </a:p>
                  </a:txBody>
                  <a:tcPr/>
                </a:tc>
                <a:extLst>
                  <a:ext uri="{0D108BD9-81ED-4DB2-BD59-A6C34878D82A}">
                    <a16:rowId xmlns:a16="http://schemas.microsoft.com/office/drawing/2014/main" val="4044408570"/>
                  </a:ext>
                </a:extLst>
              </a:tr>
              <a:tr h="371328">
                <a:tc rowSpan="3">
                  <a:txBody>
                    <a:bodyPr/>
                    <a:lstStyle/>
                    <a:p>
                      <a:pPr algn="ctr" fontAlgn="b"/>
                      <a:r>
                        <a:rPr lang="en-US" sz="1400" b="0" i="0" u="none" strike="noStrike" dirty="0">
                          <a:effectLst/>
                          <a:latin typeface="Calibri" panose="020F0502020204030204" pitchFamily="34" charset="0"/>
                        </a:rPr>
                        <a:t>Facilities / Clinical</a:t>
                      </a:r>
                    </a:p>
                  </a:txBody>
                  <a:tcPr marL="9525" marR="9525" marT="9525" marB="0" anchor="ctr">
                    <a:solidFill>
                      <a:schemeClr val="accent1">
                        <a:lumMod val="60000"/>
                        <a:lumOff val="40000"/>
                      </a:schemeClr>
                    </a:solidFill>
                  </a:tcPr>
                </a:tc>
                <a:tc>
                  <a:txBody>
                    <a:bodyPr/>
                    <a:lstStyle/>
                    <a:p>
                      <a:pPr algn="l" fontAlgn="b"/>
                      <a:r>
                        <a:rPr lang="en-US" sz="1400" b="0" i="0" u="none" strike="noStrike" dirty="0">
                          <a:effectLst/>
                          <a:latin typeface="Calibri" panose="020F0502020204030204" pitchFamily="34" charset="0"/>
                        </a:rPr>
                        <a:t>DBHDS Public Safety Application: </a:t>
                      </a:r>
                      <a:r>
                        <a:rPr lang="en-US" sz="1400" b="0" i="0" u="none" strike="noStrike" dirty="0" err="1">
                          <a:effectLst/>
                          <a:latin typeface="Calibri" panose="020F0502020204030204" pitchFamily="34" charset="0"/>
                        </a:rPr>
                        <a:t>Omnigo</a:t>
                      </a:r>
                      <a:r>
                        <a:rPr lang="en-US" sz="1400" b="0" i="0" u="none" strike="noStrike" dirty="0">
                          <a:effectLst/>
                          <a:latin typeface="Calibri" panose="020F0502020204030204" pitchFamily="34" charset="0"/>
                        </a:rPr>
                        <a:t> (Rank 8)</a:t>
                      </a:r>
                    </a:p>
                  </a:txBody>
                  <a:tcPr marL="9525" marR="9525" marT="9525" marB="0" anchor="b">
                    <a:solidFill>
                      <a:schemeClr val="accent1">
                        <a:lumMod val="60000"/>
                        <a:lumOff val="40000"/>
                      </a:schemeClr>
                    </a:solidFill>
                  </a:tcPr>
                </a:tc>
                <a:extLst>
                  <a:ext uri="{0D108BD9-81ED-4DB2-BD59-A6C34878D82A}">
                    <a16:rowId xmlns:a16="http://schemas.microsoft.com/office/drawing/2014/main" val="146888291"/>
                  </a:ext>
                </a:extLst>
              </a:tr>
              <a:tr h="388620">
                <a:tc vMerge="1">
                  <a:txBody>
                    <a:bodyPr/>
                    <a:lstStyle/>
                    <a:p>
                      <a:pPr algn="l" fontAlgn="b"/>
                      <a:endParaRPr lang="en-US" sz="1400" b="0" i="0" u="none" strike="noStrike" dirty="0">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l" fontAlgn="b"/>
                      <a:r>
                        <a:rPr lang="en-US" sz="1400" b="0" i="0" u="none" strike="noStrike" dirty="0" err="1">
                          <a:effectLst/>
                          <a:latin typeface="Calibri" panose="020F0502020204030204" pitchFamily="34" charset="0"/>
                        </a:rPr>
                        <a:t>SynMed</a:t>
                      </a:r>
                      <a:r>
                        <a:rPr lang="en-US" sz="1400" b="0" i="0" u="none" strike="noStrike" dirty="0">
                          <a:effectLst/>
                          <a:latin typeface="Calibri" panose="020F0502020204030204" pitchFamily="34" charset="0"/>
                        </a:rPr>
                        <a:t> (contract renewal) (Rank 9)</a:t>
                      </a:r>
                    </a:p>
                  </a:txBody>
                  <a:tcPr marL="9525" marR="9525" marT="9525" marB="0" anchor="b">
                    <a:solidFill>
                      <a:schemeClr val="accent1">
                        <a:lumMod val="60000"/>
                        <a:lumOff val="40000"/>
                      </a:schemeClr>
                    </a:solidFill>
                  </a:tcPr>
                </a:tc>
                <a:extLst>
                  <a:ext uri="{0D108BD9-81ED-4DB2-BD59-A6C34878D82A}">
                    <a16:rowId xmlns:a16="http://schemas.microsoft.com/office/drawing/2014/main" val="2847313490"/>
                  </a:ext>
                </a:extLst>
              </a:tr>
              <a:tr h="437154">
                <a:tc vMerge="1">
                  <a:txBody>
                    <a:bodyPr/>
                    <a:lstStyle/>
                    <a:p>
                      <a:pPr algn="l" fontAlgn="b"/>
                      <a:endParaRPr lang="en-US" sz="1400" b="0" i="0" u="none" strike="noStrike" dirty="0">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l" fontAlgn="b"/>
                      <a:r>
                        <a:rPr lang="en-US" sz="1400" b="0" i="0" u="none" strike="noStrike" dirty="0">
                          <a:effectLst/>
                          <a:latin typeface="Calibri" panose="020F0502020204030204" pitchFamily="34" charset="0"/>
                        </a:rPr>
                        <a:t>Facilities EHR </a:t>
                      </a:r>
                      <a:r>
                        <a:rPr lang="en-US" sz="1400" b="0" i="0" u="none" strike="noStrike" dirty="0" err="1">
                          <a:effectLst/>
                          <a:latin typeface="Calibri" panose="020F0502020204030204" pitchFamily="34" charset="0"/>
                        </a:rPr>
                        <a:t>OnePlan</a:t>
                      </a:r>
                      <a:r>
                        <a:rPr lang="en-US" sz="1400" b="0" i="0" u="none" strike="noStrike" dirty="0">
                          <a:effectLst/>
                          <a:latin typeface="Calibri" panose="020F0502020204030204" pitchFamily="34" charset="0"/>
                        </a:rPr>
                        <a:t> (Treatment Planning) Beta Partnership (Rank 4)</a:t>
                      </a:r>
                    </a:p>
                  </a:txBody>
                  <a:tcPr marL="9525" marR="9525" marT="9525" marB="0" anchor="b">
                    <a:solidFill>
                      <a:schemeClr val="accent1">
                        <a:lumMod val="60000"/>
                        <a:lumOff val="40000"/>
                      </a:schemeClr>
                    </a:solidFill>
                  </a:tcPr>
                </a:tc>
                <a:extLst>
                  <a:ext uri="{0D108BD9-81ED-4DB2-BD59-A6C34878D82A}">
                    <a16:rowId xmlns:a16="http://schemas.microsoft.com/office/drawing/2014/main" val="2630348584"/>
                  </a:ext>
                </a:extLst>
              </a:tr>
              <a:tr h="457200">
                <a:tc>
                  <a:txBody>
                    <a:bodyPr/>
                    <a:lstStyle/>
                    <a:p>
                      <a:pPr algn="ctr" fontAlgn="b"/>
                      <a:r>
                        <a:rPr lang="en-US" sz="1400" b="0" i="0" u="none" strike="noStrike" dirty="0">
                          <a:effectLst/>
                          <a:latin typeface="Calibri" panose="020F0502020204030204" pitchFamily="34" charset="0"/>
                        </a:rPr>
                        <a:t>Operations</a:t>
                      </a:r>
                    </a:p>
                    <a:p>
                      <a:pPr algn="ctr" fontAlgn="b"/>
                      <a:endParaRPr lang="en-US" sz="1400" b="0" i="0" u="none" strike="noStrike" dirty="0">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en-US" sz="1400" b="0" i="0" u="none" strike="noStrike" dirty="0">
                          <a:effectLst/>
                          <a:latin typeface="Calibri" panose="020F0502020204030204" pitchFamily="34" charset="0"/>
                        </a:rPr>
                        <a:t>Replace Little CARS Database (Rank 21)</a:t>
                      </a:r>
                    </a:p>
                  </a:txBody>
                  <a:tcPr marL="9525" marR="9525" marT="9525" marB="0" anchor="b">
                    <a:solidFill>
                      <a:schemeClr val="accent1">
                        <a:lumMod val="40000"/>
                        <a:lumOff val="60000"/>
                      </a:schemeClr>
                    </a:solidFill>
                  </a:tcPr>
                </a:tc>
                <a:extLst>
                  <a:ext uri="{0D108BD9-81ED-4DB2-BD59-A6C34878D82A}">
                    <a16:rowId xmlns:a16="http://schemas.microsoft.com/office/drawing/2014/main" val="2481638739"/>
                  </a:ext>
                </a:extLst>
              </a:tr>
              <a:tr h="520065">
                <a:tc>
                  <a:txBody>
                    <a:bodyPr/>
                    <a:lstStyle/>
                    <a:p>
                      <a:pPr algn="ctr" fontAlgn="b"/>
                      <a:r>
                        <a:rPr lang="en-US" sz="1400" b="0" i="0" u="none" strike="noStrike" dirty="0">
                          <a:effectLst/>
                          <a:latin typeface="Calibri" panose="020F0502020204030204" pitchFamily="34" charset="0"/>
                        </a:rPr>
                        <a:t>Community</a:t>
                      </a:r>
                    </a:p>
                  </a:txBody>
                  <a:tcPr marL="9525" marR="9525" marT="9525" marB="0" anchor="ctr">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effectLst/>
                          <a:latin typeface="Calibri" panose="020F0502020204030204" pitchFamily="34" charset="0"/>
                        </a:rPr>
                        <a:t>Central Registry for Opioid Treatment Providers (OTP) (Rank 20)</a:t>
                      </a:r>
                    </a:p>
                  </a:txBody>
                  <a:tcPr marL="9525" marR="9525" marT="9525" marB="0" anchor="b">
                    <a:solidFill>
                      <a:schemeClr val="accent1">
                        <a:lumMod val="20000"/>
                        <a:lumOff val="80000"/>
                      </a:schemeClr>
                    </a:solidFill>
                  </a:tcPr>
                </a:tc>
                <a:extLst>
                  <a:ext uri="{0D108BD9-81ED-4DB2-BD59-A6C34878D82A}">
                    <a16:rowId xmlns:a16="http://schemas.microsoft.com/office/drawing/2014/main" val="1731609337"/>
                  </a:ext>
                </a:extLst>
              </a:tr>
            </a:tbl>
          </a:graphicData>
        </a:graphic>
      </p:graphicFrame>
    </p:spTree>
    <p:extLst>
      <p:ext uri="{BB962C8B-B14F-4D97-AF65-F5344CB8AC3E}">
        <p14:creationId xmlns:p14="http://schemas.microsoft.com/office/powerpoint/2010/main" val="798318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ED73AE-2688-DB02-7D08-F62678E618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4D6C6-B3A5-4F2C-A6BF-E3D57C3A1219}" type="slidenum">
              <a:rPr kumimoji="0" lang="en-US" sz="1200" b="0" i="0" u="none" strike="noStrike" kern="1200" cap="none" spc="0" normalizeH="0" baseline="0" noProof="0" smtClean="0">
                <a:ln>
                  <a:noFill/>
                </a:ln>
                <a:solidFill>
                  <a:srgbClr val="FFFFFF"/>
                </a:solidFill>
                <a:effectLst/>
                <a:uLnTx/>
                <a:uFillTx/>
                <a:latin typeface="Raleway"/>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FFFFFF"/>
              </a:solidFill>
              <a:effectLst/>
              <a:uLnTx/>
              <a:uFillTx/>
              <a:latin typeface="Raleway"/>
              <a:ea typeface="+mn-ea"/>
              <a:cs typeface="+mn-cs"/>
            </a:endParaRPr>
          </a:p>
        </p:txBody>
      </p:sp>
      <p:sp>
        <p:nvSpPr>
          <p:cNvPr id="7" name="Content Placeholder 6">
            <a:extLst>
              <a:ext uri="{FF2B5EF4-FFF2-40B4-BE49-F238E27FC236}">
                <a16:creationId xmlns:a16="http://schemas.microsoft.com/office/drawing/2014/main" id="{698504DE-9440-FD3A-7BA5-A288A31FC417}"/>
              </a:ext>
            </a:extLst>
          </p:cNvPr>
          <p:cNvSpPr>
            <a:spLocks noGrp="1"/>
          </p:cNvSpPr>
          <p:nvPr>
            <p:ph sz="quarter" idx="13"/>
          </p:nvPr>
        </p:nvSpPr>
        <p:spPr/>
        <p:txBody>
          <a:bodyPr/>
          <a:lstStyle/>
          <a:p>
            <a:r>
              <a:rPr lang="en-US" dirty="0"/>
              <a:t>EIB Business Case Backlog</a:t>
            </a:r>
          </a:p>
        </p:txBody>
      </p:sp>
      <p:sp>
        <p:nvSpPr>
          <p:cNvPr id="11" name="Isosceles Triangle 10">
            <a:extLst>
              <a:ext uri="{FF2B5EF4-FFF2-40B4-BE49-F238E27FC236}">
                <a16:creationId xmlns:a16="http://schemas.microsoft.com/office/drawing/2014/main" id="{E1067942-F4D2-9BBC-6DAB-713AB9E996B5}"/>
              </a:ext>
            </a:extLst>
          </p:cNvPr>
          <p:cNvSpPr/>
          <p:nvPr/>
        </p:nvSpPr>
        <p:spPr>
          <a:xfrm>
            <a:off x="457200" y="5756832"/>
            <a:ext cx="329184" cy="31984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Raleway"/>
              <a:ea typeface="+mn-ea"/>
              <a:cs typeface="+mn-cs"/>
            </a:endParaRPr>
          </a:p>
        </p:txBody>
      </p:sp>
      <p:sp>
        <p:nvSpPr>
          <p:cNvPr id="12" name="TextBox 11">
            <a:extLst>
              <a:ext uri="{FF2B5EF4-FFF2-40B4-BE49-F238E27FC236}">
                <a16:creationId xmlns:a16="http://schemas.microsoft.com/office/drawing/2014/main" id="{C82CE17C-629B-BCAE-A379-0986068343F1}"/>
              </a:ext>
            </a:extLst>
          </p:cNvPr>
          <p:cNvSpPr txBox="1"/>
          <p:nvPr/>
        </p:nvSpPr>
        <p:spPr>
          <a:xfrm>
            <a:off x="842391" y="5746749"/>
            <a:ext cx="42519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689A"/>
                </a:solidFill>
                <a:effectLst/>
                <a:uLnTx/>
                <a:uFillTx/>
                <a:latin typeface="Raleway"/>
                <a:ea typeface="+mn-ea"/>
                <a:cs typeface="+mn-cs"/>
              </a:rPr>
              <a:t>Unfunded</a:t>
            </a:r>
          </a:p>
        </p:txBody>
      </p:sp>
      <p:sp>
        <p:nvSpPr>
          <p:cNvPr id="2" name="Title 1">
            <a:extLst>
              <a:ext uri="{FF2B5EF4-FFF2-40B4-BE49-F238E27FC236}">
                <a16:creationId xmlns:a16="http://schemas.microsoft.com/office/drawing/2014/main" id="{B38D0FE5-EC69-FF9C-73A8-988F7A8BC4DA}"/>
              </a:ext>
            </a:extLst>
          </p:cNvPr>
          <p:cNvSpPr>
            <a:spLocks noGrp="1"/>
          </p:cNvSpPr>
          <p:nvPr>
            <p:ph type="title"/>
          </p:nvPr>
        </p:nvSpPr>
        <p:spPr>
          <a:xfrm>
            <a:off x="457200" y="1084263"/>
            <a:ext cx="10515600" cy="386940"/>
          </a:xfrm>
        </p:spPr>
        <p:txBody>
          <a:bodyPr>
            <a:normAutofit fontScale="90000"/>
          </a:bodyPr>
          <a:lstStyle/>
          <a:p>
            <a:r>
              <a:rPr lang="en-US" dirty="0"/>
              <a:t>Next Step – Start Business Case Development (8)</a:t>
            </a:r>
          </a:p>
        </p:txBody>
      </p:sp>
      <p:sp>
        <p:nvSpPr>
          <p:cNvPr id="3" name="Date Placeholder 3">
            <a:extLst>
              <a:ext uri="{FF2B5EF4-FFF2-40B4-BE49-F238E27FC236}">
                <a16:creationId xmlns:a16="http://schemas.microsoft.com/office/drawing/2014/main" id="{61B940BE-CBA9-1E41-D826-7FCB7BF37445}"/>
              </a:ext>
            </a:extLst>
          </p:cNvPr>
          <p:cNvSpPr>
            <a:spLocks noGrp="1"/>
          </p:cNvSpPr>
          <p:nvPr>
            <p:ph type="dt" sz="half" idx="10"/>
          </p:nvPr>
        </p:nvSpPr>
        <p:spPr>
          <a:xfrm>
            <a:off x="285750" y="6173787"/>
            <a:ext cx="184785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Raleway"/>
                <a:ea typeface="+mn-ea"/>
                <a:cs typeface="+mn-cs"/>
              </a:rPr>
              <a:t>01.09.2024</a:t>
            </a:r>
            <a:endParaRPr kumimoji="0" lang="en-US" sz="1200" b="0" i="0" u="none" strike="noStrike" kern="1200" cap="none" spc="0" normalizeH="0" baseline="0" noProof="0" dirty="0">
              <a:ln>
                <a:noFill/>
              </a:ln>
              <a:solidFill>
                <a:srgbClr val="FFFFFF"/>
              </a:solidFill>
              <a:effectLst/>
              <a:uLnTx/>
              <a:uFillTx/>
              <a:latin typeface="Raleway"/>
              <a:ea typeface="+mn-ea"/>
              <a:cs typeface="+mn-cs"/>
            </a:endParaRPr>
          </a:p>
        </p:txBody>
      </p:sp>
      <p:sp>
        <p:nvSpPr>
          <p:cNvPr id="13" name="Footer Placeholder 4">
            <a:extLst>
              <a:ext uri="{FF2B5EF4-FFF2-40B4-BE49-F238E27FC236}">
                <a16:creationId xmlns:a16="http://schemas.microsoft.com/office/drawing/2014/main" id="{066289FE-E166-CD64-77B1-8DFF08EBA95C}"/>
              </a:ext>
            </a:extLst>
          </p:cNvPr>
          <p:cNvSpPr>
            <a:spLocks noGrp="1"/>
          </p:cNvSpPr>
          <p:nvPr>
            <p:ph type="ftr" sz="quarter" idx="11"/>
          </p:nvPr>
        </p:nvSpPr>
        <p:spPr>
          <a:xfrm>
            <a:off x="3657600" y="6173786"/>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Raleway"/>
                <a:ea typeface="+mn-ea"/>
                <a:cs typeface="+mn-cs"/>
              </a:rPr>
              <a:t>EIB Jan 2024 Monthly Meeting</a:t>
            </a:r>
            <a:endParaRPr kumimoji="0" lang="en-US" sz="1200" b="0" i="0" u="none" strike="noStrike" kern="1200" cap="none" spc="0" normalizeH="0" baseline="0" noProof="0" dirty="0">
              <a:ln>
                <a:noFill/>
              </a:ln>
              <a:solidFill>
                <a:srgbClr val="FFFFFF"/>
              </a:solidFill>
              <a:effectLst/>
              <a:uLnTx/>
              <a:uFillTx/>
              <a:latin typeface="Raleway"/>
              <a:ea typeface="+mn-ea"/>
              <a:cs typeface="+mn-cs"/>
            </a:endParaRPr>
          </a:p>
        </p:txBody>
      </p:sp>
      <p:graphicFrame>
        <p:nvGraphicFramePr>
          <p:cNvPr id="25" name="Table 19">
            <a:extLst>
              <a:ext uri="{FF2B5EF4-FFF2-40B4-BE49-F238E27FC236}">
                <a16:creationId xmlns:a16="http://schemas.microsoft.com/office/drawing/2014/main" id="{98950712-DF78-808E-476B-E63CE89A6DFD}"/>
              </a:ext>
            </a:extLst>
          </p:cNvPr>
          <p:cNvGraphicFramePr>
            <a:graphicFrameLocks noGrp="1"/>
          </p:cNvGraphicFramePr>
          <p:nvPr>
            <p:extLst>
              <p:ext uri="{D42A27DB-BD31-4B8C-83A1-F6EECF244321}">
                <p14:modId xmlns:p14="http://schemas.microsoft.com/office/powerpoint/2010/main" val="1037621272"/>
              </p:ext>
            </p:extLst>
          </p:nvPr>
        </p:nvGraphicFramePr>
        <p:xfrm>
          <a:off x="165617" y="1537489"/>
          <a:ext cx="11652571" cy="3139440"/>
        </p:xfrm>
        <a:graphic>
          <a:graphicData uri="http://schemas.openxmlformats.org/drawingml/2006/table">
            <a:tbl>
              <a:tblPr firstRow="1" bandRow="1">
                <a:tableStyleId>{5C22544A-7EE6-4342-B048-85BDC9FD1C3A}</a:tableStyleId>
              </a:tblPr>
              <a:tblGrid>
                <a:gridCol w="4334898">
                  <a:extLst>
                    <a:ext uri="{9D8B030D-6E8A-4147-A177-3AD203B41FA5}">
                      <a16:colId xmlns:a16="http://schemas.microsoft.com/office/drawing/2014/main" val="704646470"/>
                    </a:ext>
                  </a:extLst>
                </a:gridCol>
                <a:gridCol w="4308205">
                  <a:extLst>
                    <a:ext uri="{9D8B030D-6E8A-4147-A177-3AD203B41FA5}">
                      <a16:colId xmlns:a16="http://schemas.microsoft.com/office/drawing/2014/main" val="3157066230"/>
                    </a:ext>
                  </a:extLst>
                </a:gridCol>
                <a:gridCol w="3009468">
                  <a:extLst>
                    <a:ext uri="{9D8B030D-6E8A-4147-A177-3AD203B41FA5}">
                      <a16:colId xmlns:a16="http://schemas.microsoft.com/office/drawing/2014/main" val="802472876"/>
                    </a:ext>
                  </a:extLst>
                </a:gridCol>
              </a:tblGrid>
              <a:tr h="412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Community (0)</a:t>
                      </a:r>
                    </a:p>
                    <a:p>
                      <a:pPr algn="ctr"/>
                      <a:endParaRPr lang="en-US"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Clinical/Facilities (4)</a:t>
                      </a:r>
                    </a:p>
                    <a:p>
                      <a:pPr algn="ctr"/>
                      <a:endParaRPr lang="en-US"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Operations (4)</a:t>
                      </a:r>
                    </a:p>
                  </a:txBody>
                  <a:tcPr/>
                </a:tc>
                <a:extLst>
                  <a:ext uri="{0D108BD9-81ED-4DB2-BD59-A6C34878D82A}">
                    <a16:rowId xmlns:a16="http://schemas.microsoft.com/office/drawing/2014/main" val="1455457669"/>
                  </a:ext>
                </a:extLst>
              </a:tr>
              <a:tr h="72240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None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Facilities Enterprise Vital Signs Integration (Rank 16)</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Financial Management System (Rank 18)</a:t>
                      </a:r>
                      <a:endParaRPr lang="en-US" sz="1400" dirty="0">
                        <a:solidFill>
                          <a:srgbClr val="000000"/>
                        </a:solidFill>
                        <a:latin typeface="Calibri"/>
                        <a:cs typeface="Calibri"/>
                      </a:endParaRPr>
                    </a:p>
                    <a:p>
                      <a:pPr marL="285750" lvl="0" indent="-285750" rtl="0">
                        <a:buFont typeface="Arial" panose="020B0604020202020204" pitchFamily="34" charset="0"/>
                        <a:buChar char="•"/>
                      </a:pPr>
                      <a:endParaRPr lang="en-US" sz="1400" dirty="0">
                        <a:solidFill>
                          <a:srgbClr val="000000"/>
                        </a:solidFill>
                        <a:latin typeface="Calibri"/>
                        <a:cs typeface="Calibri"/>
                      </a:endParaRPr>
                    </a:p>
                  </a:txBody>
                  <a:tcPr/>
                </a:tc>
                <a:extLst>
                  <a:ext uri="{0D108BD9-81ED-4DB2-BD59-A6C34878D82A}">
                    <a16:rowId xmlns:a16="http://schemas.microsoft.com/office/drawing/2014/main" val="2555849189"/>
                  </a:ext>
                </a:extLst>
              </a:tr>
              <a:tr h="301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Cashless Payment Solution (VCBR) (Rank 25)</a:t>
                      </a:r>
                      <a:endParaRPr lang="en-US"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Enterprise Human Resource Information System Solution (Rank 22)</a:t>
                      </a:r>
                      <a:endParaRPr lang="en-US" sz="1400" dirty="0">
                        <a:solidFill>
                          <a:srgbClr val="000000"/>
                        </a:solidFill>
                        <a:latin typeface="Calibri"/>
                        <a:cs typeface="Calibri"/>
                      </a:endParaRPr>
                    </a:p>
                  </a:txBody>
                  <a:tcPr/>
                </a:tc>
                <a:extLst>
                  <a:ext uri="{0D108BD9-81ED-4DB2-BD59-A6C34878D82A}">
                    <a16:rowId xmlns:a16="http://schemas.microsoft.com/office/drawing/2014/main" val="4179403374"/>
                  </a:ext>
                </a:extLst>
              </a:tr>
              <a:tr h="47039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OSVP Database (Rank 26)</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Fiscal Note/Fireside Chat (Rank 23)</a:t>
                      </a:r>
                      <a:endParaRPr lang="en-US" sz="1400" dirty="0">
                        <a:solidFill>
                          <a:srgbClr val="000000"/>
                        </a:solidFill>
                        <a:latin typeface="Calibri"/>
                        <a:cs typeface="Calibri"/>
                      </a:endParaRPr>
                    </a:p>
                  </a:txBody>
                  <a:tcPr/>
                </a:tc>
                <a:extLst>
                  <a:ext uri="{0D108BD9-81ED-4DB2-BD59-A6C34878D82A}">
                    <a16:rowId xmlns:a16="http://schemas.microsoft.com/office/drawing/2014/main" val="2454469490"/>
                  </a:ext>
                </a:extLst>
              </a:tr>
              <a:tr h="324704">
                <a:tc>
                  <a:txBody>
                    <a:bodyPr/>
                    <a:lstStyle/>
                    <a:p>
                      <a:endParaRPr lang="en-US"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MART Master Scheduler (Rank 29)</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 Elavon (electronic payments) (rank 27)</a:t>
                      </a:r>
                      <a:endParaRPr lang="en-US" sz="1400" dirty="0">
                        <a:solidFill>
                          <a:srgbClr val="000000"/>
                        </a:solidFill>
                        <a:latin typeface="Calibri"/>
                        <a:cs typeface="Calibri"/>
                      </a:endParaRPr>
                    </a:p>
                  </a:txBody>
                  <a:tcPr/>
                </a:tc>
                <a:extLst>
                  <a:ext uri="{0D108BD9-81ED-4DB2-BD59-A6C34878D82A}">
                    <a16:rowId xmlns:a16="http://schemas.microsoft.com/office/drawing/2014/main" val="118787227"/>
                  </a:ext>
                </a:extLst>
              </a:tr>
            </a:tbl>
          </a:graphicData>
        </a:graphic>
      </p:graphicFrame>
      <p:sp>
        <p:nvSpPr>
          <p:cNvPr id="32" name="Isosceles Triangle 31">
            <a:extLst>
              <a:ext uri="{FF2B5EF4-FFF2-40B4-BE49-F238E27FC236}">
                <a16:creationId xmlns:a16="http://schemas.microsoft.com/office/drawing/2014/main" id="{82B5CDCC-2EB5-0D43-110D-E43A7B810643}"/>
              </a:ext>
            </a:extLst>
          </p:cNvPr>
          <p:cNvSpPr/>
          <p:nvPr/>
        </p:nvSpPr>
        <p:spPr>
          <a:xfrm>
            <a:off x="4467909" y="3689708"/>
            <a:ext cx="329184" cy="31984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Raleway"/>
              <a:ea typeface="+mn-ea"/>
              <a:cs typeface="+mn-cs"/>
            </a:endParaRPr>
          </a:p>
        </p:txBody>
      </p:sp>
      <p:sp>
        <p:nvSpPr>
          <p:cNvPr id="8" name="Isosceles Triangle 7">
            <a:extLst>
              <a:ext uri="{FF2B5EF4-FFF2-40B4-BE49-F238E27FC236}">
                <a16:creationId xmlns:a16="http://schemas.microsoft.com/office/drawing/2014/main" id="{82BF72BF-6A02-760F-C6C2-9614EB2ACDE0}"/>
              </a:ext>
            </a:extLst>
          </p:cNvPr>
          <p:cNvSpPr/>
          <p:nvPr/>
        </p:nvSpPr>
        <p:spPr>
          <a:xfrm>
            <a:off x="8767264" y="2918565"/>
            <a:ext cx="329184" cy="31984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Raleway"/>
              <a:ea typeface="+mn-ea"/>
              <a:cs typeface="+mn-cs"/>
            </a:endParaRPr>
          </a:p>
        </p:txBody>
      </p:sp>
      <p:sp>
        <p:nvSpPr>
          <p:cNvPr id="14" name="Isosceles Triangle 13">
            <a:extLst>
              <a:ext uri="{FF2B5EF4-FFF2-40B4-BE49-F238E27FC236}">
                <a16:creationId xmlns:a16="http://schemas.microsoft.com/office/drawing/2014/main" id="{20A00043-885D-C41D-19E7-DF80CDB5B99F}"/>
              </a:ext>
            </a:extLst>
          </p:cNvPr>
          <p:cNvSpPr/>
          <p:nvPr/>
        </p:nvSpPr>
        <p:spPr>
          <a:xfrm>
            <a:off x="8767264" y="3694134"/>
            <a:ext cx="329184" cy="31984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 name="Isosceles Triangle 14">
            <a:extLst>
              <a:ext uri="{FF2B5EF4-FFF2-40B4-BE49-F238E27FC236}">
                <a16:creationId xmlns:a16="http://schemas.microsoft.com/office/drawing/2014/main" id="{F3968AC3-99C7-4C55-A3A3-B8B335EF35A9}"/>
              </a:ext>
            </a:extLst>
          </p:cNvPr>
          <p:cNvSpPr/>
          <p:nvPr/>
        </p:nvSpPr>
        <p:spPr>
          <a:xfrm>
            <a:off x="4467909" y="4218718"/>
            <a:ext cx="329184" cy="31984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Raleway"/>
              <a:ea typeface="+mn-ea"/>
              <a:cs typeface="+mn-cs"/>
            </a:endParaRPr>
          </a:p>
        </p:txBody>
      </p:sp>
      <p:sp>
        <p:nvSpPr>
          <p:cNvPr id="19" name="Isosceles Triangle 18">
            <a:extLst>
              <a:ext uri="{FF2B5EF4-FFF2-40B4-BE49-F238E27FC236}">
                <a16:creationId xmlns:a16="http://schemas.microsoft.com/office/drawing/2014/main" id="{0D8A0BE9-BA4A-4DD1-69B0-0CC95C172DAA}"/>
              </a:ext>
            </a:extLst>
          </p:cNvPr>
          <p:cNvSpPr/>
          <p:nvPr/>
        </p:nvSpPr>
        <p:spPr>
          <a:xfrm>
            <a:off x="8767264" y="4208059"/>
            <a:ext cx="329184" cy="31984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Tree>
    <p:extLst>
      <p:ext uri="{BB962C8B-B14F-4D97-AF65-F5344CB8AC3E}">
        <p14:creationId xmlns:p14="http://schemas.microsoft.com/office/powerpoint/2010/main" val="3826726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D6510-E646-7FD9-249B-47129DD0B7DC}"/>
              </a:ext>
            </a:extLst>
          </p:cNvPr>
          <p:cNvSpPr>
            <a:spLocks noGrp="1"/>
          </p:cNvSpPr>
          <p:nvPr>
            <p:ph type="title"/>
          </p:nvPr>
        </p:nvSpPr>
        <p:spPr>
          <a:xfrm>
            <a:off x="457200" y="1084263"/>
            <a:ext cx="10515600" cy="725684"/>
          </a:xfrm>
        </p:spPr>
        <p:txBody>
          <a:bodyPr/>
          <a:lstStyle/>
          <a:p>
            <a:r>
              <a:rPr lang="en-US" dirty="0"/>
              <a:t>Coming Soon………. EIB Process Enhancements</a:t>
            </a:r>
          </a:p>
        </p:txBody>
      </p:sp>
      <p:sp>
        <p:nvSpPr>
          <p:cNvPr id="4" name="Date Placeholder 3">
            <a:extLst>
              <a:ext uri="{FF2B5EF4-FFF2-40B4-BE49-F238E27FC236}">
                <a16:creationId xmlns:a16="http://schemas.microsoft.com/office/drawing/2014/main" id="{343697E3-A64D-34E3-62B6-393CE73002F9}"/>
              </a:ext>
            </a:extLst>
          </p:cNvPr>
          <p:cNvSpPr>
            <a:spLocks noGrp="1"/>
          </p:cNvSpPr>
          <p:nvPr>
            <p:ph type="dt" sz="half" idx="10"/>
          </p:nvPr>
        </p:nvSpPr>
        <p:spPr/>
        <p:txBody>
          <a:bodyPr/>
          <a:lstStyle/>
          <a:p>
            <a:r>
              <a:rPr lang="en-US"/>
              <a:t>01.09.2024</a:t>
            </a:r>
          </a:p>
        </p:txBody>
      </p:sp>
      <p:sp>
        <p:nvSpPr>
          <p:cNvPr id="5" name="Footer Placeholder 4">
            <a:extLst>
              <a:ext uri="{FF2B5EF4-FFF2-40B4-BE49-F238E27FC236}">
                <a16:creationId xmlns:a16="http://schemas.microsoft.com/office/drawing/2014/main" id="{5609C426-32B1-10FA-305F-23939C381314}"/>
              </a:ext>
            </a:extLst>
          </p:cNvPr>
          <p:cNvSpPr>
            <a:spLocks noGrp="1"/>
          </p:cNvSpPr>
          <p:nvPr>
            <p:ph type="ftr" sz="quarter" idx="11"/>
          </p:nvPr>
        </p:nvSpPr>
        <p:spPr/>
        <p:txBody>
          <a:bodyPr/>
          <a:lstStyle/>
          <a:p>
            <a:r>
              <a:rPr lang="en-US"/>
              <a:t>EIB Jan 2024 Monthly Meeting</a:t>
            </a:r>
          </a:p>
        </p:txBody>
      </p:sp>
      <p:sp>
        <p:nvSpPr>
          <p:cNvPr id="6" name="Slide Number Placeholder 5">
            <a:extLst>
              <a:ext uri="{FF2B5EF4-FFF2-40B4-BE49-F238E27FC236}">
                <a16:creationId xmlns:a16="http://schemas.microsoft.com/office/drawing/2014/main" id="{5F11EE4C-3E95-9431-1619-63236F164FE7}"/>
              </a:ext>
            </a:extLst>
          </p:cNvPr>
          <p:cNvSpPr>
            <a:spLocks noGrp="1"/>
          </p:cNvSpPr>
          <p:nvPr>
            <p:ph type="sldNum" sz="quarter" idx="12"/>
          </p:nvPr>
        </p:nvSpPr>
        <p:spPr/>
        <p:txBody>
          <a:bodyPr/>
          <a:lstStyle/>
          <a:p>
            <a:fld id="{5874D6C6-B3A5-4F2C-A6BF-E3D57C3A1219}" type="slidenum">
              <a:rPr lang="en-US" smtClean="0"/>
              <a:t>16</a:t>
            </a:fld>
            <a:endParaRPr lang="en-US"/>
          </a:p>
        </p:txBody>
      </p:sp>
      <p:sp>
        <p:nvSpPr>
          <p:cNvPr id="7" name="Content Placeholder 6">
            <a:extLst>
              <a:ext uri="{FF2B5EF4-FFF2-40B4-BE49-F238E27FC236}">
                <a16:creationId xmlns:a16="http://schemas.microsoft.com/office/drawing/2014/main" id="{D83F20E0-C3A9-B77C-3DF5-343A0DDC08E5}"/>
              </a:ext>
            </a:extLst>
          </p:cNvPr>
          <p:cNvSpPr>
            <a:spLocks noGrp="1"/>
          </p:cNvSpPr>
          <p:nvPr>
            <p:ph sz="quarter" idx="13"/>
          </p:nvPr>
        </p:nvSpPr>
        <p:spPr/>
        <p:txBody>
          <a:bodyPr/>
          <a:lstStyle/>
          <a:p>
            <a:r>
              <a:rPr lang="en-US" dirty="0"/>
              <a:t>The Future is Now</a:t>
            </a:r>
          </a:p>
        </p:txBody>
      </p:sp>
      <p:sp>
        <p:nvSpPr>
          <p:cNvPr id="13" name="Scroll: Horizontal 12">
            <a:extLst>
              <a:ext uri="{FF2B5EF4-FFF2-40B4-BE49-F238E27FC236}">
                <a16:creationId xmlns:a16="http://schemas.microsoft.com/office/drawing/2014/main" id="{E49C099D-C9B8-F18B-D7DE-8AD909E4ED06}"/>
              </a:ext>
            </a:extLst>
          </p:cNvPr>
          <p:cNvSpPr/>
          <p:nvPr/>
        </p:nvSpPr>
        <p:spPr>
          <a:xfrm>
            <a:off x="136427" y="2277662"/>
            <a:ext cx="2987468" cy="168582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The folks at the EPMO have been thinking and talking</a:t>
            </a:r>
          </a:p>
          <a:p>
            <a:pPr algn="ctr"/>
            <a:endParaRPr lang="en-US" dirty="0"/>
          </a:p>
        </p:txBody>
      </p:sp>
      <p:sp>
        <p:nvSpPr>
          <p:cNvPr id="16" name="Scroll: Horizontal 15">
            <a:extLst>
              <a:ext uri="{FF2B5EF4-FFF2-40B4-BE49-F238E27FC236}">
                <a16:creationId xmlns:a16="http://schemas.microsoft.com/office/drawing/2014/main" id="{AD9E66C4-194C-38F2-0AC2-09718B85B76B}"/>
              </a:ext>
            </a:extLst>
          </p:cNvPr>
          <p:cNvSpPr/>
          <p:nvPr/>
        </p:nvSpPr>
        <p:spPr>
          <a:xfrm>
            <a:off x="4003039" y="1533227"/>
            <a:ext cx="2987468" cy="168582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want to enhance and improve the process</a:t>
            </a:r>
          </a:p>
        </p:txBody>
      </p:sp>
      <p:pic>
        <p:nvPicPr>
          <p:cNvPr id="18" name="Graphic 17" descr="Classroom with laboratory equipment">
            <a:extLst>
              <a:ext uri="{FF2B5EF4-FFF2-40B4-BE49-F238E27FC236}">
                <a16:creationId xmlns:a16="http://schemas.microsoft.com/office/drawing/2014/main" id="{154456F4-8DDC-35C1-75DA-D0BD93D48F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19" y="2962029"/>
            <a:ext cx="3203309" cy="1801861"/>
          </a:xfrm>
          <a:prstGeom prst="rect">
            <a:avLst/>
          </a:prstGeom>
        </p:spPr>
      </p:pic>
      <p:pic>
        <p:nvPicPr>
          <p:cNvPr id="20" name="Graphic 19" descr="Girl wearing necklace">
            <a:extLst>
              <a:ext uri="{FF2B5EF4-FFF2-40B4-BE49-F238E27FC236}">
                <a16:creationId xmlns:a16="http://schemas.microsoft.com/office/drawing/2014/main" id="{AEB9A70E-84DB-E8CB-989F-FD85912658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00906" y="2456277"/>
            <a:ext cx="515329" cy="1722779"/>
          </a:xfrm>
          <a:prstGeom prst="rect">
            <a:avLst/>
          </a:prstGeom>
        </p:spPr>
      </p:pic>
      <p:pic>
        <p:nvPicPr>
          <p:cNvPr id="22" name="Graphic 21" descr="Man with beard">
            <a:extLst>
              <a:ext uri="{FF2B5EF4-FFF2-40B4-BE49-F238E27FC236}">
                <a16:creationId xmlns:a16="http://schemas.microsoft.com/office/drawing/2014/main" id="{DD1DD7E2-B4E7-0C94-0ECD-46D0EF04B1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48209" y="2766339"/>
            <a:ext cx="596132" cy="1853727"/>
          </a:xfrm>
          <a:prstGeom prst="rect">
            <a:avLst/>
          </a:prstGeom>
        </p:spPr>
      </p:pic>
      <p:pic>
        <p:nvPicPr>
          <p:cNvPr id="24" name="Graphic 23" descr="Man with mohawk">
            <a:extLst>
              <a:ext uri="{FF2B5EF4-FFF2-40B4-BE49-F238E27FC236}">
                <a16:creationId xmlns:a16="http://schemas.microsoft.com/office/drawing/2014/main" id="{910B59D2-39EE-1A80-74D2-EC2C8C4B7F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14317" y="2852687"/>
            <a:ext cx="515328" cy="1767379"/>
          </a:xfrm>
          <a:prstGeom prst="rect">
            <a:avLst/>
          </a:prstGeom>
        </p:spPr>
      </p:pic>
      <p:sp>
        <p:nvSpPr>
          <p:cNvPr id="27" name="TextBox 26">
            <a:extLst>
              <a:ext uri="{FF2B5EF4-FFF2-40B4-BE49-F238E27FC236}">
                <a16:creationId xmlns:a16="http://schemas.microsoft.com/office/drawing/2014/main" id="{584CFFF2-606D-A437-9D60-FC6D2C552674}"/>
              </a:ext>
            </a:extLst>
          </p:cNvPr>
          <p:cNvSpPr txBox="1"/>
          <p:nvPr/>
        </p:nvSpPr>
        <p:spPr>
          <a:xfrm>
            <a:off x="4443822" y="4530089"/>
            <a:ext cx="2431891" cy="646331"/>
          </a:xfrm>
          <a:prstGeom prst="rect">
            <a:avLst/>
          </a:prstGeom>
          <a:noFill/>
        </p:spPr>
        <p:txBody>
          <a:bodyPr wrap="square" rtlCol="0">
            <a:spAutoFit/>
          </a:bodyPr>
          <a:lstStyle/>
          <a:p>
            <a:r>
              <a:rPr lang="en-US" dirty="0">
                <a:solidFill>
                  <a:schemeClr val="bg2">
                    <a:lumMod val="10000"/>
                  </a:schemeClr>
                </a:solidFill>
              </a:rPr>
              <a:t>Revised and Refined </a:t>
            </a:r>
            <a:r>
              <a:rPr lang="en-US" b="1" dirty="0">
                <a:solidFill>
                  <a:schemeClr val="bg2">
                    <a:lumMod val="10000"/>
                  </a:schemeClr>
                </a:solidFill>
              </a:rPr>
              <a:t>EIB 2.0</a:t>
            </a:r>
          </a:p>
        </p:txBody>
      </p:sp>
      <p:sp>
        <p:nvSpPr>
          <p:cNvPr id="33" name="Ribbon: Curved and Tilted Up 32">
            <a:extLst>
              <a:ext uri="{FF2B5EF4-FFF2-40B4-BE49-F238E27FC236}">
                <a16:creationId xmlns:a16="http://schemas.microsoft.com/office/drawing/2014/main" id="{18330931-2170-248E-E959-2588D243468F}"/>
              </a:ext>
            </a:extLst>
          </p:cNvPr>
          <p:cNvSpPr/>
          <p:nvPr/>
        </p:nvSpPr>
        <p:spPr>
          <a:xfrm>
            <a:off x="7747795" y="2180925"/>
            <a:ext cx="3981450" cy="1313033"/>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0" dirty="0">
                <a:ln w="0"/>
                <a:solidFill>
                  <a:schemeClr val="bg2"/>
                </a:solidFill>
                <a:effectLst>
                  <a:innerShdw blurRad="63500" dist="50800" dir="13500000">
                    <a:srgbClr val="000000">
                      <a:alpha val="50000"/>
                    </a:srgbClr>
                  </a:innerShdw>
                </a:effectLst>
              </a:rPr>
              <a:t>So that we can: </a:t>
            </a:r>
            <a:endPar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7" name="TextBox 36">
            <a:extLst>
              <a:ext uri="{FF2B5EF4-FFF2-40B4-BE49-F238E27FC236}">
                <a16:creationId xmlns:a16="http://schemas.microsoft.com/office/drawing/2014/main" id="{FFDF6B50-1644-6E42-FCBB-73000C62E94F}"/>
              </a:ext>
            </a:extLst>
          </p:cNvPr>
          <p:cNvSpPr txBox="1"/>
          <p:nvPr/>
        </p:nvSpPr>
        <p:spPr>
          <a:xfrm>
            <a:off x="7756867" y="3705508"/>
            <a:ext cx="4256791" cy="2292935"/>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chemeClr val="bg2">
                    <a:lumMod val="10000"/>
                  </a:schemeClr>
                </a:solidFill>
              </a:rPr>
              <a:t>Process more intakes faster.</a:t>
            </a:r>
          </a:p>
          <a:p>
            <a:pPr marL="285750" indent="-285750">
              <a:buFont typeface="Arial" panose="020B0604020202020204" pitchFamily="34" charset="0"/>
              <a:buChar char="•"/>
            </a:pPr>
            <a:r>
              <a:rPr lang="en-US" sz="1200" dirty="0">
                <a:solidFill>
                  <a:schemeClr val="bg2">
                    <a:lumMod val="10000"/>
                  </a:schemeClr>
                </a:solidFill>
              </a:rPr>
              <a:t>Introduce a </a:t>
            </a:r>
            <a:r>
              <a:rPr lang="en-US" sz="1200" b="1" dirty="0">
                <a:solidFill>
                  <a:schemeClr val="bg2">
                    <a:lumMod val="10000"/>
                  </a:schemeClr>
                </a:solidFill>
              </a:rPr>
              <a:t>FastTrack</a:t>
            </a:r>
            <a:r>
              <a:rPr lang="en-US" sz="1200" dirty="0">
                <a:solidFill>
                  <a:schemeClr val="bg2">
                    <a:lumMod val="10000"/>
                  </a:schemeClr>
                </a:solidFill>
              </a:rPr>
              <a:t> (Case By Case basis) Model.</a:t>
            </a:r>
          </a:p>
          <a:p>
            <a:pPr marL="285750" indent="-285750">
              <a:buFont typeface="Arial" panose="020B0604020202020204" pitchFamily="34" charset="0"/>
              <a:buChar char="•"/>
            </a:pPr>
            <a:r>
              <a:rPr lang="en-US" sz="1200" dirty="0">
                <a:solidFill>
                  <a:schemeClr val="bg2">
                    <a:lumMod val="10000"/>
                  </a:schemeClr>
                </a:solidFill>
              </a:rPr>
              <a:t>Utilize / Repurpose existing </a:t>
            </a:r>
            <a:r>
              <a:rPr lang="en-US" sz="1200" b="1" dirty="0">
                <a:solidFill>
                  <a:schemeClr val="bg2">
                    <a:lumMod val="10000"/>
                  </a:schemeClr>
                </a:solidFill>
              </a:rPr>
              <a:t>resources</a:t>
            </a:r>
            <a:r>
              <a:rPr lang="en-US" sz="1200" dirty="0">
                <a:solidFill>
                  <a:schemeClr val="bg2">
                    <a:lumMod val="10000"/>
                  </a:schemeClr>
                </a:solidFill>
              </a:rPr>
              <a:t>, or add </a:t>
            </a:r>
            <a:r>
              <a:rPr lang="en-US" sz="1200" b="1" dirty="0">
                <a:solidFill>
                  <a:schemeClr val="bg2">
                    <a:lumMod val="10000"/>
                  </a:schemeClr>
                </a:solidFill>
              </a:rPr>
              <a:t>new resources </a:t>
            </a:r>
            <a:r>
              <a:rPr lang="en-US" sz="1200" dirty="0">
                <a:solidFill>
                  <a:schemeClr val="bg2">
                    <a:lumMod val="10000"/>
                  </a:schemeClr>
                </a:solidFill>
              </a:rPr>
              <a:t>as needed. </a:t>
            </a:r>
          </a:p>
          <a:p>
            <a:pPr marL="285750" indent="-285750">
              <a:buFont typeface="Arial" panose="020B0604020202020204" pitchFamily="34" charset="0"/>
              <a:buChar char="•"/>
            </a:pPr>
            <a:r>
              <a:rPr lang="en-US" sz="1200" b="1" dirty="0">
                <a:solidFill>
                  <a:schemeClr val="bg2">
                    <a:lumMod val="10000"/>
                  </a:schemeClr>
                </a:solidFill>
              </a:rPr>
              <a:t>Reduce SLAs</a:t>
            </a:r>
            <a:r>
              <a:rPr lang="en-US" sz="1200" dirty="0">
                <a:solidFill>
                  <a:schemeClr val="bg2">
                    <a:lumMod val="10000"/>
                  </a:schemeClr>
                </a:solidFill>
              </a:rPr>
              <a:t> for a timelier delivery</a:t>
            </a:r>
          </a:p>
          <a:p>
            <a:pPr marL="285750" indent="-285750">
              <a:buFont typeface="Arial" panose="020B0604020202020204" pitchFamily="34" charset="0"/>
              <a:buChar char="•"/>
            </a:pPr>
            <a:r>
              <a:rPr lang="en-US" sz="1200" dirty="0">
                <a:solidFill>
                  <a:schemeClr val="bg2">
                    <a:lumMod val="10000"/>
                  </a:schemeClr>
                </a:solidFill>
              </a:rPr>
              <a:t>Assess Autonomy for certain types of intakes. </a:t>
            </a:r>
          </a:p>
          <a:p>
            <a:pPr marL="285750" indent="-285750">
              <a:buFont typeface="Arial" panose="020B0604020202020204" pitchFamily="34" charset="0"/>
              <a:buChar char="•"/>
            </a:pPr>
            <a:r>
              <a:rPr lang="en-US" sz="1200" dirty="0">
                <a:solidFill>
                  <a:schemeClr val="bg2">
                    <a:lumMod val="10000"/>
                  </a:schemeClr>
                </a:solidFill>
              </a:rPr>
              <a:t>Optimize </a:t>
            </a:r>
          </a:p>
          <a:p>
            <a:pPr marL="742950" lvl="1" indent="-285750">
              <a:buFont typeface="Arial" panose="020B0604020202020204" pitchFamily="34" charset="0"/>
              <a:buChar char="•"/>
            </a:pPr>
            <a:r>
              <a:rPr lang="en-US" sz="1200" dirty="0">
                <a:solidFill>
                  <a:schemeClr val="bg2">
                    <a:lumMod val="10000"/>
                  </a:schemeClr>
                </a:solidFill>
              </a:rPr>
              <a:t>business case template </a:t>
            </a:r>
          </a:p>
          <a:p>
            <a:pPr marL="742950" lvl="1" indent="-285750">
              <a:buFont typeface="Arial" panose="020B0604020202020204" pitchFamily="34" charset="0"/>
              <a:buChar char="•"/>
            </a:pPr>
            <a:r>
              <a:rPr lang="en-US" sz="1200" dirty="0">
                <a:solidFill>
                  <a:schemeClr val="bg2">
                    <a:lumMod val="10000"/>
                  </a:schemeClr>
                </a:solidFill>
              </a:rPr>
              <a:t>End to end process</a:t>
            </a:r>
          </a:p>
          <a:p>
            <a:pPr marL="742950" lvl="1" indent="-285750">
              <a:buFont typeface="Arial" panose="020B0604020202020204" pitchFamily="34" charset="0"/>
              <a:buChar char="•"/>
            </a:pPr>
            <a:r>
              <a:rPr lang="en-US" sz="1200" dirty="0">
                <a:solidFill>
                  <a:schemeClr val="bg2">
                    <a:lumMod val="10000"/>
                  </a:schemeClr>
                </a:solidFill>
              </a:rPr>
              <a:t>Reporting</a:t>
            </a:r>
          </a:p>
          <a:p>
            <a:pPr marL="285750" indent="-285750">
              <a:buFont typeface="Arial" panose="020B0604020202020204" pitchFamily="34" charset="0"/>
              <a:buChar char="•"/>
            </a:pPr>
            <a:r>
              <a:rPr lang="en-US" sz="1200" dirty="0">
                <a:solidFill>
                  <a:schemeClr val="bg2">
                    <a:lumMod val="10000"/>
                  </a:schemeClr>
                </a:solidFill>
              </a:rPr>
              <a:t>Clarify </a:t>
            </a:r>
            <a:r>
              <a:rPr lang="en-US" sz="1200" b="1" dirty="0">
                <a:solidFill>
                  <a:schemeClr val="bg2">
                    <a:lumMod val="10000"/>
                  </a:schemeClr>
                </a:solidFill>
              </a:rPr>
              <a:t>S/M/l</a:t>
            </a:r>
            <a:r>
              <a:rPr lang="en-US" sz="1200" dirty="0">
                <a:solidFill>
                  <a:schemeClr val="bg2">
                    <a:lumMod val="10000"/>
                  </a:schemeClr>
                </a:solidFill>
              </a:rPr>
              <a:t> sizing (parameters)</a:t>
            </a:r>
          </a:p>
          <a:p>
            <a:pPr marL="285750" indent="-285750">
              <a:buFont typeface="Arial" panose="020B0604020202020204" pitchFamily="34" charset="0"/>
              <a:buChar char="•"/>
            </a:pPr>
            <a:endParaRPr lang="en-US" sz="1100" dirty="0">
              <a:solidFill>
                <a:schemeClr val="bg2">
                  <a:lumMod val="10000"/>
                </a:schemeClr>
              </a:solidFill>
            </a:endParaRPr>
          </a:p>
        </p:txBody>
      </p:sp>
      <p:pic>
        <p:nvPicPr>
          <p:cNvPr id="42" name="Graphic 41" descr="Children with solid fill">
            <a:extLst>
              <a:ext uri="{FF2B5EF4-FFF2-40B4-BE49-F238E27FC236}">
                <a16:creationId xmlns:a16="http://schemas.microsoft.com/office/drawing/2014/main" id="{A8429FAF-EFA0-7CDC-32A2-64B259FF806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6794" y="3273181"/>
            <a:ext cx="1685827" cy="1685827"/>
          </a:xfrm>
          <a:prstGeom prst="rect">
            <a:avLst/>
          </a:prstGeom>
        </p:spPr>
      </p:pic>
      <p:pic>
        <p:nvPicPr>
          <p:cNvPr id="8" name="Picture 7">
            <a:extLst>
              <a:ext uri="{FF2B5EF4-FFF2-40B4-BE49-F238E27FC236}">
                <a16:creationId xmlns:a16="http://schemas.microsoft.com/office/drawing/2014/main" id="{1EF717D6-0838-854F-AA3A-74BAAECF84BB}"/>
              </a:ext>
            </a:extLst>
          </p:cNvPr>
          <p:cNvPicPr>
            <a:picLocks noChangeAspect="1"/>
          </p:cNvPicPr>
          <p:nvPr/>
        </p:nvPicPr>
        <p:blipFill>
          <a:blip r:embed="rId13"/>
          <a:stretch>
            <a:fillRect/>
          </a:stretch>
        </p:blipFill>
        <p:spPr>
          <a:xfrm>
            <a:off x="285750" y="5971775"/>
            <a:ext cx="3981450" cy="156205"/>
          </a:xfrm>
          <a:prstGeom prst="rect">
            <a:avLst/>
          </a:prstGeom>
        </p:spPr>
      </p:pic>
      <p:sp>
        <p:nvSpPr>
          <p:cNvPr id="3" name="TextBox 2">
            <a:extLst>
              <a:ext uri="{FF2B5EF4-FFF2-40B4-BE49-F238E27FC236}">
                <a16:creationId xmlns:a16="http://schemas.microsoft.com/office/drawing/2014/main" id="{AC046E6B-B061-DDBB-5F2A-551BEC124420}"/>
              </a:ext>
            </a:extLst>
          </p:cNvPr>
          <p:cNvSpPr txBox="1"/>
          <p:nvPr/>
        </p:nvSpPr>
        <p:spPr>
          <a:xfrm>
            <a:off x="178342" y="4629322"/>
            <a:ext cx="3203309" cy="1554272"/>
          </a:xfrm>
          <a:prstGeom prst="rect">
            <a:avLst/>
          </a:prstGeom>
          <a:noFill/>
        </p:spPr>
        <p:txBody>
          <a:bodyPr wrap="square" rtlCol="0">
            <a:spAutoFit/>
          </a:bodyPr>
          <a:lstStyle/>
          <a:p>
            <a:r>
              <a:rPr lang="en-US" sz="1200" dirty="0">
                <a:solidFill>
                  <a:schemeClr val="bg2">
                    <a:lumMod val="10000"/>
                  </a:schemeClr>
                </a:solidFill>
              </a:rPr>
              <a:t>We need to : </a:t>
            </a:r>
          </a:p>
          <a:p>
            <a:pPr marL="171450" indent="-171450">
              <a:buFont typeface="Arial" panose="020B0604020202020204" pitchFamily="34" charset="0"/>
              <a:buChar char="•"/>
            </a:pPr>
            <a:r>
              <a:rPr lang="en-US" sz="1200" dirty="0">
                <a:solidFill>
                  <a:schemeClr val="bg2">
                    <a:lumMod val="10000"/>
                  </a:schemeClr>
                </a:solidFill>
              </a:rPr>
              <a:t>Optimize the business case template.</a:t>
            </a:r>
          </a:p>
          <a:p>
            <a:pPr marL="171450" indent="-171450">
              <a:buFont typeface="Arial" panose="020B0604020202020204" pitchFamily="34" charset="0"/>
              <a:buChar char="•"/>
            </a:pPr>
            <a:r>
              <a:rPr lang="en-US" sz="1200" dirty="0">
                <a:solidFill>
                  <a:schemeClr val="bg2">
                    <a:lumMod val="10000"/>
                  </a:schemeClr>
                </a:solidFill>
              </a:rPr>
              <a:t>Fast track Project Management</a:t>
            </a:r>
          </a:p>
          <a:p>
            <a:pPr marL="171450" indent="-171450">
              <a:buFont typeface="Arial" panose="020B0604020202020204" pitchFamily="34" charset="0"/>
              <a:buChar char="•"/>
            </a:pPr>
            <a:r>
              <a:rPr lang="en-US" sz="1200" dirty="0">
                <a:solidFill>
                  <a:schemeClr val="bg2">
                    <a:lumMod val="10000"/>
                  </a:schemeClr>
                </a:solidFill>
              </a:rPr>
              <a:t>Optimize the demand / capacity model</a:t>
            </a:r>
          </a:p>
          <a:p>
            <a:pPr marL="171450" indent="-171450">
              <a:buFont typeface="Arial" panose="020B0604020202020204" pitchFamily="34" charset="0"/>
              <a:buChar char="•"/>
            </a:pPr>
            <a:r>
              <a:rPr lang="en-US" sz="1200" dirty="0">
                <a:solidFill>
                  <a:schemeClr val="bg2">
                    <a:lumMod val="10000"/>
                  </a:schemeClr>
                </a:solidFill>
              </a:rPr>
              <a:t>Optimize the prioritization framework. </a:t>
            </a:r>
          </a:p>
          <a:p>
            <a:pPr marL="171450" indent="-171450">
              <a:buFont typeface="Arial" panose="020B0604020202020204" pitchFamily="34" charset="0"/>
              <a:buChar char="•"/>
            </a:pPr>
            <a:r>
              <a:rPr lang="en-US" sz="1200" dirty="0">
                <a:solidFill>
                  <a:schemeClr val="bg2">
                    <a:lumMod val="10000"/>
                  </a:schemeClr>
                </a:solidFill>
              </a:rPr>
              <a:t>Use the first EIB Iteration to learn and adapt to the Agency needs.  </a:t>
            </a:r>
          </a:p>
          <a:p>
            <a:endParaRPr lang="en-US" sz="1100" dirty="0"/>
          </a:p>
        </p:txBody>
      </p:sp>
    </p:spTree>
    <p:extLst>
      <p:ext uri="{BB962C8B-B14F-4D97-AF65-F5344CB8AC3E}">
        <p14:creationId xmlns:p14="http://schemas.microsoft.com/office/powerpoint/2010/main" val="2031950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2A608-5D75-5F00-7433-F01230AD21D1}"/>
              </a:ext>
            </a:extLst>
          </p:cNvPr>
          <p:cNvSpPr>
            <a:spLocks noGrp="1"/>
          </p:cNvSpPr>
          <p:nvPr>
            <p:ph type="title"/>
          </p:nvPr>
        </p:nvSpPr>
        <p:spPr/>
        <p:txBody>
          <a:bodyPr>
            <a:normAutofit/>
          </a:bodyPr>
          <a:lstStyle/>
          <a:p>
            <a:r>
              <a:rPr lang="en-US" dirty="0"/>
              <a:t>February EIB Meeting</a:t>
            </a:r>
            <a:br>
              <a:rPr lang="en-US" dirty="0"/>
            </a:br>
            <a:r>
              <a:rPr lang="en-US" sz="3600" dirty="0"/>
              <a:t>Tuesday, 02/13/2024</a:t>
            </a:r>
            <a:endParaRPr lang="en-US" dirty="0"/>
          </a:p>
        </p:txBody>
      </p:sp>
      <p:sp>
        <p:nvSpPr>
          <p:cNvPr id="3" name="Content Placeholder 2">
            <a:extLst>
              <a:ext uri="{FF2B5EF4-FFF2-40B4-BE49-F238E27FC236}">
                <a16:creationId xmlns:a16="http://schemas.microsoft.com/office/drawing/2014/main" id="{A7AE06C5-690B-C5D1-0230-425D9B060BAC}"/>
              </a:ext>
            </a:extLst>
          </p:cNvPr>
          <p:cNvSpPr>
            <a:spLocks noGrp="1"/>
          </p:cNvSpPr>
          <p:nvPr>
            <p:ph idx="1"/>
          </p:nvPr>
        </p:nvSpPr>
        <p:spPr>
          <a:xfrm>
            <a:off x="457200" y="2568574"/>
            <a:ext cx="10863072" cy="3243263"/>
          </a:xfrm>
        </p:spPr>
        <p:txBody>
          <a:bodyPr>
            <a:normAutofit/>
          </a:bodyPr>
          <a:lstStyle/>
          <a:p>
            <a:r>
              <a:rPr lang="en-US" dirty="0"/>
              <a:t>01/29/2024	EIB Submission Form Deadline</a:t>
            </a:r>
            <a:endParaRPr lang="en-US" sz="1600" dirty="0"/>
          </a:p>
          <a:p>
            <a:r>
              <a:rPr lang="en-US" dirty="0"/>
              <a:t>01/31</a:t>
            </a:r>
            <a:r>
              <a:rPr lang="en-US" sz="1600" dirty="0"/>
              <a:t>/2024	EIB / Data Modernization Program Sync Up w/Kathleen Graham</a:t>
            </a:r>
          </a:p>
          <a:p>
            <a:pPr lvl="4"/>
            <a:r>
              <a:rPr lang="en-US" dirty="0"/>
              <a:t>Review new intakes submitted across the agency for data modernization program alignment (to pursue great on future state vs better on current state)</a:t>
            </a:r>
          </a:p>
          <a:p>
            <a:r>
              <a:rPr lang="en-US" dirty="0"/>
              <a:t>01/30/2024	EIB Priority List for Jan EIB (Community) w/Margaret Steele and Jean Dailey </a:t>
            </a:r>
          </a:p>
          <a:p>
            <a:r>
              <a:rPr lang="en-US" dirty="0"/>
              <a:t>01/31/2024 	EIB Priority List for Jan EIB (Facilities/Clinical) w/Lauren Cartwright and Charles Mathenge</a:t>
            </a:r>
          </a:p>
          <a:p>
            <a:r>
              <a:rPr lang="en-US" dirty="0"/>
              <a:t>01/31/2024 	EIB Priority List for Jan EIB (Operations) w/Russell Accashian and Kathleen Graham</a:t>
            </a:r>
          </a:p>
          <a:p>
            <a:pPr lvl="4"/>
            <a:r>
              <a:rPr lang="en-US" dirty="0"/>
              <a:t>Review newly submitted intakes under your area that need prioritization to be worked as a business case, prioritize that list, get awareness of upcoming intake forms to be submitted, bring awareness to any scope/schedule/budget change requests for active approved projects</a:t>
            </a:r>
          </a:p>
          <a:p>
            <a:pPr lvl="4"/>
            <a:endParaRPr lang="en-US" dirty="0"/>
          </a:p>
          <a:p>
            <a:pPr marL="0" indent="0">
              <a:buNone/>
            </a:pPr>
            <a:endParaRPr lang="en-US" sz="1600" dirty="0"/>
          </a:p>
          <a:p>
            <a:endParaRPr lang="en-US" dirty="0"/>
          </a:p>
        </p:txBody>
      </p:sp>
      <p:sp>
        <p:nvSpPr>
          <p:cNvPr id="6" name="Slide Number Placeholder 5">
            <a:extLst>
              <a:ext uri="{FF2B5EF4-FFF2-40B4-BE49-F238E27FC236}">
                <a16:creationId xmlns:a16="http://schemas.microsoft.com/office/drawing/2014/main" id="{27E45ADE-6C1F-0823-DB2F-E749E54364BD}"/>
              </a:ext>
            </a:extLst>
          </p:cNvPr>
          <p:cNvSpPr>
            <a:spLocks noGrp="1"/>
          </p:cNvSpPr>
          <p:nvPr>
            <p:ph type="sldNum" sz="quarter" idx="12"/>
          </p:nvPr>
        </p:nvSpPr>
        <p:spPr/>
        <p:txBody>
          <a:bodyPr/>
          <a:lstStyle/>
          <a:p>
            <a:fld id="{5874D6C6-B3A5-4F2C-A6BF-E3D57C3A1219}" type="slidenum">
              <a:rPr lang="en-US" smtClean="0"/>
              <a:t>17</a:t>
            </a:fld>
            <a:endParaRPr lang="en-US"/>
          </a:p>
        </p:txBody>
      </p:sp>
      <p:sp>
        <p:nvSpPr>
          <p:cNvPr id="7" name="Content Placeholder 6">
            <a:extLst>
              <a:ext uri="{FF2B5EF4-FFF2-40B4-BE49-F238E27FC236}">
                <a16:creationId xmlns:a16="http://schemas.microsoft.com/office/drawing/2014/main" id="{FEFC76F4-D82D-0DB8-9E5B-C800B64AFAA7}"/>
              </a:ext>
            </a:extLst>
          </p:cNvPr>
          <p:cNvSpPr>
            <a:spLocks noGrp="1"/>
          </p:cNvSpPr>
          <p:nvPr>
            <p:ph sz="quarter" idx="13"/>
          </p:nvPr>
        </p:nvSpPr>
        <p:spPr/>
        <p:txBody>
          <a:bodyPr/>
          <a:lstStyle/>
          <a:p>
            <a:r>
              <a:rPr lang="en-US" dirty="0"/>
              <a:t>Key Dates for Next EIB Session</a:t>
            </a:r>
          </a:p>
        </p:txBody>
      </p:sp>
      <p:sp>
        <p:nvSpPr>
          <p:cNvPr id="10" name="Date Placeholder 3">
            <a:extLst>
              <a:ext uri="{FF2B5EF4-FFF2-40B4-BE49-F238E27FC236}">
                <a16:creationId xmlns:a16="http://schemas.microsoft.com/office/drawing/2014/main" id="{4B5A8FF8-3E40-7E64-4D61-FD4438170888}"/>
              </a:ext>
            </a:extLst>
          </p:cNvPr>
          <p:cNvSpPr>
            <a:spLocks noGrp="1"/>
          </p:cNvSpPr>
          <p:nvPr>
            <p:ph type="dt" sz="half" idx="10"/>
          </p:nvPr>
        </p:nvSpPr>
        <p:spPr>
          <a:xfrm>
            <a:off x="285750" y="6173787"/>
            <a:ext cx="1847850" cy="365125"/>
          </a:xfrm>
        </p:spPr>
        <p:txBody>
          <a:bodyPr/>
          <a:lstStyle/>
          <a:p>
            <a:r>
              <a:rPr lang="en-US"/>
              <a:t>01.09.2024</a:t>
            </a:r>
            <a:endParaRPr lang="en-US" dirty="0"/>
          </a:p>
        </p:txBody>
      </p:sp>
      <p:sp>
        <p:nvSpPr>
          <p:cNvPr id="11" name="Footer Placeholder 4">
            <a:extLst>
              <a:ext uri="{FF2B5EF4-FFF2-40B4-BE49-F238E27FC236}">
                <a16:creationId xmlns:a16="http://schemas.microsoft.com/office/drawing/2014/main" id="{78751156-8BEE-840B-28CF-B8DB58E5A776}"/>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spTree>
    <p:extLst>
      <p:ext uri="{BB962C8B-B14F-4D97-AF65-F5344CB8AC3E}">
        <p14:creationId xmlns:p14="http://schemas.microsoft.com/office/powerpoint/2010/main" val="1425247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44821-F066-B4E4-DEDE-A0852E9EE925}"/>
              </a:ext>
            </a:extLst>
          </p:cNvPr>
          <p:cNvSpPr>
            <a:spLocks noGrp="1"/>
          </p:cNvSpPr>
          <p:nvPr>
            <p:ph type="title"/>
          </p:nvPr>
        </p:nvSpPr>
        <p:spPr>
          <a:xfrm>
            <a:off x="723900" y="2766218"/>
            <a:ext cx="10515600" cy="1325563"/>
          </a:xfrm>
        </p:spPr>
        <p:txBody>
          <a:bodyPr>
            <a:normAutofit fontScale="90000"/>
          </a:bodyPr>
          <a:lstStyle/>
          <a:p>
            <a:r>
              <a:rPr lang="en-US" dirty="0"/>
              <a:t>Appendix</a:t>
            </a:r>
            <a:br>
              <a:rPr lang="en-US" dirty="0"/>
            </a:br>
            <a:br>
              <a:rPr lang="en-US" dirty="0"/>
            </a:br>
            <a:br>
              <a:rPr lang="en-US" dirty="0"/>
            </a:br>
            <a:endParaRPr lang="en-US" dirty="0"/>
          </a:p>
        </p:txBody>
      </p:sp>
      <p:sp>
        <p:nvSpPr>
          <p:cNvPr id="6" name="Slide Number Placeholder 5">
            <a:extLst>
              <a:ext uri="{FF2B5EF4-FFF2-40B4-BE49-F238E27FC236}">
                <a16:creationId xmlns:a16="http://schemas.microsoft.com/office/drawing/2014/main" id="{38EF5FF3-F16B-E9D5-6EDF-82FBF0E85A3C}"/>
              </a:ext>
            </a:extLst>
          </p:cNvPr>
          <p:cNvSpPr>
            <a:spLocks noGrp="1"/>
          </p:cNvSpPr>
          <p:nvPr>
            <p:ph type="sldNum" sz="quarter" idx="12"/>
          </p:nvPr>
        </p:nvSpPr>
        <p:spPr/>
        <p:txBody>
          <a:bodyPr/>
          <a:lstStyle/>
          <a:p>
            <a:fld id="{5874D6C6-B3A5-4F2C-A6BF-E3D57C3A1219}" type="slidenum">
              <a:rPr lang="en-US" smtClean="0"/>
              <a:t>18</a:t>
            </a:fld>
            <a:endParaRPr lang="en-US"/>
          </a:p>
        </p:txBody>
      </p:sp>
      <p:sp>
        <p:nvSpPr>
          <p:cNvPr id="3" name="Date Placeholder 3">
            <a:extLst>
              <a:ext uri="{FF2B5EF4-FFF2-40B4-BE49-F238E27FC236}">
                <a16:creationId xmlns:a16="http://schemas.microsoft.com/office/drawing/2014/main" id="{58F10416-D9CE-4F3B-74C1-D2C78B63790A}"/>
              </a:ext>
            </a:extLst>
          </p:cNvPr>
          <p:cNvSpPr>
            <a:spLocks noGrp="1"/>
          </p:cNvSpPr>
          <p:nvPr>
            <p:ph type="dt" sz="half" idx="10"/>
          </p:nvPr>
        </p:nvSpPr>
        <p:spPr>
          <a:xfrm>
            <a:off x="285750" y="6173787"/>
            <a:ext cx="1847850" cy="365125"/>
          </a:xfrm>
        </p:spPr>
        <p:txBody>
          <a:bodyPr/>
          <a:lstStyle/>
          <a:p>
            <a:r>
              <a:rPr lang="en-US"/>
              <a:t>01.09.2024</a:t>
            </a:r>
            <a:endParaRPr lang="en-US" dirty="0"/>
          </a:p>
        </p:txBody>
      </p:sp>
      <p:sp>
        <p:nvSpPr>
          <p:cNvPr id="4" name="Footer Placeholder 4">
            <a:extLst>
              <a:ext uri="{FF2B5EF4-FFF2-40B4-BE49-F238E27FC236}">
                <a16:creationId xmlns:a16="http://schemas.microsoft.com/office/drawing/2014/main" id="{B0551141-F2D4-BCF1-1639-F122CB4AC0CA}"/>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spTree>
    <p:extLst>
      <p:ext uri="{BB962C8B-B14F-4D97-AF65-F5344CB8AC3E}">
        <p14:creationId xmlns:p14="http://schemas.microsoft.com/office/powerpoint/2010/main" val="240067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C085B38-7AA4-9307-5D60-A0AD6323BF7A}"/>
              </a:ext>
            </a:extLst>
          </p:cNvPr>
          <p:cNvSpPr>
            <a:spLocks noGrp="1"/>
          </p:cNvSpPr>
          <p:nvPr>
            <p:ph type="dt" sz="half" idx="10"/>
          </p:nvPr>
        </p:nvSpPr>
        <p:spPr/>
        <p:txBody>
          <a:bodyPr/>
          <a:lstStyle/>
          <a:p>
            <a:r>
              <a:rPr lang="en-US" sz="1400">
                <a:latin typeface="Calibri" panose="020F0502020204030204" pitchFamily="34" charset="0"/>
                <a:cs typeface="Calibri" panose="020F0502020204030204" pitchFamily="34" charset="0"/>
              </a:rPr>
              <a:t>01/05/24</a:t>
            </a:r>
            <a:endParaRPr lang="en-US" sz="1400"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52043E0B-CB21-BF73-A1AD-195FC6B96129}"/>
              </a:ext>
            </a:extLst>
          </p:cNvPr>
          <p:cNvSpPr>
            <a:spLocks noGrp="1"/>
          </p:cNvSpPr>
          <p:nvPr>
            <p:ph type="sldNum" sz="quarter" idx="12"/>
          </p:nvPr>
        </p:nvSpPr>
        <p:spPr/>
        <p:txBody>
          <a:bodyPr/>
          <a:lstStyle/>
          <a:p>
            <a:fld id="{5874D6C6-B3A5-4F2C-A6BF-E3D57C3A1219}" type="slidenum">
              <a:rPr lang="en-US" smtClean="0"/>
              <a:t>19</a:t>
            </a:fld>
            <a:endParaRPr lang="en-US" dirty="0"/>
          </a:p>
        </p:txBody>
      </p:sp>
      <p:sp>
        <p:nvSpPr>
          <p:cNvPr id="3" name="Footer Placeholder 4">
            <a:extLst>
              <a:ext uri="{FF2B5EF4-FFF2-40B4-BE49-F238E27FC236}">
                <a16:creationId xmlns:a16="http://schemas.microsoft.com/office/drawing/2014/main" id="{B02C13E7-F82D-633E-AF1E-D88A5E41A569}"/>
              </a:ext>
            </a:extLst>
          </p:cNvPr>
          <p:cNvSpPr>
            <a:spLocks noGrp="1"/>
          </p:cNvSpPr>
          <p:nvPr>
            <p:ph type="ftr" sz="quarter" idx="11"/>
          </p:nvPr>
        </p:nvSpPr>
        <p:spPr>
          <a:xfrm>
            <a:off x="4267200" y="6173788"/>
            <a:ext cx="3793067" cy="365125"/>
          </a:xfrm>
        </p:spPr>
        <p:txBody>
          <a:bodyPr/>
          <a:lstStyle/>
          <a:p>
            <a:r>
              <a:rPr lang="en-US" sz="1400" dirty="0"/>
              <a:t>Weekly Project Status Executive Summary </a:t>
            </a:r>
          </a:p>
        </p:txBody>
      </p:sp>
      <p:sp>
        <p:nvSpPr>
          <p:cNvPr id="9" name="TextBox 8">
            <a:extLst>
              <a:ext uri="{FF2B5EF4-FFF2-40B4-BE49-F238E27FC236}">
                <a16:creationId xmlns:a16="http://schemas.microsoft.com/office/drawing/2014/main" id="{3DF82A79-AA57-F8D3-388C-7EAE47B5A404}"/>
              </a:ext>
            </a:extLst>
          </p:cNvPr>
          <p:cNvSpPr txBox="1"/>
          <p:nvPr/>
        </p:nvSpPr>
        <p:spPr>
          <a:xfrm>
            <a:off x="4898797" y="5855389"/>
            <a:ext cx="4828121" cy="276999"/>
          </a:xfrm>
          <a:prstGeom prst="rect">
            <a:avLst/>
          </a:prstGeom>
          <a:noFill/>
        </p:spPr>
        <p:txBody>
          <a:bodyPr wrap="square" rtlCol="0">
            <a:spAutoFit/>
          </a:bodyPr>
          <a:lstStyle/>
          <a:p>
            <a:pPr algn="r"/>
            <a:r>
              <a:rPr lang="en-US" sz="1200" b="1" dirty="0"/>
              <a:t>*Bold/green finish days due to complete within next 90 days</a:t>
            </a:r>
          </a:p>
        </p:txBody>
      </p:sp>
      <p:sp>
        <p:nvSpPr>
          <p:cNvPr id="15" name="Content Placeholder 6">
            <a:extLst>
              <a:ext uri="{FF2B5EF4-FFF2-40B4-BE49-F238E27FC236}">
                <a16:creationId xmlns:a16="http://schemas.microsoft.com/office/drawing/2014/main" id="{3F6E8121-ABB2-DB9F-35A5-504CACB0D69A}"/>
              </a:ext>
            </a:extLst>
          </p:cNvPr>
          <p:cNvSpPr txBox="1">
            <a:spLocks/>
          </p:cNvSpPr>
          <p:nvPr/>
        </p:nvSpPr>
        <p:spPr>
          <a:xfrm>
            <a:off x="4596114" y="495670"/>
            <a:ext cx="3644688" cy="32173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350" b="0" i="0" kern="1200">
                <a:solidFill>
                  <a:schemeClr val="bg1"/>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Project Health</a:t>
            </a:r>
          </a:p>
        </p:txBody>
      </p:sp>
      <p:sp>
        <p:nvSpPr>
          <p:cNvPr id="14" name="TextBox 13">
            <a:extLst>
              <a:ext uri="{FF2B5EF4-FFF2-40B4-BE49-F238E27FC236}">
                <a16:creationId xmlns:a16="http://schemas.microsoft.com/office/drawing/2014/main" id="{B9864915-99D4-6E84-E992-91F0B17F6C3A}"/>
              </a:ext>
            </a:extLst>
          </p:cNvPr>
          <p:cNvSpPr txBox="1"/>
          <p:nvPr/>
        </p:nvSpPr>
        <p:spPr>
          <a:xfrm>
            <a:off x="1798698" y="5751565"/>
            <a:ext cx="3546805" cy="338554"/>
          </a:xfrm>
          <a:prstGeom prst="rect">
            <a:avLst/>
          </a:prstGeom>
          <a:noFill/>
        </p:spPr>
        <p:txBody>
          <a:bodyPr wrap="square" rtlCol="0">
            <a:spAutoFit/>
          </a:bodyPr>
          <a:lstStyle/>
          <a:p>
            <a:r>
              <a:rPr lang="en-US" sz="1600" b="1" dirty="0">
                <a:solidFill>
                  <a:srgbClr val="7030A0"/>
                </a:solidFill>
                <a:hlinkClick r:id="rId3">
                  <a:extLst>
                    <a:ext uri="{A12FA001-AC4F-418D-AE19-62706E023703}">
                      <ahyp:hlinkClr xmlns:ahyp="http://schemas.microsoft.com/office/drawing/2018/hyperlinkcolor" val="tx"/>
                    </a:ext>
                  </a:extLst>
                </a:hlinkClick>
              </a:rPr>
              <a:t>Active Status </a:t>
            </a:r>
            <a:r>
              <a:rPr lang="en-US" sz="1600" b="1" u="sng" dirty="0">
                <a:solidFill>
                  <a:srgbClr val="7030A0"/>
                </a:solidFill>
                <a:hlinkClick r:id="rId3">
                  <a:extLst>
                    <a:ext uri="{A12FA001-AC4F-418D-AE19-62706E023703}">
                      <ahyp:hlinkClr xmlns:ahyp="http://schemas.microsoft.com/office/drawing/2018/hyperlinkcolor" val="tx"/>
                    </a:ext>
                  </a:extLst>
                </a:hlinkClick>
              </a:rPr>
              <a:t>Report</a:t>
            </a:r>
            <a:r>
              <a:rPr lang="en-US" sz="1600" b="1" u="sng" dirty="0">
                <a:solidFill>
                  <a:srgbClr val="7030A0"/>
                </a:solidFill>
              </a:rPr>
              <a:t>  1-5-24</a:t>
            </a:r>
          </a:p>
        </p:txBody>
      </p:sp>
      <p:pic>
        <p:nvPicPr>
          <p:cNvPr id="5" name="Picture 4">
            <a:extLst>
              <a:ext uri="{FF2B5EF4-FFF2-40B4-BE49-F238E27FC236}">
                <a16:creationId xmlns:a16="http://schemas.microsoft.com/office/drawing/2014/main" id="{33A13B19-9260-82DB-9C97-2BD7DC4D23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9852" y="383169"/>
            <a:ext cx="1146810" cy="5467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BB34EC9-9AE3-2FBF-752F-DD1EA2D23BE5}"/>
              </a:ext>
            </a:extLst>
          </p:cNvPr>
          <p:cNvPicPr>
            <a:picLocks noChangeAspect="1"/>
          </p:cNvPicPr>
          <p:nvPr/>
        </p:nvPicPr>
        <p:blipFill>
          <a:blip r:embed="rId5"/>
          <a:stretch>
            <a:fillRect/>
          </a:stretch>
        </p:blipFill>
        <p:spPr>
          <a:xfrm>
            <a:off x="1738313" y="1342416"/>
            <a:ext cx="8555963" cy="3910520"/>
          </a:xfrm>
          <a:prstGeom prst="rect">
            <a:avLst/>
          </a:prstGeom>
        </p:spPr>
      </p:pic>
    </p:spTree>
    <p:extLst>
      <p:ext uri="{BB962C8B-B14F-4D97-AF65-F5344CB8AC3E}">
        <p14:creationId xmlns:p14="http://schemas.microsoft.com/office/powerpoint/2010/main" val="2360659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C799E0-B974-2F86-8E41-7E9A2DC910CC}"/>
              </a:ext>
            </a:extLst>
          </p:cNvPr>
          <p:cNvSpPr>
            <a:spLocks noGrp="1"/>
          </p:cNvSpPr>
          <p:nvPr>
            <p:ph idx="1"/>
          </p:nvPr>
        </p:nvSpPr>
        <p:spPr>
          <a:xfrm>
            <a:off x="457200" y="1069941"/>
            <a:ext cx="10515600" cy="4848796"/>
          </a:xfrm>
        </p:spPr>
        <p:txBody>
          <a:bodyPr>
            <a:noAutofit/>
          </a:bodyPr>
          <a:lstStyle/>
          <a:p>
            <a:r>
              <a:rPr lang="en-US" sz="4400" b="1" i="1" u="sng" dirty="0">
                <a:solidFill>
                  <a:srgbClr val="C00000"/>
                </a:solidFill>
                <a:latin typeface="Caveat" panose="00000500000000000000" pitchFamily="2" charset="0"/>
              </a:rPr>
              <a:t>A Very Happy New Year To Everyone !</a:t>
            </a:r>
            <a:endParaRPr lang="en-US" sz="4400" i="1" dirty="0">
              <a:solidFill>
                <a:srgbClr val="C00000"/>
              </a:solidFill>
              <a:latin typeface="Caveat" panose="00000500000000000000" pitchFamily="2" charset="0"/>
            </a:endParaRPr>
          </a:p>
          <a:p>
            <a:r>
              <a:rPr lang="en-US" sz="2500" dirty="0"/>
              <a:t>Establish Quorum</a:t>
            </a:r>
          </a:p>
          <a:p>
            <a:r>
              <a:rPr lang="en-US" sz="2500" dirty="0"/>
              <a:t>Review Action Items </a:t>
            </a:r>
          </a:p>
          <a:p>
            <a:r>
              <a:rPr lang="en-US" sz="2500" dirty="0"/>
              <a:t>Celebrate Success(es) </a:t>
            </a:r>
          </a:p>
          <a:p>
            <a:r>
              <a:rPr lang="en-US" sz="2500" dirty="0"/>
              <a:t>Intakes, EPMO Recommendations </a:t>
            </a:r>
          </a:p>
          <a:p>
            <a:r>
              <a:rPr lang="en-US" sz="2500" dirty="0"/>
              <a:t>EIB Decisions </a:t>
            </a:r>
          </a:p>
          <a:p>
            <a:r>
              <a:rPr lang="en-US" sz="2500" dirty="0"/>
              <a:t>What’s next for EIB?</a:t>
            </a:r>
          </a:p>
          <a:p>
            <a:r>
              <a:rPr lang="en-US" sz="2500" dirty="0"/>
              <a:t>Q&amp;A Interactive Session </a:t>
            </a:r>
          </a:p>
          <a:p>
            <a:r>
              <a:rPr lang="en-US" sz="2500" dirty="0"/>
              <a:t>Appendix – Active Projects Health</a:t>
            </a:r>
          </a:p>
        </p:txBody>
      </p:sp>
      <p:sp>
        <p:nvSpPr>
          <p:cNvPr id="6" name="Slide Number Placeholder 5">
            <a:extLst>
              <a:ext uri="{FF2B5EF4-FFF2-40B4-BE49-F238E27FC236}">
                <a16:creationId xmlns:a16="http://schemas.microsoft.com/office/drawing/2014/main" id="{09FD9530-D088-3348-CEA4-5C618E0EDE6C}"/>
              </a:ext>
            </a:extLst>
          </p:cNvPr>
          <p:cNvSpPr>
            <a:spLocks noGrp="1"/>
          </p:cNvSpPr>
          <p:nvPr>
            <p:ph type="sldNum" sz="quarter" idx="12"/>
          </p:nvPr>
        </p:nvSpPr>
        <p:spPr/>
        <p:txBody>
          <a:bodyPr/>
          <a:lstStyle/>
          <a:p>
            <a:fld id="{5874D6C6-B3A5-4F2C-A6BF-E3D57C3A1219}" type="slidenum">
              <a:rPr lang="en-US" smtClean="0"/>
              <a:t>2</a:t>
            </a:fld>
            <a:endParaRPr lang="en-US"/>
          </a:p>
        </p:txBody>
      </p:sp>
      <p:sp>
        <p:nvSpPr>
          <p:cNvPr id="7" name="Content Placeholder 6">
            <a:extLst>
              <a:ext uri="{FF2B5EF4-FFF2-40B4-BE49-F238E27FC236}">
                <a16:creationId xmlns:a16="http://schemas.microsoft.com/office/drawing/2014/main" id="{CAB91155-40DB-8F5D-87E0-8D83938F068A}"/>
              </a:ext>
            </a:extLst>
          </p:cNvPr>
          <p:cNvSpPr>
            <a:spLocks noGrp="1"/>
          </p:cNvSpPr>
          <p:nvPr>
            <p:ph sz="quarter" idx="13"/>
          </p:nvPr>
        </p:nvSpPr>
        <p:spPr/>
        <p:txBody>
          <a:bodyPr/>
          <a:lstStyle/>
          <a:p>
            <a:r>
              <a:rPr lang="en-US" dirty="0"/>
              <a:t>Agenda</a:t>
            </a:r>
          </a:p>
        </p:txBody>
      </p:sp>
      <p:sp>
        <p:nvSpPr>
          <p:cNvPr id="5" name="Date Placeholder 3">
            <a:extLst>
              <a:ext uri="{FF2B5EF4-FFF2-40B4-BE49-F238E27FC236}">
                <a16:creationId xmlns:a16="http://schemas.microsoft.com/office/drawing/2014/main" id="{6DCAA295-8632-BF9B-0680-E1C4C93A1A81}"/>
              </a:ext>
            </a:extLst>
          </p:cNvPr>
          <p:cNvSpPr>
            <a:spLocks noGrp="1"/>
          </p:cNvSpPr>
          <p:nvPr>
            <p:ph type="dt" sz="half" idx="10"/>
          </p:nvPr>
        </p:nvSpPr>
        <p:spPr>
          <a:xfrm>
            <a:off x="285750" y="6173787"/>
            <a:ext cx="1847850" cy="365125"/>
          </a:xfrm>
        </p:spPr>
        <p:txBody>
          <a:bodyPr/>
          <a:lstStyle/>
          <a:p>
            <a:r>
              <a:rPr lang="en-US"/>
              <a:t>01.09.2024</a:t>
            </a:r>
            <a:endParaRPr lang="en-US" dirty="0"/>
          </a:p>
        </p:txBody>
      </p:sp>
      <p:sp>
        <p:nvSpPr>
          <p:cNvPr id="9" name="Footer Placeholder 4">
            <a:extLst>
              <a:ext uri="{FF2B5EF4-FFF2-40B4-BE49-F238E27FC236}">
                <a16:creationId xmlns:a16="http://schemas.microsoft.com/office/drawing/2014/main" id="{CCBD0889-73A0-A1D3-F656-6DC5157EA3A9}"/>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pic>
        <p:nvPicPr>
          <p:cNvPr id="4" name="Picture 3" descr="A picture containing chart&#10;&#10;Description automatically generated">
            <a:extLst>
              <a:ext uri="{FF2B5EF4-FFF2-40B4-BE49-F238E27FC236}">
                <a16:creationId xmlns:a16="http://schemas.microsoft.com/office/drawing/2014/main" id="{2CCBB001-5B61-D5F8-80B9-B52A9743EC8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88287" y="1021198"/>
            <a:ext cx="1167816" cy="1169613"/>
          </a:xfrm>
          <a:prstGeom prst="rect">
            <a:avLst/>
          </a:prstGeom>
        </p:spPr>
      </p:pic>
    </p:spTree>
    <p:extLst>
      <p:ext uri="{BB962C8B-B14F-4D97-AF65-F5344CB8AC3E}">
        <p14:creationId xmlns:p14="http://schemas.microsoft.com/office/powerpoint/2010/main" val="2412147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C085B38-7AA4-9307-5D60-A0AD6323BF7A}"/>
              </a:ext>
            </a:extLst>
          </p:cNvPr>
          <p:cNvSpPr>
            <a:spLocks noGrp="1"/>
          </p:cNvSpPr>
          <p:nvPr>
            <p:ph type="dt" sz="half" idx="10"/>
          </p:nvPr>
        </p:nvSpPr>
        <p:spPr/>
        <p:txBody>
          <a:bodyPr/>
          <a:lstStyle/>
          <a:p>
            <a:r>
              <a:rPr lang="en-US" sz="1400">
                <a:latin typeface="Calibri" panose="020F0502020204030204" pitchFamily="34" charset="0"/>
                <a:cs typeface="Calibri" panose="020F0502020204030204" pitchFamily="34" charset="0"/>
              </a:rPr>
              <a:t>01/05/24</a:t>
            </a:r>
            <a:endParaRPr lang="en-US" sz="1400"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52043E0B-CB21-BF73-A1AD-195FC6B96129}"/>
              </a:ext>
            </a:extLst>
          </p:cNvPr>
          <p:cNvSpPr>
            <a:spLocks noGrp="1"/>
          </p:cNvSpPr>
          <p:nvPr>
            <p:ph type="sldNum" sz="quarter" idx="12"/>
          </p:nvPr>
        </p:nvSpPr>
        <p:spPr/>
        <p:txBody>
          <a:bodyPr/>
          <a:lstStyle/>
          <a:p>
            <a:fld id="{5874D6C6-B3A5-4F2C-A6BF-E3D57C3A1219}" type="slidenum">
              <a:rPr lang="en-US" smtClean="0"/>
              <a:t>20</a:t>
            </a:fld>
            <a:endParaRPr lang="en-US" dirty="0"/>
          </a:p>
        </p:txBody>
      </p:sp>
      <p:sp>
        <p:nvSpPr>
          <p:cNvPr id="3" name="Footer Placeholder 4">
            <a:extLst>
              <a:ext uri="{FF2B5EF4-FFF2-40B4-BE49-F238E27FC236}">
                <a16:creationId xmlns:a16="http://schemas.microsoft.com/office/drawing/2014/main" id="{B02C13E7-F82D-633E-AF1E-D88A5E41A569}"/>
              </a:ext>
            </a:extLst>
          </p:cNvPr>
          <p:cNvSpPr>
            <a:spLocks noGrp="1"/>
          </p:cNvSpPr>
          <p:nvPr>
            <p:ph type="ftr" sz="quarter" idx="11"/>
          </p:nvPr>
        </p:nvSpPr>
        <p:spPr>
          <a:xfrm>
            <a:off x="4267200" y="6173788"/>
            <a:ext cx="3793067" cy="365125"/>
          </a:xfrm>
        </p:spPr>
        <p:txBody>
          <a:bodyPr/>
          <a:lstStyle/>
          <a:p>
            <a:r>
              <a:rPr lang="en-US" sz="1400" dirty="0"/>
              <a:t>Weekly Project Status Executive Summary </a:t>
            </a:r>
          </a:p>
        </p:txBody>
      </p:sp>
      <p:sp>
        <p:nvSpPr>
          <p:cNvPr id="9" name="TextBox 8">
            <a:extLst>
              <a:ext uri="{FF2B5EF4-FFF2-40B4-BE49-F238E27FC236}">
                <a16:creationId xmlns:a16="http://schemas.microsoft.com/office/drawing/2014/main" id="{3DF82A79-AA57-F8D3-388C-7EAE47B5A404}"/>
              </a:ext>
            </a:extLst>
          </p:cNvPr>
          <p:cNvSpPr txBox="1"/>
          <p:nvPr/>
        </p:nvSpPr>
        <p:spPr>
          <a:xfrm>
            <a:off x="4898797" y="5855389"/>
            <a:ext cx="4828121" cy="276999"/>
          </a:xfrm>
          <a:prstGeom prst="rect">
            <a:avLst/>
          </a:prstGeom>
          <a:noFill/>
        </p:spPr>
        <p:txBody>
          <a:bodyPr wrap="square" rtlCol="0">
            <a:spAutoFit/>
          </a:bodyPr>
          <a:lstStyle/>
          <a:p>
            <a:pPr algn="r"/>
            <a:r>
              <a:rPr lang="en-US" sz="1200" b="1" dirty="0"/>
              <a:t>*Bold/green finish days due to complete within next 90 days</a:t>
            </a:r>
          </a:p>
        </p:txBody>
      </p:sp>
      <p:sp>
        <p:nvSpPr>
          <p:cNvPr id="15" name="Content Placeholder 6">
            <a:extLst>
              <a:ext uri="{FF2B5EF4-FFF2-40B4-BE49-F238E27FC236}">
                <a16:creationId xmlns:a16="http://schemas.microsoft.com/office/drawing/2014/main" id="{3F6E8121-ABB2-DB9F-35A5-504CACB0D69A}"/>
              </a:ext>
            </a:extLst>
          </p:cNvPr>
          <p:cNvSpPr txBox="1">
            <a:spLocks/>
          </p:cNvSpPr>
          <p:nvPr/>
        </p:nvSpPr>
        <p:spPr>
          <a:xfrm>
            <a:off x="4596114" y="495670"/>
            <a:ext cx="3644688" cy="32173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350" b="0" i="0" kern="1200">
                <a:solidFill>
                  <a:schemeClr val="bg1"/>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Project Health</a:t>
            </a:r>
          </a:p>
        </p:txBody>
      </p:sp>
      <p:sp>
        <p:nvSpPr>
          <p:cNvPr id="14" name="TextBox 13">
            <a:extLst>
              <a:ext uri="{FF2B5EF4-FFF2-40B4-BE49-F238E27FC236}">
                <a16:creationId xmlns:a16="http://schemas.microsoft.com/office/drawing/2014/main" id="{B9864915-99D4-6E84-E992-91F0B17F6C3A}"/>
              </a:ext>
            </a:extLst>
          </p:cNvPr>
          <p:cNvSpPr txBox="1"/>
          <p:nvPr/>
        </p:nvSpPr>
        <p:spPr>
          <a:xfrm>
            <a:off x="1798698" y="5751565"/>
            <a:ext cx="3546805" cy="338554"/>
          </a:xfrm>
          <a:prstGeom prst="rect">
            <a:avLst/>
          </a:prstGeom>
          <a:noFill/>
        </p:spPr>
        <p:txBody>
          <a:bodyPr wrap="square" rtlCol="0">
            <a:spAutoFit/>
          </a:bodyPr>
          <a:lstStyle/>
          <a:p>
            <a:r>
              <a:rPr lang="en-US" sz="1600" b="1" dirty="0">
                <a:solidFill>
                  <a:srgbClr val="7030A0"/>
                </a:solidFill>
                <a:hlinkClick r:id="rId3">
                  <a:extLst>
                    <a:ext uri="{A12FA001-AC4F-418D-AE19-62706E023703}">
                      <ahyp:hlinkClr xmlns:ahyp="http://schemas.microsoft.com/office/drawing/2018/hyperlinkcolor" val="tx"/>
                    </a:ext>
                  </a:extLst>
                </a:hlinkClick>
              </a:rPr>
              <a:t>Active Status </a:t>
            </a:r>
            <a:r>
              <a:rPr lang="en-US" sz="1600" b="1" u="sng" dirty="0">
                <a:solidFill>
                  <a:srgbClr val="7030A0"/>
                </a:solidFill>
                <a:hlinkClick r:id="rId3">
                  <a:extLst>
                    <a:ext uri="{A12FA001-AC4F-418D-AE19-62706E023703}">
                      <ahyp:hlinkClr xmlns:ahyp="http://schemas.microsoft.com/office/drawing/2018/hyperlinkcolor" val="tx"/>
                    </a:ext>
                  </a:extLst>
                </a:hlinkClick>
              </a:rPr>
              <a:t>Report</a:t>
            </a:r>
            <a:r>
              <a:rPr lang="en-US" sz="1600" b="1" u="sng" dirty="0">
                <a:solidFill>
                  <a:srgbClr val="7030A0"/>
                </a:solidFill>
              </a:rPr>
              <a:t>  1-5-24</a:t>
            </a:r>
          </a:p>
        </p:txBody>
      </p:sp>
      <p:pic>
        <p:nvPicPr>
          <p:cNvPr id="5" name="Picture 4">
            <a:extLst>
              <a:ext uri="{FF2B5EF4-FFF2-40B4-BE49-F238E27FC236}">
                <a16:creationId xmlns:a16="http://schemas.microsoft.com/office/drawing/2014/main" id="{33A13B19-9260-82DB-9C97-2BD7DC4D23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9852" y="383169"/>
            <a:ext cx="1146810" cy="5467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93AC576-4F1B-DD20-47FD-E22BBE255D5D}"/>
              </a:ext>
            </a:extLst>
          </p:cNvPr>
          <p:cNvPicPr>
            <a:picLocks noChangeAspect="1"/>
          </p:cNvPicPr>
          <p:nvPr/>
        </p:nvPicPr>
        <p:blipFill>
          <a:blip r:embed="rId5"/>
          <a:stretch>
            <a:fillRect/>
          </a:stretch>
        </p:blipFill>
        <p:spPr>
          <a:xfrm>
            <a:off x="1738312" y="1245486"/>
            <a:ext cx="8553630" cy="4177354"/>
          </a:xfrm>
          <a:prstGeom prst="rect">
            <a:avLst/>
          </a:prstGeom>
        </p:spPr>
      </p:pic>
    </p:spTree>
    <p:extLst>
      <p:ext uri="{BB962C8B-B14F-4D97-AF65-F5344CB8AC3E}">
        <p14:creationId xmlns:p14="http://schemas.microsoft.com/office/powerpoint/2010/main" val="3489740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4606E6-C726-1F0C-D8FF-F5AA3517172B}"/>
              </a:ext>
            </a:extLst>
          </p:cNvPr>
          <p:cNvSpPr>
            <a:spLocks noGrp="1"/>
          </p:cNvSpPr>
          <p:nvPr>
            <p:ph type="dt" sz="half" idx="10"/>
          </p:nvPr>
        </p:nvSpPr>
        <p:spPr/>
        <p:txBody>
          <a:bodyPr/>
          <a:lstStyle/>
          <a:p>
            <a:r>
              <a:rPr lang="en-US" sz="1400"/>
              <a:t>01/05/24</a:t>
            </a:r>
            <a:endParaRPr lang="en-US" sz="1400" dirty="0"/>
          </a:p>
        </p:txBody>
      </p:sp>
      <p:sp>
        <p:nvSpPr>
          <p:cNvPr id="5" name="Footer Placeholder 4">
            <a:extLst>
              <a:ext uri="{FF2B5EF4-FFF2-40B4-BE49-F238E27FC236}">
                <a16:creationId xmlns:a16="http://schemas.microsoft.com/office/drawing/2014/main" id="{9970550F-803D-C200-3AC0-D8949D7CF8E2}"/>
              </a:ext>
            </a:extLst>
          </p:cNvPr>
          <p:cNvSpPr>
            <a:spLocks noGrp="1"/>
          </p:cNvSpPr>
          <p:nvPr>
            <p:ph type="ftr" sz="quarter" idx="11"/>
          </p:nvPr>
        </p:nvSpPr>
        <p:spPr>
          <a:xfrm>
            <a:off x="4267200" y="6173788"/>
            <a:ext cx="3793067" cy="365125"/>
          </a:xfrm>
        </p:spPr>
        <p:txBody>
          <a:bodyPr/>
          <a:lstStyle/>
          <a:p>
            <a:r>
              <a:rPr lang="en-US" sz="1400" dirty="0"/>
              <a:t>Weekly Project Status Executive Summary </a:t>
            </a:r>
          </a:p>
        </p:txBody>
      </p:sp>
      <p:sp>
        <p:nvSpPr>
          <p:cNvPr id="6" name="Slide Number Placeholder 5">
            <a:extLst>
              <a:ext uri="{FF2B5EF4-FFF2-40B4-BE49-F238E27FC236}">
                <a16:creationId xmlns:a16="http://schemas.microsoft.com/office/drawing/2014/main" id="{D62F7BF8-BB43-AA1D-72F5-2810F7449A0A}"/>
              </a:ext>
            </a:extLst>
          </p:cNvPr>
          <p:cNvSpPr>
            <a:spLocks noGrp="1"/>
          </p:cNvSpPr>
          <p:nvPr>
            <p:ph type="sldNum" sz="quarter" idx="12"/>
          </p:nvPr>
        </p:nvSpPr>
        <p:spPr/>
        <p:txBody>
          <a:bodyPr/>
          <a:lstStyle/>
          <a:p>
            <a:fld id="{5874D6C6-B3A5-4F2C-A6BF-E3D57C3A1219}" type="slidenum">
              <a:rPr lang="en-US" smtClean="0"/>
              <a:t>21</a:t>
            </a:fld>
            <a:endParaRPr lang="en-US" dirty="0"/>
          </a:p>
        </p:txBody>
      </p:sp>
      <p:sp>
        <p:nvSpPr>
          <p:cNvPr id="7" name="Content Placeholder 6">
            <a:extLst>
              <a:ext uri="{FF2B5EF4-FFF2-40B4-BE49-F238E27FC236}">
                <a16:creationId xmlns:a16="http://schemas.microsoft.com/office/drawing/2014/main" id="{3B3B355B-21F9-F78A-E48A-4C1DD22C7257}"/>
              </a:ext>
            </a:extLst>
          </p:cNvPr>
          <p:cNvSpPr>
            <a:spLocks noGrp="1"/>
          </p:cNvSpPr>
          <p:nvPr>
            <p:ph sz="quarter" idx="13"/>
          </p:nvPr>
        </p:nvSpPr>
        <p:spPr/>
        <p:txBody>
          <a:bodyPr/>
          <a:lstStyle/>
          <a:p>
            <a:r>
              <a:rPr lang="en-US" dirty="0"/>
              <a:t>90 Days to Implementation</a:t>
            </a:r>
          </a:p>
        </p:txBody>
      </p:sp>
      <p:sp>
        <p:nvSpPr>
          <p:cNvPr id="8" name="Content Placeholder 3">
            <a:extLst>
              <a:ext uri="{FF2B5EF4-FFF2-40B4-BE49-F238E27FC236}">
                <a16:creationId xmlns:a16="http://schemas.microsoft.com/office/drawing/2014/main" id="{5D0EB876-5B86-C107-2584-3190EF97B08A}"/>
              </a:ext>
            </a:extLst>
          </p:cNvPr>
          <p:cNvSpPr txBox="1">
            <a:spLocks/>
          </p:cNvSpPr>
          <p:nvPr/>
        </p:nvSpPr>
        <p:spPr>
          <a:xfrm>
            <a:off x="2103413" y="1066490"/>
            <a:ext cx="7450667" cy="4950718"/>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600" b="1" dirty="0">
                <a:solidFill>
                  <a:srgbClr val="1F497D"/>
                </a:solidFill>
                <a:latin typeface="Calibri"/>
                <a:cs typeface="Calibri"/>
              </a:rPr>
              <a:t>All projects implementing prior to </a:t>
            </a:r>
            <a:r>
              <a:rPr lang="en-US" sz="1600" b="1" i="1" u="sng" dirty="0">
                <a:solidFill>
                  <a:srgbClr val="76A242"/>
                </a:solidFill>
                <a:latin typeface="Calibri"/>
                <a:cs typeface="Calibri"/>
              </a:rPr>
              <a:t>March 29</a:t>
            </a:r>
            <a:r>
              <a:rPr lang="en-US" sz="1600" b="1" u="sng" dirty="0">
                <a:solidFill>
                  <a:srgbClr val="76A242"/>
                </a:solidFill>
                <a:latin typeface="Calibri"/>
                <a:cs typeface="Calibri"/>
              </a:rPr>
              <a:t>, 2024</a:t>
            </a:r>
          </a:p>
          <a:p>
            <a:pPr marL="0" indent="0">
              <a:buNone/>
              <a:defRPr/>
            </a:pPr>
            <a:endParaRPr lang="en-US" sz="500" b="1" u="sng" dirty="0">
              <a:solidFill>
                <a:srgbClr val="76A242"/>
              </a:solidFill>
              <a:latin typeface="Calibri"/>
              <a:cs typeface="Calibri"/>
            </a:endParaRPr>
          </a:p>
          <a:p>
            <a:pPr marL="400050" lvl="2" indent="0">
              <a:buNone/>
              <a:defRPr/>
            </a:pPr>
            <a:endParaRPr lang="en-US" sz="600" b="1" i="1" u="sng" dirty="0">
              <a:solidFill>
                <a:srgbClr val="1F497D"/>
              </a:solidFill>
              <a:latin typeface="Calibri"/>
              <a:cs typeface="Calibri"/>
            </a:endParaRPr>
          </a:p>
          <a:p>
            <a:pPr marL="0" lvl="1" indent="0">
              <a:buNone/>
              <a:defRPr/>
            </a:pPr>
            <a:r>
              <a:rPr lang="en-US" sz="1600" b="1" i="1" u="sng" dirty="0">
                <a:solidFill>
                  <a:srgbClr val="1F497D"/>
                </a:solidFill>
                <a:latin typeface="Calibri"/>
                <a:cs typeface="Calibri"/>
              </a:rPr>
              <a:t>Two projects green, implemented, and in Closing Phase</a:t>
            </a:r>
            <a:endParaRPr lang="en-US" sz="1600" dirty="0">
              <a:solidFill>
                <a:sysClr val="windowText" lastClr="000000"/>
              </a:solidFill>
              <a:latin typeface="Calibri"/>
            </a:endParaRPr>
          </a:p>
          <a:p>
            <a:pPr lvl="0">
              <a:buFont typeface="Wingdings" panose="05000000000000000000" pitchFamily="2" charset="2"/>
              <a:buChar char="§"/>
              <a:defRPr/>
            </a:pPr>
            <a:r>
              <a:rPr lang="en-US" sz="1400" b="1" u="sng" dirty="0">
                <a:solidFill>
                  <a:srgbClr val="76A242"/>
                </a:solidFill>
                <a:latin typeface="Calibri"/>
                <a:cs typeface="Calibri"/>
              </a:rPr>
              <a:t>Grant Management Phase II</a:t>
            </a:r>
            <a:endParaRPr lang="en-US" sz="1400" dirty="0">
              <a:solidFill>
                <a:sysClr val="windowText" lastClr="000000"/>
              </a:solidFill>
              <a:latin typeface="Calibri"/>
            </a:endParaRPr>
          </a:p>
          <a:p>
            <a:pPr lvl="0">
              <a:buFont typeface="Wingdings" panose="05000000000000000000" pitchFamily="2" charset="2"/>
              <a:buChar char="§"/>
              <a:defRPr/>
            </a:pPr>
            <a:r>
              <a:rPr lang="en-US" sz="1400" b="1" u="sng" dirty="0">
                <a:solidFill>
                  <a:srgbClr val="76A242"/>
                </a:solidFill>
                <a:latin typeface="Calibri"/>
                <a:cs typeface="Calibri"/>
              </a:rPr>
              <a:t>Dragon Medical One</a:t>
            </a:r>
          </a:p>
          <a:p>
            <a:pPr lvl="0">
              <a:buFont typeface="Wingdings" panose="05000000000000000000" pitchFamily="2" charset="2"/>
              <a:buChar char="§"/>
              <a:defRPr/>
            </a:pPr>
            <a:endParaRPr lang="en-US" sz="1400" b="1" u="sng" dirty="0">
              <a:solidFill>
                <a:srgbClr val="76A242"/>
              </a:solidFill>
              <a:latin typeface="Calibri"/>
              <a:cs typeface="Calibri"/>
            </a:endParaRPr>
          </a:p>
          <a:p>
            <a:pPr marL="0" indent="0">
              <a:buNone/>
              <a:defRPr/>
            </a:pPr>
            <a:r>
              <a:rPr lang="en-US" sz="1600" b="1" i="1" u="sng" dirty="0">
                <a:solidFill>
                  <a:srgbClr val="1F497D"/>
                </a:solidFill>
                <a:latin typeface="Calibri"/>
                <a:cs typeface="Calibri"/>
              </a:rPr>
              <a:t>One projects green &amp; implemented, finalizing IV&amp;V contract</a:t>
            </a:r>
          </a:p>
          <a:p>
            <a:pPr>
              <a:buFont typeface="Wingdings" panose="05000000000000000000" pitchFamily="2" charset="2"/>
              <a:buChar char="§"/>
              <a:defRPr/>
            </a:pPr>
            <a:r>
              <a:rPr lang="en-US" sz="1400" b="1" u="sng" dirty="0">
                <a:solidFill>
                  <a:srgbClr val="76A242"/>
                </a:solidFill>
                <a:latin typeface="Calibri"/>
                <a:cs typeface="Calibri"/>
              </a:rPr>
              <a:t>TRAC-IT</a:t>
            </a:r>
            <a:r>
              <a:rPr lang="en-US" sz="1400" dirty="0">
                <a:solidFill>
                  <a:sysClr val="windowText" lastClr="000000"/>
                </a:solidFill>
                <a:latin typeface="Calibri"/>
              </a:rPr>
              <a:t>  </a:t>
            </a:r>
            <a:r>
              <a:rPr lang="en-US" sz="1400" b="1" dirty="0">
                <a:solidFill>
                  <a:schemeClr val="bg2">
                    <a:lumMod val="10000"/>
                  </a:schemeClr>
                </a:solidFill>
                <a:latin typeface="Calibri"/>
                <a:cs typeface="Calibri"/>
              </a:rPr>
              <a:t>Go-Live date was 12/11/23</a:t>
            </a:r>
            <a:r>
              <a:rPr lang="en-US" sz="1400" dirty="0">
                <a:solidFill>
                  <a:sysClr val="windowText" lastClr="000000"/>
                </a:solidFill>
                <a:latin typeface="Calibri"/>
              </a:rPr>
              <a:t> </a:t>
            </a:r>
          </a:p>
          <a:p>
            <a:pPr marL="0" lvl="1" indent="0">
              <a:buNone/>
              <a:defRPr/>
            </a:pPr>
            <a:endParaRPr lang="en-US" sz="1600" b="1" i="1" u="sng" dirty="0">
              <a:solidFill>
                <a:srgbClr val="1F497D"/>
              </a:solidFill>
              <a:latin typeface="Calibri"/>
              <a:cs typeface="Calibri"/>
            </a:endParaRPr>
          </a:p>
          <a:p>
            <a:pPr marL="0" lvl="1" indent="0">
              <a:buNone/>
              <a:defRPr/>
            </a:pPr>
            <a:r>
              <a:rPr lang="en-US" sz="1600" b="1" i="1" u="sng" dirty="0">
                <a:solidFill>
                  <a:srgbClr val="1F497D"/>
                </a:solidFill>
                <a:latin typeface="Calibri"/>
                <a:cs typeface="Calibri"/>
              </a:rPr>
              <a:t>Three projects at risk (details on next slides)</a:t>
            </a:r>
          </a:p>
          <a:p>
            <a:pPr marL="0" lvl="1" indent="0">
              <a:buNone/>
              <a:defRPr/>
            </a:pPr>
            <a:endParaRPr lang="en-US" sz="1200" b="1" i="1" u="sng" dirty="0">
              <a:solidFill>
                <a:srgbClr val="1F497D"/>
              </a:solidFill>
              <a:latin typeface="Calibri"/>
              <a:cs typeface="Calibri"/>
            </a:endParaRPr>
          </a:p>
          <a:p>
            <a:pPr marL="742950" lvl="2" indent="-342900">
              <a:buFont typeface="Wingdings" panose="05000000000000000000" pitchFamily="2" charset="2"/>
              <a:buChar char="Ø"/>
              <a:defRPr/>
            </a:pPr>
            <a:endParaRPr lang="en-US" sz="500" b="1" u="sng" dirty="0">
              <a:solidFill>
                <a:srgbClr val="76A242"/>
              </a:solidFill>
              <a:latin typeface="Calibri"/>
              <a:cs typeface="Calibri"/>
            </a:endParaRPr>
          </a:p>
          <a:p>
            <a:pPr marL="400050" lvl="2" indent="0">
              <a:buNone/>
              <a:defRPr/>
            </a:pPr>
            <a:r>
              <a:rPr lang="en-US" sz="1400" b="1" u="sng" dirty="0">
                <a:solidFill>
                  <a:srgbClr val="76A242"/>
                </a:solidFill>
                <a:latin typeface="Calibri"/>
                <a:cs typeface="Calibri"/>
              </a:rPr>
              <a:t>CBORD </a:t>
            </a:r>
            <a:r>
              <a:rPr lang="en-US" sz="1400" b="1" u="sng" dirty="0" err="1">
                <a:solidFill>
                  <a:srgbClr val="76A242"/>
                </a:solidFill>
                <a:latin typeface="Calibri"/>
                <a:cs typeface="Calibri"/>
              </a:rPr>
              <a:t>NetMenu</a:t>
            </a:r>
            <a:r>
              <a:rPr lang="en-US" sz="1400" b="1" u="sng" dirty="0">
                <a:solidFill>
                  <a:srgbClr val="76A242"/>
                </a:solidFill>
                <a:latin typeface="Calibri"/>
                <a:cs typeface="Calibri"/>
              </a:rPr>
              <a:t> </a:t>
            </a:r>
            <a:r>
              <a:rPr lang="en-US" sz="1400" dirty="0">
                <a:solidFill>
                  <a:srgbClr val="76A242"/>
                </a:solidFill>
                <a:latin typeface="Calibri"/>
                <a:cs typeface="Calibri"/>
              </a:rPr>
              <a:t> </a:t>
            </a:r>
            <a:r>
              <a:rPr lang="en-US" sz="1400" b="1" dirty="0">
                <a:solidFill>
                  <a:schemeClr val="bg2">
                    <a:lumMod val="10000"/>
                  </a:schemeClr>
                </a:solidFill>
                <a:latin typeface="Calibri"/>
                <a:cs typeface="Calibri"/>
              </a:rPr>
              <a:t>Go-Live for Phase 1 is 2/6/24 </a:t>
            </a:r>
          </a:p>
          <a:p>
            <a:pPr marL="400050" lvl="2" indent="0">
              <a:buNone/>
              <a:defRPr/>
            </a:pPr>
            <a:endParaRPr lang="en-US" sz="1400" b="1" u="sng" dirty="0">
              <a:solidFill>
                <a:srgbClr val="76A242"/>
              </a:solidFill>
              <a:latin typeface="Calibri"/>
              <a:cs typeface="Calibri"/>
            </a:endParaRPr>
          </a:p>
          <a:p>
            <a:pPr marL="400050" lvl="2" indent="0">
              <a:buNone/>
              <a:defRPr/>
            </a:pPr>
            <a:r>
              <a:rPr lang="en-US" sz="1400" b="1" u="sng" dirty="0">
                <a:solidFill>
                  <a:srgbClr val="76A242"/>
                </a:solidFill>
                <a:latin typeface="Calibri"/>
                <a:cs typeface="Calibri"/>
              </a:rPr>
              <a:t>Virginia Crisis Connect </a:t>
            </a:r>
            <a:r>
              <a:rPr lang="en-US" sz="1400" b="1" dirty="0">
                <a:solidFill>
                  <a:schemeClr val="bg2">
                    <a:lumMod val="10000"/>
                  </a:schemeClr>
                </a:solidFill>
                <a:latin typeface="Calibri"/>
                <a:cs typeface="Calibri"/>
              </a:rPr>
              <a:t>Current Implementation date 3/1/24; pending new baseline</a:t>
            </a:r>
          </a:p>
          <a:p>
            <a:pPr marL="400050" lvl="2" indent="0">
              <a:buNone/>
              <a:defRPr/>
            </a:pPr>
            <a:endParaRPr lang="en-US" sz="1400" b="1" u="sng" dirty="0">
              <a:solidFill>
                <a:srgbClr val="76A242"/>
              </a:solidFill>
              <a:latin typeface="Calibri"/>
              <a:cs typeface="Calibri"/>
            </a:endParaRPr>
          </a:p>
          <a:p>
            <a:pPr marL="400050" lvl="2" indent="0">
              <a:buNone/>
              <a:defRPr/>
            </a:pPr>
            <a:r>
              <a:rPr lang="en-US" sz="1400" b="1" u="sng" dirty="0">
                <a:solidFill>
                  <a:srgbClr val="76A242"/>
                </a:solidFill>
                <a:latin typeface="Calibri"/>
                <a:cs typeface="Calibri"/>
              </a:rPr>
              <a:t>Glucose Monitoring  </a:t>
            </a:r>
            <a:r>
              <a:rPr lang="en-US" sz="1400" b="1" dirty="0">
                <a:solidFill>
                  <a:schemeClr val="bg2">
                    <a:lumMod val="10000"/>
                  </a:schemeClr>
                </a:solidFill>
                <a:latin typeface="Calibri"/>
                <a:cs typeface="Calibri"/>
              </a:rPr>
              <a:t>Go-Live postponed, on hold</a:t>
            </a:r>
          </a:p>
          <a:p>
            <a:pPr marL="400050" lvl="2" indent="0">
              <a:buNone/>
              <a:defRPr/>
            </a:pPr>
            <a:endParaRPr lang="en-US" sz="1800" b="1" dirty="0">
              <a:solidFill>
                <a:schemeClr val="bg2">
                  <a:lumMod val="10000"/>
                </a:schemeClr>
              </a:solidFill>
              <a:latin typeface="Calibri"/>
              <a:cs typeface="Calibri"/>
            </a:endParaRPr>
          </a:p>
          <a:p>
            <a:pPr marL="0" indent="0">
              <a:buNone/>
              <a:defRPr/>
            </a:pPr>
            <a:endParaRPr lang="en-US" sz="1000" b="1" u="sng" dirty="0">
              <a:solidFill>
                <a:srgbClr val="76A242"/>
              </a:solidFill>
              <a:latin typeface="Calibri"/>
              <a:cs typeface="Calibri"/>
            </a:endParaRPr>
          </a:p>
          <a:p>
            <a:pPr lvl="1">
              <a:buFont typeface="Wingdings" panose="05000000000000000000" pitchFamily="2" charset="2"/>
              <a:buChar char="q"/>
              <a:defRPr/>
            </a:pPr>
            <a:endParaRPr lang="en-US" sz="1400" dirty="0">
              <a:solidFill>
                <a:sysClr val="windowText" lastClr="000000"/>
              </a:solidFill>
              <a:latin typeface="Calibri"/>
              <a:ea typeface="Calibri"/>
              <a:cs typeface="Calibri"/>
            </a:endParaRPr>
          </a:p>
          <a:p>
            <a:pPr lvl="1">
              <a:defRPr/>
            </a:pPr>
            <a:endParaRPr lang="en-US" sz="1400" dirty="0">
              <a:solidFill>
                <a:sysClr val="windowText" lastClr="000000"/>
              </a:solidFill>
              <a:latin typeface="Calibri"/>
              <a:cs typeface="Calibri"/>
            </a:endParaRPr>
          </a:p>
          <a:p>
            <a:pPr marL="685800" lvl="2" indent="-285750">
              <a:buFont typeface="Wingdings" panose="05000000000000000000" pitchFamily="2" charset="2"/>
              <a:buChar char="q"/>
              <a:defRPr/>
            </a:pPr>
            <a:endParaRPr lang="en-US" sz="1400" dirty="0">
              <a:solidFill>
                <a:sysClr val="windowText" lastClr="000000"/>
              </a:solidFill>
              <a:latin typeface="Calibri"/>
            </a:endParaRPr>
          </a:p>
          <a:p>
            <a:pPr marL="342900" lvl="1" indent="-342900">
              <a:buFont typeface="Wingdings" panose="05000000000000000000" pitchFamily="2" charset="2"/>
              <a:buChar char="Ø"/>
              <a:defRPr/>
            </a:pPr>
            <a:endParaRPr lang="en-US" sz="1400" dirty="0">
              <a:solidFill>
                <a:sysClr val="windowText" lastClr="000000"/>
              </a:solidFill>
              <a:latin typeface="Calibri"/>
              <a:cs typeface="Calibri"/>
            </a:endParaRPr>
          </a:p>
        </p:txBody>
      </p:sp>
      <p:sp>
        <p:nvSpPr>
          <p:cNvPr id="3" name="TextBox 2">
            <a:extLst>
              <a:ext uri="{FF2B5EF4-FFF2-40B4-BE49-F238E27FC236}">
                <a16:creationId xmlns:a16="http://schemas.microsoft.com/office/drawing/2014/main" id="{790C1A4B-6DE9-6CF3-CCF6-09CEA9958C7D}"/>
              </a:ext>
            </a:extLst>
          </p:cNvPr>
          <p:cNvSpPr txBox="1"/>
          <p:nvPr/>
        </p:nvSpPr>
        <p:spPr>
          <a:xfrm>
            <a:off x="7711965" y="1712081"/>
            <a:ext cx="2566787" cy="1569660"/>
          </a:xfrm>
          <a:prstGeom prst="rect">
            <a:avLst/>
          </a:prstGeom>
          <a:noFill/>
        </p:spPr>
        <p:txBody>
          <a:bodyPr wrap="square" rtlCol="0">
            <a:spAutoFit/>
          </a:bodyPr>
          <a:lstStyle/>
          <a:p>
            <a:r>
              <a:rPr lang="en-US" sz="2400" b="1" dirty="0"/>
              <a:t>6 projects within 90-day implementation window</a:t>
            </a:r>
          </a:p>
        </p:txBody>
      </p:sp>
      <p:pic>
        <p:nvPicPr>
          <p:cNvPr id="2" name="Picture 1">
            <a:extLst>
              <a:ext uri="{FF2B5EF4-FFF2-40B4-BE49-F238E27FC236}">
                <a16:creationId xmlns:a16="http://schemas.microsoft.com/office/drawing/2014/main" id="{5BA68F7C-1E89-1DB3-C5C8-6FA16FE94C1F}"/>
              </a:ext>
            </a:extLst>
          </p:cNvPr>
          <p:cNvPicPr>
            <a:picLocks noChangeAspect="1"/>
          </p:cNvPicPr>
          <p:nvPr/>
        </p:nvPicPr>
        <p:blipFill>
          <a:blip r:embed="rId2"/>
          <a:stretch>
            <a:fillRect/>
          </a:stretch>
        </p:blipFill>
        <p:spPr>
          <a:xfrm>
            <a:off x="1885200" y="4087328"/>
            <a:ext cx="542591" cy="213378"/>
          </a:xfrm>
          <a:prstGeom prst="rect">
            <a:avLst/>
          </a:prstGeom>
        </p:spPr>
      </p:pic>
      <p:pic>
        <p:nvPicPr>
          <p:cNvPr id="10" name="Picture 9">
            <a:extLst>
              <a:ext uri="{FF2B5EF4-FFF2-40B4-BE49-F238E27FC236}">
                <a16:creationId xmlns:a16="http://schemas.microsoft.com/office/drawing/2014/main" id="{CA66AD60-4CAF-1A13-4908-8490495D4140}"/>
              </a:ext>
            </a:extLst>
          </p:cNvPr>
          <p:cNvPicPr>
            <a:picLocks noChangeAspect="1"/>
          </p:cNvPicPr>
          <p:nvPr/>
        </p:nvPicPr>
        <p:blipFill>
          <a:blip r:embed="rId3"/>
          <a:stretch>
            <a:fillRect/>
          </a:stretch>
        </p:blipFill>
        <p:spPr>
          <a:xfrm>
            <a:off x="1894534" y="5136274"/>
            <a:ext cx="523920" cy="217570"/>
          </a:xfrm>
          <a:prstGeom prst="rect">
            <a:avLst/>
          </a:prstGeom>
        </p:spPr>
      </p:pic>
      <p:pic>
        <p:nvPicPr>
          <p:cNvPr id="11" name="Picture 10">
            <a:extLst>
              <a:ext uri="{FF2B5EF4-FFF2-40B4-BE49-F238E27FC236}">
                <a16:creationId xmlns:a16="http://schemas.microsoft.com/office/drawing/2014/main" id="{6CA341EF-5C26-34C1-DEEB-1A800FE05181}"/>
              </a:ext>
            </a:extLst>
          </p:cNvPr>
          <p:cNvPicPr>
            <a:picLocks noChangeAspect="1"/>
          </p:cNvPicPr>
          <p:nvPr/>
        </p:nvPicPr>
        <p:blipFill>
          <a:blip r:embed="rId4"/>
          <a:stretch>
            <a:fillRect/>
          </a:stretch>
        </p:blipFill>
        <p:spPr>
          <a:xfrm>
            <a:off x="1902154" y="4604943"/>
            <a:ext cx="508680" cy="227095"/>
          </a:xfrm>
          <a:prstGeom prst="rect">
            <a:avLst/>
          </a:prstGeom>
        </p:spPr>
      </p:pic>
    </p:spTree>
    <p:extLst>
      <p:ext uri="{BB962C8B-B14F-4D97-AF65-F5344CB8AC3E}">
        <p14:creationId xmlns:p14="http://schemas.microsoft.com/office/powerpoint/2010/main" val="2278791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4606E6-C726-1F0C-D8FF-F5AA3517172B}"/>
              </a:ext>
            </a:extLst>
          </p:cNvPr>
          <p:cNvSpPr>
            <a:spLocks noGrp="1"/>
          </p:cNvSpPr>
          <p:nvPr>
            <p:ph type="dt" sz="half" idx="10"/>
          </p:nvPr>
        </p:nvSpPr>
        <p:spPr/>
        <p:txBody>
          <a:bodyPr/>
          <a:lstStyle/>
          <a:p>
            <a:r>
              <a:rPr lang="en-US" sz="1400"/>
              <a:t>01/05/24</a:t>
            </a:r>
            <a:endParaRPr lang="en-US" sz="1400" dirty="0"/>
          </a:p>
        </p:txBody>
      </p:sp>
      <p:sp>
        <p:nvSpPr>
          <p:cNvPr id="5" name="Footer Placeholder 4">
            <a:extLst>
              <a:ext uri="{FF2B5EF4-FFF2-40B4-BE49-F238E27FC236}">
                <a16:creationId xmlns:a16="http://schemas.microsoft.com/office/drawing/2014/main" id="{9970550F-803D-C200-3AC0-D8949D7CF8E2}"/>
              </a:ext>
            </a:extLst>
          </p:cNvPr>
          <p:cNvSpPr>
            <a:spLocks noGrp="1"/>
          </p:cNvSpPr>
          <p:nvPr>
            <p:ph type="ftr" sz="quarter" idx="11"/>
          </p:nvPr>
        </p:nvSpPr>
        <p:spPr>
          <a:xfrm>
            <a:off x="4267200" y="6173788"/>
            <a:ext cx="3793067" cy="365125"/>
          </a:xfrm>
        </p:spPr>
        <p:txBody>
          <a:bodyPr/>
          <a:lstStyle/>
          <a:p>
            <a:r>
              <a:rPr lang="en-US" sz="1400" dirty="0"/>
              <a:t>Weekly Project Status Executive Summary </a:t>
            </a:r>
          </a:p>
        </p:txBody>
      </p:sp>
      <p:sp>
        <p:nvSpPr>
          <p:cNvPr id="6" name="Slide Number Placeholder 5">
            <a:extLst>
              <a:ext uri="{FF2B5EF4-FFF2-40B4-BE49-F238E27FC236}">
                <a16:creationId xmlns:a16="http://schemas.microsoft.com/office/drawing/2014/main" id="{D62F7BF8-BB43-AA1D-72F5-2810F7449A0A}"/>
              </a:ext>
            </a:extLst>
          </p:cNvPr>
          <p:cNvSpPr>
            <a:spLocks noGrp="1"/>
          </p:cNvSpPr>
          <p:nvPr>
            <p:ph type="sldNum" sz="quarter" idx="12"/>
          </p:nvPr>
        </p:nvSpPr>
        <p:spPr/>
        <p:txBody>
          <a:bodyPr/>
          <a:lstStyle/>
          <a:p>
            <a:fld id="{5874D6C6-B3A5-4F2C-A6BF-E3D57C3A1219}" type="slidenum">
              <a:rPr lang="en-US" smtClean="0"/>
              <a:t>22</a:t>
            </a:fld>
            <a:endParaRPr lang="en-US" dirty="0"/>
          </a:p>
        </p:txBody>
      </p:sp>
      <p:sp>
        <p:nvSpPr>
          <p:cNvPr id="7" name="Content Placeholder 6">
            <a:extLst>
              <a:ext uri="{FF2B5EF4-FFF2-40B4-BE49-F238E27FC236}">
                <a16:creationId xmlns:a16="http://schemas.microsoft.com/office/drawing/2014/main" id="{3B3B355B-21F9-F78A-E48A-4C1DD22C7257}"/>
              </a:ext>
            </a:extLst>
          </p:cNvPr>
          <p:cNvSpPr>
            <a:spLocks noGrp="1"/>
          </p:cNvSpPr>
          <p:nvPr>
            <p:ph sz="quarter" idx="13"/>
          </p:nvPr>
        </p:nvSpPr>
        <p:spPr>
          <a:xfrm>
            <a:off x="3971458" y="360884"/>
            <a:ext cx="5435204" cy="321732"/>
          </a:xfrm>
        </p:spPr>
        <p:txBody>
          <a:bodyPr/>
          <a:lstStyle/>
          <a:p>
            <a:r>
              <a:rPr lang="en-US" dirty="0"/>
              <a:t>Project NOT Green</a:t>
            </a:r>
          </a:p>
        </p:txBody>
      </p:sp>
      <p:sp>
        <p:nvSpPr>
          <p:cNvPr id="8" name="Content Placeholder 3">
            <a:extLst>
              <a:ext uri="{FF2B5EF4-FFF2-40B4-BE49-F238E27FC236}">
                <a16:creationId xmlns:a16="http://schemas.microsoft.com/office/drawing/2014/main" id="{5D0EB876-5B86-C107-2584-3190EF97B08A}"/>
              </a:ext>
            </a:extLst>
          </p:cNvPr>
          <p:cNvSpPr txBox="1">
            <a:spLocks/>
          </p:cNvSpPr>
          <p:nvPr/>
        </p:nvSpPr>
        <p:spPr>
          <a:xfrm>
            <a:off x="2520233" y="1597941"/>
            <a:ext cx="7945164" cy="457584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700" b="1" dirty="0">
                <a:solidFill>
                  <a:sysClr val="windowText" lastClr="000000"/>
                </a:solidFill>
                <a:latin typeface="Calibri"/>
              </a:rPr>
              <a:t>Virginia Crisis Connect </a:t>
            </a:r>
          </a:p>
          <a:p>
            <a:pPr lvl="1">
              <a:buFont typeface="Wingdings" panose="05000000000000000000" pitchFamily="2" charset="2"/>
              <a:buChar char="q"/>
              <a:defRPr/>
            </a:pPr>
            <a:r>
              <a:rPr lang="en-US" sz="1500" dirty="0">
                <a:solidFill>
                  <a:sysClr val="windowText" lastClr="000000"/>
                </a:solidFill>
                <a:latin typeface="Calibri"/>
              </a:rPr>
              <a:t>Replaced expired contract with new vendor</a:t>
            </a:r>
          </a:p>
          <a:p>
            <a:pPr lvl="1">
              <a:buFont typeface="Wingdings" panose="05000000000000000000" pitchFamily="2" charset="2"/>
              <a:buChar char="q"/>
              <a:defRPr/>
            </a:pPr>
            <a:r>
              <a:rPr lang="en-US" sz="1500" b="1" dirty="0">
                <a:solidFill>
                  <a:sysClr val="windowText" lastClr="000000"/>
                </a:solidFill>
                <a:latin typeface="Calibri"/>
              </a:rPr>
              <a:t>Path to Green</a:t>
            </a:r>
            <a:r>
              <a:rPr lang="en-US" sz="1500" dirty="0">
                <a:solidFill>
                  <a:sysClr val="windowText" lastClr="000000"/>
                </a:solidFill>
                <a:latin typeface="Calibri"/>
              </a:rPr>
              <a:t>:   Confirm scope of implementation work by 1/19/24 </a:t>
            </a:r>
          </a:p>
          <a:p>
            <a:pPr lvl="2">
              <a:buFont typeface="Wingdings" panose="05000000000000000000" pitchFamily="2" charset="2"/>
              <a:buChar char="q"/>
              <a:defRPr/>
            </a:pPr>
            <a:r>
              <a:rPr lang="en-US" sz="1500" dirty="0">
                <a:solidFill>
                  <a:sysClr val="windowText" lastClr="000000"/>
                </a:solidFill>
                <a:latin typeface="Calibri"/>
              </a:rPr>
              <a:t>Reconcile the budget by 1/26/24</a:t>
            </a:r>
          </a:p>
          <a:p>
            <a:pPr lvl="2">
              <a:buFont typeface="Wingdings" panose="05000000000000000000" pitchFamily="2" charset="2"/>
              <a:buChar char="q"/>
              <a:defRPr/>
            </a:pPr>
            <a:r>
              <a:rPr lang="en-US" sz="1500" dirty="0">
                <a:solidFill>
                  <a:sysClr val="windowText" lastClr="000000"/>
                </a:solidFill>
                <a:latin typeface="Calibri"/>
              </a:rPr>
              <a:t>In process of updating schedule by 1/26/24</a:t>
            </a:r>
          </a:p>
          <a:p>
            <a:pPr lvl="2">
              <a:buFont typeface="Wingdings" panose="05000000000000000000" pitchFamily="2" charset="2"/>
              <a:buChar char="q"/>
              <a:defRPr/>
            </a:pPr>
            <a:r>
              <a:rPr lang="en-US" sz="1500" dirty="0">
                <a:solidFill>
                  <a:sysClr val="windowText" lastClr="000000"/>
                </a:solidFill>
                <a:latin typeface="Calibri"/>
              </a:rPr>
              <a:t>Receive approved VITA change request 2/15/24</a:t>
            </a:r>
          </a:p>
          <a:p>
            <a:pPr marL="914400" lvl="2" indent="0">
              <a:buNone/>
              <a:defRPr/>
            </a:pPr>
            <a:endParaRPr lang="en-US" sz="1500" dirty="0">
              <a:solidFill>
                <a:sysClr val="windowText" lastClr="000000"/>
              </a:solidFill>
              <a:latin typeface="Calibri"/>
            </a:endParaRPr>
          </a:p>
          <a:p>
            <a:pPr marL="0" indent="0">
              <a:buNone/>
              <a:defRPr/>
            </a:pPr>
            <a:r>
              <a:rPr lang="en-US" sz="1700" b="1" dirty="0">
                <a:solidFill>
                  <a:sysClr val="windowText" lastClr="000000"/>
                </a:solidFill>
                <a:latin typeface="Calibri"/>
              </a:rPr>
              <a:t>CBORD </a:t>
            </a:r>
            <a:r>
              <a:rPr lang="en-US" sz="1700" b="1" dirty="0" err="1">
                <a:solidFill>
                  <a:sysClr val="windowText" lastClr="000000"/>
                </a:solidFill>
                <a:latin typeface="Calibri"/>
              </a:rPr>
              <a:t>NetMenu</a:t>
            </a:r>
            <a:r>
              <a:rPr lang="en-US" sz="1700" b="1" dirty="0">
                <a:solidFill>
                  <a:sysClr val="windowText" lastClr="000000"/>
                </a:solidFill>
                <a:latin typeface="Calibri"/>
              </a:rPr>
              <a:t> </a:t>
            </a:r>
            <a:r>
              <a:rPr lang="en-US" sz="1500" dirty="0">
                <a:solidFill>
                  <a:sysClr val="windowText" lastClr="000000"/>
                </a:solidFill>
                <a:latin typeface="Calibri"/>
              </a:rPr>
              <a:t>(Phase 1 Go-Live 2/6/24)</a:t>
            </a:r>
          </a:p>
          <a:p>
            <a:pPr lvl="1">
              <a:buFont typeface="Wingdings" panose="05000000000000000000" pitchFamily="2" charset="2"/>
              <a:buChar char="q"/>
              <a:defRPr/>
            </a:pPr>
            <a:r>
              <a:rPr lang="en-US" sz="1500" dirty="0">
                <a:solidFill>
                  <a:sysClr val="windowText" lastClr="000000"/>
                </a:solidFill>
                <a:latin typeface="Calibri"/>
              </a:rPr>
              <a:t>Final training events scheduled for week of January 8th</a:t>
            </a:r>
          </a:p>
          <a:p>
            <a:pPr lvl="1">
              <a:buFont typeface="Wingdings" panose="05000000000000000000" pitchFamily="2" charset="2"/>
              <a:buChar char="q"/>
              <a:defRPr/>
            </a:pPr>
            <a:r>
              <a:rPr lang="en-US" sz="1500" b="1" dirty="0">
                <a:solidFill>
                  <a:sysClr val="windowText" lastClr="000000"/>
                </a:solidFill>
                <a:latin typeface="Calibri"/>
              </a:rPr>
              <a:t>Path to Green</a:t>
            </a:r>
            <a:r>
              <a:rPr lang="en-US" sz="1500" dirty="0">
                <a:solidFill>
                  <a:sysClr val="windowText" lastClr="000000"/>
                </a:solidFill>
                <a:latin typeface="Calibri"/>
              </a:rPr>
              <a:t>: Change request submitted to VITA; awaiting approval</a:t>
            </a:r>
          </a:p>
          <a:p>
            <a:pPr lvl="2">
              <a:buFont typeface="Wingdings" panose="05000000000000000000" pitchFamily="2" charset="2"/>
              <a:buChar char="q"/>
              <a:defRPr/>
            </a:pPr>
            <a:r>
              <a:rPr lang="en-US" sz="1500" dirty="0">
                <a:solidFill>
                  <a:sysClr val="windowText" lastClr="000000"/>
                </a:solidFill>
                <a:latin typeface="Calibri"/>
              </a:rPr>
              <a:t>Continue verifying Go-Live checklist at each facility</a:t>
            </a:r>
          </a:p>
          <a:p>
            <a:pPr marL="914400" lvl="2" indent="0">
              <a:buNone/>
              <a:defRPr/>
            </a:pPr>
            <a:r>
              <a:rPr lang="en-US" sz="1500" dirty="0">
                <a:solidFill>
                  <a:sysClr val="windowText" lastClr="000000"/>
                </a:solidFill>
                <a:latin typeface="Calibri"/>
              </a:rPr>
              <a:t> </a:t>
            </a:r>
            <a:endParaRPr lang="en-US" sz="800" dirty="0">
              <a:solidFill>
                <a:sysClr val="windowText" lastClr="000000"/>
              </a:solidFill>
              <a:latin typeface="Calibri"/>
            </a:endParaRPr>
          </a:p>
          <a:p>
            <a:pPr lvl="1">
              <a:buFont typeface="Wingdings" panose="05000000000000000000" pitchFamily="2" charset="2"/>
              <a:buChar char="q"/>
              <a:defRPr/>
            </a:pPr>
            <a:endParaRPr lang="en-US" sz="800" dirty="0">
              <a:solidFill>
                <a:sysClr val="windowText" lastClr="000000"/>
              </a:solidFill>
              <a:latin typeface="Calibri"/>
            </a:endParaRPr>
          </a:p>
          <a:p>
            <a:pPr lvl="1">
              <a:buFont typeface="Wingdings" panose="05000000000000000000" pitchFamily="2" charset="2"/>
              <a:buChar char="q"/>
              <a:defRPr/>
            </a:pPr>
            <a:endParaRPr lang="en-US" sz="900" dirty="0">
              <a:solidFill>
                <a:sysClr val="windowText" lastClr="000000"/>
              </a:solidFill>
              <a:latin typeface="Calibri"/>
              <a:ea typeface="Calibri"/>
              <a:cs typeface="Calibri"/>
            </a:endParaRPr>
          </a:p>
        </p:txBody>
      </p:sp>
      <p:sp>
        <p:nvSpPr>
          <p:cNvPr id="2" name="TextBox 1">
            <a:extLst>
              <a:ext uri="{FF2B5EF4-FFF2-40B4-BE49-F238E27FC236}">
                <a16:creationId xmlns:a16="http://schemas.microsoft.com/office/drawing/2014/main" id="{88F29008-17EC-1CC5-14A6-F4FE8D1A4BFC}"/>
              </a:ext>
            </a:extLst>
          </p:cNvPr>
          <p:cNvSpPr txBox="1"/>
          <p:nvPr/>
        </p:nvSpPr>
        <p:spPr>
          <a:xfrm>
            <a:off x="6492816" y="1036310"/>
            <a:ext cx="3811321" cy="461665"/>
          </a:xfrm>
          <a:prstGeom prst="rect">
            <a:avLst/>
          </a:prstGeom>
          <a:noFill/>
        </p:spPr>
        <p:txBody>
          <a:bodyPr wrap="square" rtlCol="0">
            <a:spAutoFit/>
          </a:bodyPr>
          <a:lstStyle/>
          <a:p>
            <a:pPr algn="ctr"/>
            <a:r>
              <a:rPr lang="en-US" sz="2400" b="1" dirty="0"/>
              <a:t>5 Projects Off Track</a:t>
            </a:r>
          </a:p>
        </p:txBody>
      </p:sp>
      <p:sp>
        <p:nvSpPr>
          <p:cNvPr id="12" name="TextBox 11">
            <a:extLst>
              <a:ext uri="{FF2B5EF4-FFF2-40B4-BE49-F238E27FC236}">
                <a16:creationId xmlns:a16="http://schemas.microsoft.com/office/drawing/2014/main" id="{F8C84E44-AA71-EEF8-765D-C64B0422E8A0}"/>
              </a:ext>
            </a:extLst>
          </p:cNvPr>
          <p:cNvSpPr txBox="1"/>
          <p:nvPr/>
        </p:nvSpPr>
        <p:spPr>
          <a:xfrm>
            <a:off x="8669898" y="558266"/>
            <a:ext cx="783771" cy="338554"/>
          </a:xfrm>
          <a:prstGeom prst="rect">
            <a:avLst/>
          </a:prstGeom>
          <a:noFill/>
        </p:spPr>
        <p:txBody>
          <a:bodyPr wrap="square" rtlCol="0">
            <a:spAutoFit/>
          </a:bodyPr>
          <a:lstStyle/>
          <a:p>
            <a:r>
              <a:rPr lang="en-US" sz="1600" dirty="0">
                <a:solidFill>
                  <a:schemeClr val="bg1"/>
                </a:solidFill>
              </a:rPr>
              <a:t>2 of 5</a:t>
            </a:r>
          </a:p>
        </p:txBody>
      </p:sp>
      <p:pic>
        <p:nvPicPr>
          <p:cNvPr id="14" name="Picture 13">
            <a:extLst>
              <a:ext uri="{FF2B5EF4-FFF2-40B4-BE49-F238E27FC236}">
                <a16:creationId xmlns:a16="http://schemas.microsoft.com/office/drawing/2014/main" id="{33148A0F-D4DA-494F-7009-3664DFCA2C24}"/>
              </a:ext>
            </a:extLst>
          </p:cNvPr>
          <p:cNvPicPr>
            <a:picLocks noChangeAspect="1"/>
          </p:cNvPicPr>
          <p:nvPr/>
        </p:nvPicPr>
        <p:blipFill>
          <a:blip r:embed="rId2"/>
          <a:stretch>
            <a:fillRect/>
          </a:stretch>
        </p:blipFill>
        <p:spPr>
          <a:xfrm>
            <a:off x="1933155" y="3578903"/>
            <a:ext cx="542591" cy="213378"/>
          </a:xfrm>
          <a:prstGeom prst="rect">
            <a:avLst/>
          </a:prstGeom>
        </p:spPr>
      </p:pic>
      <p:pic>
        <p:nvPicPr>
          <p:cNvPr id="3" name="Picture 2">
            <a:extLst>
              <a:ext uri="{FF2B5EF4-FFF2-40B4-BE49-F238E27FC236}">
                <a16:creationId xmlns:a16="http://schemas.microsoft.com/office/drawing/2014/main" id="{A3693325-2C6F-46F4-A2E5-8001FE37F545}"/>
              </a:ext>
            </a:extLst>
          </p:cNvPr>
          <p:cNvPicPr>
            <a:picLocks noChangeAspect="1"/>
          </p:cNvPicPr>
          <p:nvPr/>
        </p:nvPicPr>
        <p:blipFill>
          <a:blip r:embed="rId3"/>
          <a:stretch>
            <a:fillRect/>
          </a:stretch>
        </p:blipFill>
        <p:spPr>
          <a:xfrm>
            <a:off x="1950109" y="1613980"/>
            <a:ext cx="508680" cy="227095"/>
          </a:xfrm>
          <a:prstGeom prst="rect">
            <a:avLst/>
          </a:prstGeom>
        </p:spPr>
      </p:pic>
    </p:spTree>
    <p:extLst>
      <p:ext uri="{BB962C8B-B14F-4D97-AF65-F5344CB8AC3E}">
        <p14:creationId xmlns:p14="http://schemas.microsoft.com/office/powerpoint/2010/main" val="877371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4606E6-C726-1F0C-D8FF-F5AA3517172B}"/>
              </a:ext>
            </a:extLst>
          </p:cNvPr>
          <p:cNvSpPr>
            <a:spLocks noGrp="1"/>
          </p:cNvSpPr>
          <p:nvPr>
            <p:ph type="dt" sz="half" idx="10"/>
          </p:nvPr>
        </p:nvSpPr>
        <p:spPr/>
        <p:txBody>
          <a:bodyPr/>
          <a:lstStyle/>
          <a:p>
            <a:r>
              <a:rPr lang="en-US" sz="1400"/>
              <a:t>01/05/24</a:t>
            </a:r>
            <a:endParaRPr lang="en-US" sz="1400" dirty="0"/>
          </a:p>
        </p:txBody>
      </p:sp>
      <p:sp>
        <p:nvSpPr>
          <p:cNvPr id="5" name="Footer Placeholder 4">
            <a:extLst>
              <a:ext uri="{FF2B5EF4-FFF2-40B4-BE49-F238E27FC236}">
                <a16:creationId xmlns:a16="http://schemas.microsoft.com/office/drawing/2014/main" id="{9970550F-803D-C200-3AC0-D8949D7CF8E2}"/>
              </a:ext>
            </a:extLst>
          </p:cNvPr>
          <p:cNvSpPr>
            <a:spLocks noGrp="1"/>
          </p:cNvSpPr>
          <p:nvPr>
            <p:ph type="ftr" sz="quarter" idx="11"/>
          </p:nvPr>
        </p:nvSpPr>
        <p:spPr>
          <a:xfrm>
            <a:off x="4267200" y="6173788"/>
            <a:ext cx="3793067" cy="365125"/>
          </a:xfrm>
        </p:spPr>
        <p:txBody>
          <a:bodyPr/>
          <a:lstStyle/>
          <a:p>
            <a:r>
              <a:rPr lang="en-US" sz="1400" dirty="0"/>
              <a:t>Weekly Project Status Executive Summary </a:t>
            </a:r>
          </a:p>
        </p:txBody>
      </p:sp>
      <p:sp>
        <p:nvSpPr>
          <p:cNvPr id="6" name="Slide Number Placeholder 5">
            <a:extLst>
              <a:ext uri="{FF2B5EF4-FFF2-40B4-BE49-F238E27FC236}">
                <a16:creationId xmlns:a16="http://schemas.microsoft.com/office/drawing/2014/main" id="{D62F7BF8-BB43-AA1D-72F5-2810F7449A0A}"/>
              </a:ext>
            </a:extLst>
          </p:cNvPr>
          <p:cNvSpPr>
            <a:spLocks noGrp="1"/>
          </p:cNvSpPr>
          <p:nvPr>
            <p:ph type="sldNum" sz="quarter" idx="12"/>
          </p:nvPr>
        </p:nvSpPr>
        <p:spPr/>
        <p:txBody>
          <a:bodyPr/>
          <a:lstStyle/>
          <a:p>
            <a:fld id="{5874D6C6-B3A5-4F2C-A6BF-E3D57C3A1219}" type="slidenum">
              <a:rPr lang="en-US" smtClean="0"/>
              <a:t>23</a:t>
            </a:fld>
            <a:endParaRPr lang="en-US" dirty="0"/>
          </a:p>
        </p:txBody>
      </p:sp>
      <p:sp>
        <p:nvSpPr>
          <p:cNvPr id="7" name="Content Placeholder 6">
            <a:extLst>
              <a:ext uri="{FF2B5EF4-FFF2-40B4-BE49-F238E27FC236}">
                <a16:creationId xmlns:a16="http://schemas.microsoft.com/office/drawing/2014/main" id="{3B3B355B-21F9-F78A-E48A-4C1DD22C7257}"/>
              </a:ext>
            </a:extLst>
          </p:cNvPr>
          <p:cNvSpPr>
            <a:spLocks noGrp="1"/>
          </p:cNvSpPr>
          <p:nvPr>
            <p:ph sz="quarter" idx="13"/>
          </p:nvPr>
        </p:nvSpPr>
        <p:spPr>
          <a:xfrm>
            <a:off x="3971458" y="361433"/>
            <a:ext cx="5435204" cy="658933"/>
          </a:xfrm>
        </p:spPr>
        <p:txBody>
          <a:bodyPr/>
          <a:lstStyle/>
          <a:p>
            <a:r>
              <a:rPr lang="en-US" dirty="0"/>
              <a:t>Project NOT Green</a:t>
            </a:r>
          </a:p>
        </p:txBody>
      </p:sp>
      <p:sp>
        <p:nvSpPr>
          <p:cNvPr id="8" name="Content Placeholder 3">
            <a:extLst>
              <a:ext uri="{FF2B5EF4-FFF2-40B4-BE49-F238E27FC236}">
                <a16:creationId xmlns:a16="http://schemas.microsoft.com/office/drawing/2014/main" id="{5D0EB876-5B86-C107-2584-3190EF97B08A}"/>
              </a:ext>
            </a:extLst>
          </p:cNvPr>
          <p:cNvSpPr txBox="1">
            <a:spLocks/>
          </p:cNvSpPr>
          <p:nvPr/>
        </p:nvSpPr>
        <p:spPr>
          <a:xfrm>
            <a:off x="2493968" y="1484288"/>
            <a:ext cx="7710533" cy="421189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defRPr/>
            </a:pPr>
            <a:r>
              <a:rPr lang="en-US" sz="1700" b="1" dirty="0">
                <a:solidFill>
                  <a:sysClr val="windowText" lastClr="000000"/>
                </a:solidFill>
                <a:latin typeface="Calibri"/>
              </a:rPr>
              <a:t>Data Exchange CCS3 Sunset </a:t>
            </a:r>
            <a:endParaRPr lang="en-US" sz="1700" b="1" dirty="0">
              <a:solidFill>
                <a:sysClr val="windowText" lastClr="000000"/>
              </a:solidFill>
              <a:highlight>
                <a:srgbClr val="FFFF00"/>
              </a:highlight>
              <a:latin typeface="Calibri"/>
              <a:ea typeface="Calibri"/>
              <a:cs typeface="Calibri"/>
            </a:endParaRPr>
          </a:p>
          <a:p>
            <a:pPr lvl="1">
              <a:buFont typeface="Wingdings" panose="05000000000000000000" pitchFamily="2" charset="2"/>
              <a:buChar char="q"/>
              <a:defRPr/>
            </a:pPr>
            <a:r>
              <a:rPr lang="en-US" sz="1500" dirty="0">
                <a:solidFill>
                  <a:sysClr val="windowText" lastClr="000000"/>
                </a:solidFill>
                <a:latin typeface="Calibri"/>
                <a:cs typeface="Calibri"/>
              </a:rPr>
              <a:t>Realized risk of EDW vendor contract negotiations delaying the schedule</a:t>
            </a:r>
          </a:p>
          <a:p>
            <a:pPr lvl="1">
              <a:buFont typeface="Wingdings" panose="05000000000000000000" pitchFamily="2" charset="2"/>
              <a:buChar char="q"/>
              <a:defRPr/>
            </a:pPr>
            <a:r>
              <a:rPr lang="en-US" sz="1500" b="1" dirty="0">
                <a:solidFill>
                  <a:sysClr val="windowText" lastClr="000000"/>
                </a:solidFill>
                <a:latin typeface="Calibri"/>
              </a:rPr>
              <a:t>Path to Green</a:t>
            </a:r>
            <a:r>
              <a:rPr lang="en-US" sz="1500" dirty="0">
                <a:solidFill>
                  <a:sysClr val="windowText" lastClr="000000"/>
                </a:solidFill>
                <a:latin typeface="Calibri"/>
              </a:rPr>
              <a:t>: Expedite RFP process and finalize RFP by March 1</a:t>
            </a:r>
          </a:p>
          <a:p>
            <a:pPr lvl="2">
              <a:buFont typeface="Wingdings" panose="05000000000000000000" pitchFamily="2" charset="2"/>
              <a:buChar char="q"/>
              <a:defRPr/>
            </a:pPr>
            <a:r>
              <a:rPr lang="en-US" sz="1500" dirty="0">
                <a:solidFill>
                  <a:sysClr val="windowText" lastClr="000000"/>
                </a:solidFill>
                <a:latin typeface="Calibri"/>
              </a:rPr>
              <a:t>Continue specs for integration solution with CSB &amp; EHR (not impacted by risk)</a:t>
            </a:r>
          </a:p>
          <a:p>
            <a:pPr marL="457200" lvl="1" indent="0">
              <a:buNone/>
              <a:defRPr/>
            </a:pPr>
            <a:endParaRPr lang="en-US" sz="1400" dirty="0">
              <a:solidFill>
                <a:sysClr val="windowText" lastClr="000000"/>
              </a:solidFill>
              <a:latin typeface="Calibri"/>
            </a:endParaRPr>
          </a:p>
          <a:p>
            <a:pPr marL="0" lvl="1" indent="0">
              <a:buNone/>
              <a:defRPr/>
            </a:pPr>
            <a:r>
              <a:rPr lang="en-US" sz="1700" b="1" dirty="0">
                <a:solidFill>
                  <a:sysClr val="windowText" lastClr="000000"/>
                </a:solidFill>
                <a:latin typeface="Calibri"/>
              </a:rPr>
              <a:t>Glucose Monitoring </a:t>
            </a:r>
          </a:p>
          <a:p>
            <a:pPr marL="685800" lvl="2" indent="-285750">
              <a:buFont typeface="Wingdings" panose="05000000000000000000" pitchFamily="2" charset="2"/>
              <a:buChar char="q"/>
              <a:defRPr/>
            </a:pPr>
            <a:r>
              <a:rPr lang="en-US" sz="1500" dirty="0">
                <a:solidFill>
                  <a:sysClr val="windowText" lastClr="000000"/>
                </a:solidFill>
                <a:latin typeface="Calibri"/>
              </a:rPr>
              <a:t>Go-Live postponed, No Point of Care Coordinator on-site ​</a:t>
            </a:r>
          </a:p>
          <a:p>
            <a:pPr marL="685800" lvl="2" indent="-285750">
              <a:buFont typeface="Wingdings" panose="05000000000000000000" pitchFamily="2" charset="2"/>
              <a:buChar char="q"/>
              <a:defRPr/>
            </a:pPr>
            <a:r>
              <a:rPr lang="en-US" sz="1500" b="1" dirty="0">
                <a:solidFill>
                  <a:sysClr val="windowText" lastClr="000000"/>
                </a:solidFill>
                <a:latin typeface="Calibri"/>
              </a:rPr>
              <a:t>Path to Green</a:t>
            </a:r>
            <a:r>
              <a:rPr lang="en-US" sz="1500" dirty="0">
                <a:solidFill>
                  <a:sysClr val="windowText" lastClr="000000"/>
                </a:solidFill>
                <a:latin typeface="Calibri"/>
              </a:rPr>
              <a:t>:</a:t>
            </a:r>
          </a:p>
          <a:p>
            <a:pPr marL="1143000" lvl="3" indent="-285750">
              <a:buFont typeface="Wingdings" panose="05000000000000000000" pitchFamily="2" charset="2"/>
              <a:buChar char="q"/>
              <a:defRPr/>
            </a:pPr>
            <a:r>
              <a:rPr lang="en-US" sz="1500" dirty="0">
                <a:solidFill>
                  <a:sysClr val="windowText" lastClr="000000"/>
                </a:solidFill>
                <a:latin typeface="Calibri"/>
              </a:rPr>
              <a:t>Awaiting a Point of Care Coordinator</a:t>
            </a:r>
          </a:p>
          <a:p>
            <a:pPr marL="1143000" lvl="3" indent="-285750">
              <a:buFont typeface="Wingdings" panose="05000000000000000000" pitchFamily="2" charset="2"/>
              <a:buChar char="q"/>
              <a:defRPr/>
            </a:pPr>
            <a:r>
              <a:rPr lang="en-US" sz="1500" dirty="0">
                <a:solidFill>
                  <a:sysClr val="windowText" lastClr="000000"/>
                </a:solidFill>
                <a:latin typeface="Calibri"/>
              </a:rPr>
              <a:t>Meeting scheduled 1/8/24 with new Business Owner</a:t>
            </a:r>
          </a:p>
          <a:p>
            <a:pPr marL="1143000" lvl="3" indent="-285750">
              <a:buFont typeface="Wingdings" panose="05000000000000000000" pitchFamily="2" charset="2"/>
              <a:buChar char="q"/>
              <a:defRPr/>
            </a:pPr>
            <a:endParaRPr lang="en-US" sz="1500" dirty="0">
              <a:solidFill>
                <a:sysClr val="windowText" lastClr="000000"/>
              </a:solidFill>
              <a:latin typeface="Calibri"/>
            </a:endParaRPr>
          </a:p>
          <a:p>
            <a:pPr marL="0" indent="0">
              <a:buNone/>
              <a:defRPr/>
            </a:pPr>
            <a:r>
              <a:rPr lang="en-US" sz="1700" b="1" dirty="0">
                <a:solidFill>
                  <a:sysClr val="windowText" lastClr="000000"/>
                </a:solidFill>
                <a:latin typeface="Calibri"/>
              </a:rPr>
              <a:t>Tracers with AMP Plus CMS</a:t>
            </a:r>
          </a:p>
          <a:p>
            <a:pPr lvl="1">
              <a:buFont typeface="Wingdings" panose="05000000000000000000" pitchFamily="2" charset="2"/>
              <a:buChar char="q"/>
              <a:defRPr/>
            </a:pPr>
            <a:r>
              <a:rPr lang="en-US" sz="1500" dirty="0">
                <a:solidFill>
                  <a:sysClr val="windowText" lastClr="000000"/>
                </a:solidFill>
                <a:latin typeface="Calibri"/>
              </a:rPr>
              <a:t>Procurement completed; licenses renewed</a:t>
            </a:r>
          </a:p>
          <a:p>
            <a:pPr lvl="1">
              <a:buFont typeface="Wingdings" panose="05000000000000000000" pitchFamily="2" charset="2"/>
              <a:buChar char="q"/>
              <a:defRPr/>
            </a:pPr>
            <a:r>
              <a:rPr lang="en-US" sz="1500" b="1" dirty="0">
                <a:solidFill>
                  <a:sysClr val="windowText" lastClr="000000"/>
                </a:solidFill>
                <a:latin typeface="Calibri"/>
              </a:rPr>
              <a:t>Path to Green: </a:t>
            </a:r>
            <a:r>
              <a:rPr lang="en-US" sz="1500" dirty="0">
                <a:solidFill>
                  <a:sysClr val="windowText" lastClr="000000"/>
                </a:solidFill>
                <a:latin typeface="Calibri"/>
              </a:rPr>
              <a:t>Schedule will be updated week of 1/8/24 return to green status</a:t>
            </a:r>
          </a:p>
          <a:p>
            <a:pPr marL="1143000" lvl="3" indent="-285750">
              <a:buFont typeface="Wingdings" panose="05000000000000000000" pitchFamily="2" charset="2"/>
              <a:buChar char="q"/>
              <a:defRPr/>
            </a:pPr>
            <a:endParaRPr lang="en-US" sz="1050" dirty="0">
              <a:solidFill>
                <a:sysClr val="windowText" lastClr="000000"/>
              </a:solidFill>
              <a:latin typeface="Calibri"/>
            </a:endParaRPr>
          </a:p>
          <a:p>
            <a:pPr marL="457200" lvl="1" indent="0">
              <a:buNone/>
              <a:defRPr/>
            </a:pPr>
            <a:endParaRPr lang="en-US" sz="1000" dirty="0">
              <a:solidFill>
                <a:sysClr val="windowText" lastClr="000000"/>
              </a:solidFill>
              <a:latin typeface="Calibri"/>
              <a:cs typeface="Calibri"/>
            </a:endParaRPr>
          </a:p>
        </p:txBody>
      </p:sp>
      <p:sp>
        <p:nvSpPr>
          <p:cNvPr id="17" name="TextBox 16">
            <a:extLst>
              <a:ext uri="{FF2B5EF4-FFF2-40B4-BE49-F238E27FC236}">
                <a16:creationId xmlns:a16="http://schemas.microsoft.com/office/drawing/2014/main" id="{0078E822-8D00-09C7-4FA1-2A91E1873FFB}"/>
              </a:ext>
            </a:extLst>
          </p:cNvPr>
          <p:cNvSpPr txBox="1"/>
          <p:nvPr/>
        </p:nvSpPr>
        <p:spPr>
          <a:xfrm>
            <a:off x="8669898" y="558266"/>
            <a:ext cx="783771" cy="338554"/>
          </a:xfrm>
          <a:prstGeom prst="rect">
            <a:avLst/>
          </a:prstGeom>
          <a:noFill/>
        </p:spPr>
        <p:txBody>
          <a:bodyPr wrap="square" rtlCol="0">
            <a:spAutoFit/>
          </a:bodyPr>
          <a:lstStyle/>
          <a:p>
            <a:r>
              <a:rPr lang="en-US" sz="1600" dirty="0">
                <a:solidFill>
                  <a:schemeClr val="bg1"/>
                </a:solidFill>
              </a:rPr>
              <a:t>3 of 5</a:t>
            </a:r>
          </a:p>
        </p:txBody>
      </p:sp>
      <p:pic>
        <p:nvPicPr>
          <p:cNvPr id="11" name="Picture 10">
            <a:extLst>
              <a:ext uri="{FF2B5EF4-FFF2-40B4-BE49-F238E27FC236}">
                <a16:creationId xmlns:a16="http://schemas.microsoft.com/office/drawing/2014/main" id="{897289DE-372F-F6B6-2219-4B32177F8288}"/>
              </a:ext>
            </a:extLst>
          </p:cNvPr>
          <p:cNvPicPr>
            <a:picLocks noChangeAspect="1"/>
          </p:cNvPicPr>
          <p:nvPr/>
        </p:nvPicPr>
        <p:blipFill>
          <a:blip r:embed="rId2"/>
          <a:stretch>
            <a:fillRect/>
          </a:stretch>
        </p:blipFill>
        <p:spPr>
          <a:xfrm>
            <a:off x="1948929" y="2955866"/>
            <a:ext cx="523920" cy="217570"/>
          </a:xfrm>
          <a:prstGeom prst="rect">
            <a:avLst/>
          </a:prstGeom>
        </p:spPr>
      </p:pic>
      <p:pic>
        <p:nvPicPr>
          <p:cNvPr id="3" name="Picture 2">
            <a:extLst>
              <a:ext uri="{FF2B5EF4-FFF2-40B4-BE49-F238E27FC236}">
                <a16:creationId xmlns:a16="http://schemas.microsoft.com/office/drawing/2014/main" id="{DCC2A4B7-2734-628F-E137-DCB41C3DEE9B}"/>
              </a:ext>
            </a:extLst>
          </p:cNvPr>
          <p:cNvPicPr>
            <a:picLocks noChangeAspect="1"/>
          </p:cNvPicPr>
          <p:nvPr/>
        </p:nvPicPr>
        <p:blipFill>
          <a:blip r:embed="rId3"/>
          <a:stretch>
            <a:fillRect/>
          </a:stretch>
        </p:blipFill>
        <p:spPr>
          <a:xfrm>
            <a:off x="1939595" y="4602820"/>
            <a:ext cx="542591" cy="213378"/>
          </a:xfrm>
          <a:prstGeom prst="rect">
            <a:avLst/>
          </a:prstGeom>
        </p:spPr>
      </p:pic>
      <p:sp>
        <p:nvSpPr>
          <p:cNvPr id="12" name="TextBox 11">
            <a:extLst>
              <a:ext uri="{FF2B5EF4-FFF2-40B4-BE49-F238E27FC236}">
                <a16:creationId xmlns:a16="http://schemas.microsoft.com/office/drawing/2014/main" id="{6DB33D0F-546A-5B0F-C8C4-9970B2D7F168}"/>
              </a:ext>
            </a:extLst>
          </p:cNvPr>
          <p:cNvSpPr txBox="1"/>
          <p:nvPr/>
        </p:nvSpPr>
        <p:spPr>
          <a:xfrm>
            <a:off x="6492816" y="1036310"/>
            <a:ext cx="3811321" cy="461665"/>
          </a:xfrm>
          <a:prstGeom prst="rect">
            <a:avLst/>
          </a:prstGeom>
          <a:noFill/>
        </p:spPr>
        <p:txBody>
          <a:bodyPr wrap="square" rtlCol="0">
            <a:spAutoFit/>
          </a:bodyPr>
          <a:lstStyle/>
          <a:p>
            <a:pPr algn="ctr"/>
            <a:r>
              <a:rPr lang="en-US" sz="2400" b="1" dirty="0"/>
              <a:t>5 Projects Off Track</a:t>
            </a:r>
          </a:p>
        </p:txBody>
      </p:sp>
      <p:pic>
        <p:nvPicPr>
          <p:cNvPr id="2" name="Picture 1">
            <a:extLst>
              <a:ext uri="{FF2B5EF4-FFF2-40B4-BE49-F238E27FC236}">
                <a16:creationId xmlns:a16="http://schemas.microsoft.com/office/drawing/2014/main" id="{A2A22C2C-9E1B-9290-53C3-F75EAD5CA132}"/>
              </a:ext>
            </a:extLst>
          </p:cNvPr>
          <p:cNvPicPr>
            <a:picLocks noChangeAspect="1"/>
          </p:cNvPicPr>
          <p:nvPr/>
        </p:nvPicPr>
        <p:blipFill>
          <a:blip r:embed="rId4"/>
          <a:stretch>
            <a:fillRect/>
          </a:stretch>
        </p:blipFill>
        <p:spPr>
          <a:xfrm>
            <a:off x="1935402" y="1539713"/>
            <a:ext cx="550974" cy="213379"/>
          </a:xfrm>
          <a:prstGeom prst="rect">
            <a:avLst/>
          </a:prstGeom>
        </p:spPr>
      </p:pic>
    </p:spTree>
    <p:extLst>
      <p:ext uri="{BB962C8B-B14F-4D97-AF65-F5344CB8AC3E}">
        <p14:creationId xmlns:p14="http://schemas.microsoft.com/office/powerpoint/2010/main" val="4207805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5E4DC-65BA-03D5-D854-4B078B7E6A77}"/>
              </a:ext>
            </a:extLst>
          </p:cNvPr>
          <p:cNvSpPr>
            <a:spLocks noGrp="1"/>
          </p:cNvSpPr>
          <p:nvPr>
            <p:ph type="title"/>
          </p:nvPr>
        </p:nvSpPr>
        <p:spPr>
          <a:xfrm>
            <a:off x="509586" y="818788"/>
            <a:ext cx="10515600" cy="1325563"/>
          </a:xfrm>
        </p:spPr>
        <p:txBody>
          <a:bodyPr/>
          <a:lstStyle/>
          <a:p>
            <a:r>
              <a:rPr lang="en-US" dirty="0"/>
              <a:t>Celebrate Success</a:t>
            </a:r>
          </a:p>
        </p:txBody>
      </p:sp>
      <p:sp>
        <p:nvSpPr>
          <p:cNvPr id="3" name="Content Placeholder 2">
            <a:extLst>
              <a:ext uri="{FF2B5EF4-FFF2-40B4-BE49-F238E27FC236}">
                <a16:creationId xmlns:a16="http://schemas.microsoft.com/office/drawing/2014/main" id="{138B168C-6569-93B5-04AF-12F1EDE3F934}"/>
              </a:ext>
            </a:extLst>
          </p:cNvPr>
          <p:cNvSpPr>
            <a:spLocks noGrp="1"/>
          </p:cNvSpPr>
          <p:nvPr>
            <p:ph idx="1"/>
          </p:nvPr>
        </p:nvSpPr>
        <p:spPr>
          <a:xfrm>
            <a:off x="457199" y="2144351"/>
            <a:ext cx="10620375" cy="3087525"/>
          </a:xfrm>
        </p:spPr>
        <p:txBody>
          <a:bodyPr>
            <a:normAutofit fontScale="92500" lnSpcReduction="20000"/>
          </a:bodyPr>
          <a:lstStyle/>
          <a:p>
            <a:r>
              <a:rPr lang="en-US" b="1" dirty="0"/>
              <a:t>State Rental Assistance Program (SRAP)</a:t>
            </a:r>
            <a:r>
              <a:rPr lang="en-US" dirty="0"/>
              <a:t> was an ITIB project, which was successfully procured at the end of December 2023. </a:t>
            </a:r>
          </a:p>
          <a:p>
            <a:r>
              <a:rPr lang="en-US" dirty="0"/>
              <a:t>Contract </a:t>
            </a:r>
            <a:r>
              <a:rPr lang="en-US" b="1" dirty="0"/>
              <a:t>Renewals</a:t>
            </a:r>
            <a:r>
              <a:rPr lang="en-US" dirty="0"/>
              <a:t> addressed</a:t>
            </a:r>
          </a:p>
          <a:p>
            <a:pPr lvl="1"/>
            <a:r>
              <a:rPr lang="en-US" dirty="0"/>
              <a:t>Sensei </a:t>
            </a:r>
          </a:p>
          <a:p>
            <a:pPr lvl="1"/>
            <a:r>
              <a:rPr lang="en-US" dirty="0" err="1"/>
              <a:t>HowSo</a:t>
            </a:r>
            <a:r>
              <a:rPr lang="en-US" dirty="0"/>
              <a:t> / </a:t>
            </a:r>
            <a:r>
              <a:rPr lang="en-US" dirty="0" err="1"/>
              <a:t>Diveplane</a:t>
            </a:r>
            <a:endParaRPr lang="en-US" dirty="0"/>
          </a:p>
          <a:p>
            <a:pPr lvl="1"/>
            <a:r>
              <a:rPr lang="en-US" dirty="0"/>
              <a:t>Tracers License renewal for WSH</a:t>
            </a:r>
          </a:p>
          <a:p>
            <a:r>
              <a:rPr lang="en-US" dirty="0"/>
              <a:t>Successful </a:t>
            </a:r>
            <a:r>
              <a:rPr lang="en-US" b="1" dirty="0"/>
              <a:t>Roll outs</a:t>
            </a:r>
            <a:endParaRPr lang="en-US" dirty="0"/>
          </a:p>
          <a:p>
            <a:pPr lvl="1"/>
            <a:r>
              <a:rPr lang="en-US" dirty="0"/>
              <a:t>Grants Management – Phase II</a:t>
            </a:r>
          </a:p>
          <a:p>
            <a:pPr lvl="1"/>
            <a:r>
              <a:rPr lang="en-US" dirty="0"/>
              <a:t>Trac-IT</a:t>
            </a:r>
          </a:p>
          <a:p>
            <a:pPr lvl="1"/>
            <a:r>
              <a:rPr lang="en-US" dirty="0"/>
              <a:t>Application Reduction</a:t>
            </a:r>
          </a:p>
          <a:p>
            <a:r>
              <a:rPr lang="en-US" dirty="0"/>
              <a:t>RFP Published for </a:t>
            </a:r>
            <a:r>
              <a:rPr lang="en-US" b="1" dirty="0"/>
              <a:t>Revenue Cycle </a:t>
            </a:r>
            <a:r>
              <a:rPr lang="en-US" dirty="0"/>
              <a:t>Modernization</a:t>
            </a:r>
          </a:p>
          <a:p>
            <a:r>
              <a:rPr lang="en-US" dirty="0"/>
              <a:t>3 Business Cases Completed</a:t>
            </a:r>
          </a:p>
          <a:p>
            <a:pPr lvl="1"/>
            <a:endParaRPr lang="en-US" dirty="0"/>
          </a:p>
          <a:p>
            <a:pPr lvl="1"/>
            <a:endParaRPr lang="en-US" dirty="0"/>
          </a:p>
          <a:p>
            <a:endParaRPr lang="en-US" dirty="0"/>
          </a:p>
          <a:p>
            <a:endParaRPr lang="en-US" dirty="0"/>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075AD6C6-D1FC-F762-B748-38AE2A52F2A5}"/>
              </a:ext>
            </a:extLst>
          </p:cNvPr>
          <p:cNvSpPr>
            <a:spLocks noGrp="1"/>
          </p:cNvSpPr>
          <p:nvPr>
            <p:ph type="sldNum" sz="quarter" idx="12"/>
          </p:nvPr>
        </p:nvSpPr>
        <p:spPr/>
        <p:txBody>
          <a:bodyPr/>
          <a:lstStyle/>
          <a:p>
            <a:fld id="{5874D6C6-B3A5-4F2C-A6BF-E3D57C3A1219}" type="slidenum">
              <a:rPr lang="en-US" smtClean="0"/>
              <a:t>3</a:t>
            </a:fld>
            <a:endParaRPr lang="en-US"/>
          </a:p>
        </p:txBody>
      </p:sp>
      <p:sp>
        <p:nvSpPr>
          <p:cNvPr id="7" name="Content Placeholder 6">
            <a:extLst>
              <a:ext uri="{FF2B5EF4-FFF2-40B4-BE49-F238E27FC236}">
                <a16:creationId xmlns:a16="http://schemas.microsoft.com/office/drawing/2014/main" id="{FE56CDAD-49C4-9D60-8593-1373A3C53E91}"/>
              </a:ext>
            </a:extLst>
          </p:cNvPr>
          <p:cNvSpPr>
            <a:spLocks noGrp="1"/>
          </p:cNvSpPr>
          <p:nvPr>
            <p:ph sz="quarter" idx="13"/>
          </p:nvPr>
        </p:nvSpPr>
        <p:spPr/>
        <p:txBody>
          <a:bodyPr/>
          <a:lstStyle/>
          <a:p>
            <a:r>
              <a:rPr lang="en-US" dirty="0"/>
              <a:t>Recent Successes</a:t>
            </a:r>
          </a:p>
        </p:txBody>
      </p:sp>
      <p:sp>
        <p:nvSpPr>
          <p:cNvPr id="11" name="Footer Placeholder 4">
            <a:extLst>
              <a:ext uri="{FF2B5EF4-FFF2-40B4-BE49-F238E27FC236}">
                <a16:creationId xmlns:a16="http://schemas.microsoft.com/office/drawing/2014/main" id="{E3E67429-6114-064D-5B8E-ADF7E15688F5}"/>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sp>
        <p:nvSpPr>
          <p:cNvPr id="4" name="Date Placeholder 3">
            <a:extLst>
              <a:ext uri="{FF2B5EF4-FFF2-40B4-BE49-F238E27FC236}">
                <a16:creationId xmlns:a16="http://schemas.microsoft.com/office/drawing/2014/main" id="{0A846E38-8057-2E09-6910-E1A97D4E385C}"/>
              </a:ext>
            </a:extLst>
          </p:cNvPr>
          <p:cNvSpPr>
            <a:spLocks noGrp="1"/>
          </p:cNvSpPr>
          <p:nvPr>
            <p:ph type="dt" sz="half" idx="10"/>
          </p:nvPr>
        </p:nvSpPr>
        <p:spPr>
          <a:xfrm>
            <a:off x="285750" y="6173787"/>
            <a:ext cx="1847850" cy="365125"/>
          </a:xfrm>
        </p:spPr>
        <p:txBody>
          <a:bodyPr/>
          <a:lstStyle/>
          <a:p>
            <a:r>
              <a:rPr lang="en-US"/>
              <a:t>01.09.2024</a:t>
            </a:r>
            <a:endParaRPr lang="en-US" dirty="0"/>
          </a:p>
        </p:txBody>
      </p:sp>
    </p:spTree>
    <p:extLst>
      <p:ext uri="{BB962C8B-B14F-4D97-AF65-F5344CB8AC3E}">
        <p14:creationId xmlns:p14="http://schemas.microsoft.com/office/powerpoint/2010/main" val="4290451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5E4DC-65BA-03D5-D854-4B078B7E6A77}"/>
              </a:ext>
            </a:extLst>
          </p:cNvPr>
          <p:cNvSpPr>
            <a:spLocks noGrp="1"/>
          </p:cNvSpPr>
          <p:nvPr>
            <p:ph type="title"/>
          </p:nvPr>
        </p:nvSpPr>
        <p:spPr>
          <a:xfrm>
            <a:off x="457200" y="2266588"/>
            <a:ext cx="10515600" cy="1325563"/>
          </a:xfrm>
        </p:spPr>
        <p:txBody>
          <a:bodyPr/>
          <a:lstStyle/>
          <a:p>
            <a:r>
              <a:rPr lang="en-US" dirty="0"/>
              <a:t>Intakes  </a:t>
            </a:r>
          </a:p>
        </p:txBody>
      </p:sp>
      <p:sp>
        <p:nvSpPr>
          <p:cNvPr id="6" name="Slide Number Placeholder 5">
            <a:extLst>
              <a:ext uri="{FF2B5EF4-FFF2-40B4-BE49-F238E27FC236}">
                <a16:creationId xmlns:a16="http://schemas.microsoft.com/office/drawing/2014/main" id="{075AD6C6-D1FC-F762-B748-38AE2A52F2A5}"/>
              </a:ext>
            </a:extLst>
          </p:cNvPr>
          <p:cNvSpPr>
            <a:spLocks noGrp="1"/>
          </p:cNvSpPr>
          <p:nvPr>
            <p:ph type="sldNum" sz="quarter" idx="12"/>
          </p:nvPr>
        </p:nvSpPr>
        <p:spPr/>
        <p:txBody>
          <a:bodyPr/>
          <a:lstStyle/>
          <a:p>
            <a:fld id="{5874D6C6-B3A5-4F2C-A6BF-E3D57C3A1219}" type="slidenum">
              <a:rPr lang="en-US" smtClean="0"/>
              <a:t>4</a:t>
            </a:fld>
            <a:endParaRPr lang="en-US"/>
          </a:p>
        </p:txBody>
      </p:sp>
      <p:sp>
        <p:nvSpPr>
          <p:cNvPr id="7" name="Content Placeholder 6">
            <a:extLst>
              <a:ext uri="{FF2B5EF4-FFF2-40B4-BE49-F238E27FC236}">
                <a16:creationId xmlns:a16="http://schemas.microsoft.com/office/drawing/2014/main" id="{FE56CDAD-49C4-9D60-8593-1373A3C53E91}"/>
              </a:ext>
            </a:extLst>
          </p:cNvPr>
          <p:cNvSpPr>
            <a:spLocks noGrp="1"/>
          </p:cNvSpPr>
          <p:nvPr>
            <p:ph sz="quarter" idx="13"/>
          </p:nvPr>
        </p:nvSpPr>
        <p:spPr/>
        <p:txBody>
          <a:bodyPr/>
          <a:lstStyle/>
          <a:p>
            <a:r>
              <a:rPr lang="en-US" dirty="0"/>
              <a:t> </a:t>
            </a:r>
          </a:p>
        </p:txBody>
      </p:sp>
      <p:sp>
        <p:nvSpPr>
          <p:cNvPr id="11" name="Footer Placeholder 4">
            <a:extLst>
              <a:ext uri="{FF2B5EF4-FFF2-40B4-BE49-F238E27FC236}">
                <a16:creationId xmlns:a16="http://schemas.microsoft.com/office/drawing/2014/main" id="{E3E67429-6114-064D-5B8E-ADF7E15688F5}"/>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sp>
        <p:nvSpPr>
          <p:cNvPr id="4" name="Date Placeholder 3">
            <a:extLst>
              <a:ext uri="{FF2B5EF4-FFF2-40B4-BE49-F238E27FC236}">
                <a16:creationId xmlns:a16="http://schemas.microsoft.com/office/drawing/2014/main" id="{0A846E38-8057-2E09-6910-E1A97D4E385C}"/>
              </a:ext>
            </a:extLst>
          </p:cNvPr>
          <p:cNvSpPr>
            <a:spLocks noGrp="1"/>
          </p:cNvSpPr>
          <p:nvPr>
            <p:ph type="dt" sz="half" idx="10"/>
          </p:nvPr>
        </p:nvSpPr>
        <p:spPr>
          <a:xfrm>
            <a:off x="285750" y="6173787"/>
            <a:ext cx="1847850" cy="365125"/>
          </a:xfrm>
        </p:spPr>
        <p:txBody>
          <a:bodyPr/>
          <a:lstStyle/>
          <a:p>
            <a:r>
              <a:rPr lang="en-US"/>
              <a:t>01.09.2024</a:t>
            </a:r>
            <a:endParaRPr lang="en-US" dirty="0"/>
          </a:p>
        </p:txBody>
      </p:sp>
    </p:spTree>
    <p:extLst>
      <p:ext uri="{BB962C8B-B14F-4D97-AF65-F5344CB8AC3E}">
        <p14:creationId xmlns:p14="http://schemas.microsoft.com/office/powerpoint/2010/main" val="1354557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154A3-0A22-2004-6610-C63D62663E6A}"/>
              </a:ext>
            </a:extLst>
          </p:cNvPr>
          <p:cNvSpPr>
            <a:spLocks noGrp="1"/>
          </p:cNvSpPr>
          <p:nvPr>
            <p:ph type="title"/>
          </p:nvPr>
        </p:nvSpPr>
        <p:spPr>
          <a:xfrm>
            <a:off x="457200" y="1081195"/>
            <a:ext cx="10515600" cy="321732"/>
          </a:xfrm>
        </p:spPr>
        <p:txBody>
          <a:bodyPr>
            <a:normAutofit fontScale="90000"/>
          </a:bodyPr>
          <a:lstStyle/>
          <a:p>
            <a:r>
              <a:rPr lang="en-US" dirty="0"/>
              <a:t>Intake Pipeline (32)</a:t>
            </a:r>
          </a:p>
        </p:txBody>
      </p:sp>
      <p:sp>
        <p:nvSpPr>
          <p:cNvPr id="3" name="Content Placeholder 2">
            <a:extLst>
              <a:ext uri="{FF2B5EF4-FFF2-40B4-BE49-F238E27FC236}">
                <a16:creationId xmlns:a16="http://schemas.microsoft.com/office/drawing/2014/main" id="{35F2BE5F-2FBF-745A-F9A8-6CBBCC0E4384}"/>
              </a:ext>
            </a:extLst>
          </p:cNvPr>
          <p:cNvSpPr>
            <a:spLocks noGrp="1"/>
          </p:cNvSpPr>
          <p:nvPr>
            <p:ph idx="1"/>
          </p:nvPr>
        </p:nvSpPr>
        <p:spPr>
          <a:xfrm>
            <a:off x="362693" y="1714378"/>
            <a:ext cx="2597925" cy="4261686"/>
          </a:xfrm>
        </p:spPr>
        <p:txBody>
          <a:bodyPr>
            <a:normAutofit/>
          </a:bodyPr>
          <a:lstStyle/>
          <a:p>
            <a:pPr marL="0" indent="0">
              <a:buNone/>
            </a:pPr>
            <a:r>
              <a:rPr lang="en-US" sz="1300" b="1" dirty="0"/>
              <a:t>Open ITIB Submissions (7)</a:t>
            </a:r>
            <a:endParaRPr lang="en-US" sz="1300" dirty="0">
              <a:solidFill>
                <a:srgbClr val="FF0000"/>
              </a:solidFill>
            </a:endParaRPr>
          </a:p>
          <a:p>
            <a:r>
              <a:rPr lang="en-US" sz="1300" dirty="0"/>
              <a:t>Elavon (electronic payments)</a:t>
            </a:r>
          </a:p>
          <a:p>
            <a:r>
              <a:rPr lang="en-US" sz="1300" dirty="0"/>
              <a:t>Web Portal for Marcus Alerts</a:t>
            </a:r>
          </a:p>
          <a:p>
            <a:r>
              <a:rPr lang="en-US" sz="1300" dirty="0"/>
              <a:t>Facilities Enterprise Human Resource System Solution (formerly HOPS HR)</a:t>
            </a:r>
          </a:p>
          <a:p>
            <a:r>
              <a:rPr lang="en-US" sz="1300" dirty="0"/>
              <a:t>Fiscal Note/Fireside Chat</a:t>
            </a:r>
          </a:p>
          <a:p>
            <a:r>
              <a:rPr lang="en-US" sz="1300" dirty="0"/>
              <a:t>ObservSMART</a:t>
            </a:r>
          </a:p>
          <a:p>
            <a:r>
              <a:rPr lang="en-US" sz="1300" dirty="0"/>
              <a:t>EDCC Integration</a:t>
            </a:r>
          </a:p>
          <a:p>
            <a:r>
              <a:rPr lang="en-US" sz="1300" dirty="0"/>
              <a:t>Discharge Assistance Planning</a:t>
            </a:r>
          </a:p>
          <a:p>
            <a:pPr marL="0" indent="0">
              <a:buNone/>
            </a:pP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24EC8667-81DB-6EC0-74C7-47CC4D370B6F}"/>
              </a:ext>
            </a:extLst>
          </p:cNvPr>
          <p:cNvSpPr>
            <a:spLocks noGrp="1"/>
          </p:cNvSpPr>
          <p:nvPr>
            <p:ph type="sldNum" sz="quarter" idx="12"/>
          </p:nvPr>
        </p:nvSpPr>
        <p:spPr/>
        <p:txBody>
          <a:bodyPr/>
          <a:lstStyle/>
          <a:p>
            <a:fld id="{5874D6C6-B3A5-4F2C-A6BF-E3D57C3A1219}" type="slidenum">
              <a:rPr lang="en-US" smtClean="0"/>
              <a:t>5</a:t>
            </a:fld>
            <a:endParaRPr lang="en-US"/>
          </a:p>
        </p:txBody>
      </p:sp>
      <p:sp>
        <p:nvSpPr>
          <p:cNvPr id="7" name="Content Placeholder 6">
            <a:extLst>
              <a:ext uri="{FF2B5EF4-FFF2-40B4-BE49-F238E27FC236}">
                <a16:creationId xmlns:a16="http://schemas.microsoft.com/office/drawing/2014/main" id="{4871C349-8076-AD3F-6489-13B5819361B3}"/>
              </a:ext>
            </a:extLst>
          </p:cNvPr>
          <p:cNvSpPr>
            <a:spLocks noGrp="1"/>
          </p:cNvSpPr>
          <p:nvPr>
            <p:ph sz="quarter" idx="13"/>
          </p:nvPr>
        </p:nvSpPr>
        <p:spPr/>
        <p:txBody>
          <a:bodyPr/>
          <a:lstStyle/>
          <a:p>
            <a:r>
              <a:rPr lang="en-US" dirty="0"/>
              <a:t>Potential Future Projects List </a:t>
            </a:r>
          </a:p>
        </p:txBody>
      </p:sp>
      <p:sp>
        <p:nvSpPr>
          <p:cNvPr id="13" name="Content Placeholder 2">
            <a:extLst>
              <a:ext uri="{FF2B5EF4-FFF2-40B4-BE49-F238E27FC236}">
                <a16:creationId xmlns:a16="http://schemas.microsoft.com/office/drawing/2014/main" id="{C211360E-E9D5-5653-3CAD-6F93A3C349B9}"/>
              </a:ext>
            </a:extLst>
          </p:cNvPr>
          <p:cNvSpPr txBox="1">
            <a:spLocks/>
          </p:cNvSpPr>
          <p:nvPr/>
        </p:nvSpPr>
        <p:spPr>
          <a:xfrm>
            <a:off x="3526041" y="1677492"/>
            <a:ext cx="4935063" cy="43354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b="1" dirty="0"/>
          </a:p>
          <a:p>
            <a:pPr marL="0" indent="0">
              <a:buNone/>
            </a:pPr>
            <a:endParaRPr lang="en-US" sz="1500" b="1" dirty="0"/>
          </a:p>
          <a:p>
            <a:pPr marL="0" indent="0">
              <a:buNone/>
            </a:pPr>
            <a:endParaRPr lang="en-US" sz="1500" b="1" dirty="0"/>
          </a:p>
          <a:p>
            <a:pPr marL="0" indent="0">
              <a:buNone/>
            </a:pPr>
            <a:endParaRPr lang="en-US" sz="1500" b="1" dirty="0"/>
          </a:p>
          <a:p>
            <a:pPr marL="0" indent="0">
              <a:buNone/>
            </a:pPr>
            <a:endParaRPr lang="en-US" sz="1500" b="1" dirty="0"/>
          </a:p>
          <a:p>
            <a:pPr marL="0" indent="0">
              <a:buNone/>
            </a:pPr>
            <a:endParaRPr lang="en-US" sz="1500" dirty="0">
              <a:hlinkClick r:id="rId3"/>
            </a:endParaRPr>
          </a:p>
          <a:p>
            <a:pPr marL="0" indent="0">
              <a:buNone/>
            </a:pPr>
            <a:endParaRPr lang="en-US" sz="1500" dirty="0">
              <a:hlinkClick r:id="rId3"/>
            </a:endParaRPr>
          </a:p>
          <a:p>
            <a:pPr marL="0" indent="0" algn="ctr">
              <a:buNone/>
            </a:pPr>
            <a:endParaRPr lang="en-US" sz="1500" dirty="0">
              <a:hlinkClick r:id="rId3"/>
            </a:endParaRPr>
          </a:p>
          <a:p>
            <a:pPr marL="0" indent="0" algn="ctr">
              <a:buNone/>
            </a:pPr>
            <a:endParaRPr lang="en-US" sz="1500" dirty="0">
              <a:hlinkClick r:id="rId3"/>
            </a:endParaRPr>
          </a:p>
          <a:p>
            <a:pPr marL="0" indent="0">
              <a:buNone/>
            </a:pPr>
            <a:endParaRPr lang="en-US" sz="1300" dirty="0">
              <a:ea typeface="Calibri"/>
              <a:cs typeface="Calibri"/>
            </a:endParaRPr>
          </a:p>
        </p:txBody>
      </p:sp>
      <p:sp>
        <p:nvSpPr>
          <p:cNvPr id="8" name="Date Placeholder 3">
            <a:extLst>
              <a:ext uri="{FF2B5EF4-FFF2-40B4-BE49-F238E27FC236}">
                <a16:creationId xmlns:a16="http://schemas.microsoft.com/office/drawing/2014/main" id="{4DE936CE-69EA-C075-B09D-0FDB48785886}"/>
              </a:ext>
            </a:extLst>
          </p:cNvPr>
          <p:cNvSpPr>
            <a:spLocks noGrp="1"/>
          </p:cNvSpPr>
          <p:nvPr>
            <p:ph type="dt" sz="half" idx="10"/>
          </p:nvPr>
        </p:nvSpPr>
        <p:spPr>
          <a:xfrm>
            <a:off x="285750" y="6173787"/>
            <a:ext cx="1847850" cy="365125"/>
          </a:xfrm>
        </p:spPr>
        <p:txBody>
          <a:bodyPr/>
          <a:lstStyle/>
          <a:p>
            <a:r>
              <a:rPr lang="en-US"/>
              <a:t>01.09.2024</a:t>
            </a:r>
            <a:endParaRPr lang="en-US" dirty="0"/>
          </a:p>
        </p:txBody>
      </p:sp>
      <p:sp>
        <p:nvSpPr>
          <p:cNvPr id="9" name="Footer Placeholder 4">
            <a:extLst>
              <a:ext uri="{FF2B5EF4-FFF2-40B4-BE49-F238E27FC236}">
                <a16:creationId xmlns:a16="http://schemas.microsoft.com/office/drawing/2014/main" id="{52D5DE3B-E09F-6984-D213-6E369B4556BD}"/>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sp>
        <p:nvSpPr>
          <p:cNvPr id="11" name="TextBox 10">
            <a:extLst>
              <a:ext uri="{FF2B5EF4-FFF2-40B4-BE49-F238E27FC236}">
                <a16:creationId xmlns:a16="http://schemas.microsoft.com/office/drawing/2014/main" id="{9899CCE6-DC23-8ABC-9145-E879AFDBA6A4}"/>
              </a:ext>
            </a:extLst>
          </p:cNvPr>
          <p:cNvSpPr txBox="1"/>
          <p:nvPr/>
        </p:nvSpPr>
        <p:spPr>
          <a:xfrm>
            <a:off x="8817185" y="1714378"/>
            <a:ext cx="3405942" cy="1181084"/>
          </a:xfrm>
          <a:prstGeom prst="rect">
            <a:avLst/>
          </a:prstGeom>
          <a:noFill/>
        </p:spPr>
        <p:txBody>
          <a:bodyPr wrap="square" rtlCol="0">
            <a:normAutofit/>
          </a:bodyPr>
          <a:lstStyle/>
          <a:p>
            <a:pPr marL="0" indent="0">
              <a:buNone/>
            </a:pPr>
            <a:r>
              <a:rPr lang="en-US" sz="1200" b="1" dirty="0"/>
              <a:t>Grandfathered in – No Intake Form (3):</a:t>
            </a:r>
          </a:p>
          <a:p>
            <a:pPr marL="285750" lvl="0" indent="-285750">
              <a:buFont typeface="Arial" panose="020B0604020202020204" pitchFamily="34" charset="0"/>
              <a:buChar char="•"/>
            </a:pPr>
            <a:r>
              <a:rPr lang="en-US" sz="1200" dirty="0">
                <a:cs typeface="Calibri"/>
              </a:rPr>
              <a:t>AAIDD/Supports Intensity Scale </a:t>
            </a:r>
          </a:p>
          <a:p>
            <a:pPr marL="285750" lvl="0" indent="-285750">
              <a:buFont typeface="Arial" panose="020B0604020202020204" pitchFamily="34" charset="0"/>
              <a:buChar char="•"/>
            </a:pPr>
            <a:r>
              <a:rPr lang="en-US" sz="1200" dirty="0">
                <a:cs typeface="Calibri"/>
              </a:rPr>
              <a:t>Counter Tools </a:t>
            </a:r>
          </a:p>
          <a:p>
            <a:pPr marL="285750" lvl="0" indent="-285750">
              <a:buFont typeface="Arial" panose="020B0604020202020204" pitchFamily="34" charset="0"/>
              <a:buChar char="•"/>
            </a:pPr>
            <a:r>
              <a:rPr lang="en-US" sz="1200" dirty="0">
                <a:cs typeface="Calibri"/>
              </a:rPr>
              <a:t>VA Navigator</a:t>
            </a:r>
          </a:p>
          <a:p>
            <a:pPr marL="285750" lvl="0" indent="-285750">
              <a:buFont typeface="Arial" panose="020B0604020202020204" pitchFamily="34" charset="0"/>
              <a:buChar char="•"/>
            </a:pPr>
            <a:endParaRPr lang="en-US" sz="1200" dirty="0">
              <a:cs typeface="Calibri"/>
            </a:endParaRPr>
          </a:p>
          <a:p>
            <a:pPr marL="285750" lvl="0" indent="-285750">
              <a:buFont typeface="Arial" panose="020B0604020202020204" pitchFamily="34" charset="0"/>
              <a:buChar char="•"/>
            </a:pPr>
            <a:endParaRPr lang="en-US" sz="1200" dirty="0">
              <a:cs typeface="Calibri"/>
            </a:endParaRPr>
          </a:p>
          <a:p>
            <a:endParaRPr lang="en-US" dirty="0"/>
          </a:p>
        </p:txBody>
      </p:sp>
      <p:pic>
        <p:nvPicPr>
          <p:cNvPr id="22" name="Graphic 21" descr="Girl wearing cape">
            <a:extLst>
              <a:ext uri="{FF2B5EF4-FFF2-40B4-BE49-F238E27FC236}">
                <a16:creationId xmlns:a16="http://schemas.microsoft.com/office/drawing/2014/main" id="{6EB5AE00-1DF1-7B71-6B62-510653B097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53344" y="5764500"/>
            <a:ext cx="478866" cy="993647"/>
          </a:xfrm>
          <a:prstGeom prst="rect">
            <a:avLst/>
          </a:prstGeom>
        </p:spPr>
      </p:pic>
      <p:graphicFrame>
        <p:nvGraphicFramePr>
          <p:cNvPr id="33" name="Diagram 32">
            <a:extLst>
              <a:ext uri="{FF2B5EF4-FFF2-40B4-BE49-F238E27FC236}">
                <a16:creationId xmlns:a16="http://schemas.microsoft.com/office/drawing/2014/main" id="{0C6B1753-828C-2301-03C5-3ECFD69BA6DB}"/>
              </a:ext>
            </a:extLst>
          </p:cNvPr>
          <p:cNvGraphicFramePr/>
          <p:nvPr>
            <p:extLst>
              <p:ext uri="{D42A27DB-BD31-4B8C-83A1-F6EECF244321}">
                <p14:modId xmlns:p14="http://schemas.microsoft.com/office/powerpoint/2010/main" val="3386863211"/>
              </p:ext>
            </p:extLst>
          </p:nvPr>
        </p:nvGraphicFramePr>
        <p:xfrm>
          <a:off x="9040606" y="3913186"/>
          <a:ext cx="1479550" cy="2308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7" name="TextBox 26">
            <a:extLst>
              <a:ext uri="{FF2B5EF4-FFF2-40B4-BE49-F238E27FC236}">
                <a16:creationId xmlns:a16="http://schemas.microsoft.com/office/drawing/2014/main" id="{47A98874-8320-CB8B-B64E-7C8A284FE4A4}"/>
              </a:ext>
            </a:extLst>
          </p:cNvPr>
          <p:cNvSpPr txBox="1"/>
          <p:nvPr/>
        </p:nvSpPr>
        <p:spPr>
          <a:xfrm>
            <a:off x="3040380" y="5579834"/>
            <a:ext cx="6111240" cy="369332"/>
          </a:xfrm>
          <a:prstGeom prst="rect">
            <a:avLst/>
          </a:prstGeom>
          <a:noFill/>
        </p:spPr>
        <p:txBody>
          <a:bodyPr wrap="square">
            <a:spAutoFit/>
          </a:bodyPr>
          <a:lstStyle/>
          <a:p>
            <a:pPr marL="0" indent="0" algn="ctr">
              <a:buNone/>
            </a:pPr>
            <a:r>
              <a:rPr lang="en-US" sz="1800" dirty="0">
                <a:hlinkClick r:id="rId3"/>
              </a:rPr>
              <a:t>Microsoft Power BI (powerbigov.us)</a:t>
            </a:r>
            <a:endParaRPr lang="en-US" sz="1800" b="1" dirty="0"/>
          </a:p>
        </p:txBody>
      </p:sp>
      <p:sp>
        <p:nvSpPr>
          <p:cNvPr id="28" name="TextBox 27">
            <a:extLst>
              <a:ext uri="{FF2B5EF4-FFF2-40B4-BE49-F238E27FC236}">
                <a16:creationId xmlns:a16="http://schemas.microsoft.com/office/drawing/2014/main" id="{BB1EC1C2-0BDE-03D9-F264-72FBEF7DFE0C}"/>
              </a:ext>
            </a:extLst>
          </p:cNvPr>
          <p:cNvSpPr txBox="1"/>
          <p:nvPr/>
        </p:nvSpPr>
        <p:spPr>
          <a:xfrm>
            <a:off x="8834330" y="2895462"/>
            <a:ext cx="3405942" cy="1181084"/>
          </a:xfrm>
          <a:prstGeom prst="rect">
            <a:avLst/>
          </a:prstGeom>
          <a:noFill/>
        </p:spPr>
        <p:txBody>
          <a:bodyPr wrap="square" rtlCol="0">
            <a:normAutofit/>
          </a:bodyPr>
          <a:lstStyle/>
          <a:p>
            <a:r>
              <a:rPr lang="en-US" sz="1100" b="1" dirty="0"/>
              <a:t>Open E</a:t>
            </a:r>
            <a:r>
              <a:rPr lang="en-US" sz="1200" b="1" dirty="0"/>
              <a:t>IB Submissions (29)</a:t>
            </a:r>
          </a:p>
          <a:p>
            <a:r>
              <a:rPr lang="en-US" sz="1200" b="1" dirty="0"/>
              <a:t>Closed (3)</a:t>
            </a:r>
          </a:p>
          <a:p>
            <a:pPr marL="285750" lvl="0" indent="-285750">
              <a:buFont typeface="Arial" panose="020B0604020202020204" pitchFamily="34" charset="0"/>
              <a:buChar char="•"/>
            </a:pPr>
            <a:endParaRPr lang="en-US" sz="1200" dirty="0">
              <a:cs typeface="Calibri"/>
            </a:endParaRPr>
          </a:p>
          <a:p>
            <a:endParaRPr lang="en-US" dirty="0"/>
          </a:p>
        </p:txBody>
      </p:sp>
      <p:pic>
        <p:nvPicPr>
          <p:cNvPr id="5" name="Picture 4">
            <a:extLst>
              <a:ext uri="{FF2B5EF4-FFF2-40B4-BE49-F238E27FC236}">
                <a16:creationId xmlns:a16="http://schemas.microsoft.com/office/drawing/2014/main" id="{339569F8-98BC-4213-64FA-41583D0E0F21}"/>
              </a:ext>
            </a:extLst>
          </p:cNvPr>
          <p:cNvPicPr>
            <a:picLocks noChangeAspect="1"/>
          </p:cNvPicPr>
          <p:nvPr/>
        </p:nvPicPr>
        <p:blipFill>
          <a:blip r:embed="rId11"/>
          <a:stretch>
            <a:fillRect/>
          </a:stretch>
        </p:blipFill>
        <p:spPr>
          <a:xfrm>
            <a:off x="3387182" y="1696222"/>
            <a:ext cx="5157397" cy="3579563"/>
          </a:xfrm>
          <a:prstGeom prst="rect">
            <a:avLst/>
          </a:prstGeom>
        </p:spPr>
      </p:pic>
      <p:grpSp>
        <p:nvGrpSpPr>
          <p:cNvPr id="10" name="Group 9">
            <a:extLst>
              <a:ext uri="{FF2B5EF4-FFF2-40B4-BE49-F238E27FC236}">
                <a16:creationId xmlns:a16="http://schemas.microsoft.com/office/drawing/2014/main" id="{4289733F-2735-41B8-DAFB-7150460D5AC0}"/>
              </a:ext>
            </a:extLst>
          </p:cNvPr>
          <p:cNvGrpSpPr/>
          <p:nvPr/>
        </p:nvGrpSpPr>
        <p:grpSpPr>
          <a:xfrm>
            <a:off x="3657600" y="4536941"/>
            <a:ext cx="664668" cy="649970"/>
            <a:chOff x="1441408" y="0"/>
            <a:chExt cx="664668" cy="649970"/>
          </a:xfrm>
        </p:grpSpPr>
        <p:sp>
          <p:nvSpPr>
            <p:cNvPr id="12" name="Rectangle: Rounded Corners 11">
              <a:extLst>
                <a:ext uri="{FF2B5EF4-FFF2-40B4-BE49-F238E27FC236}">
                  <a16:creationId xmlns:a16="http://schemas.microsoft.com/office/drawing/2014/main" id="{7E40F363-642E-EF05-2670-F2FA76C7B4D1}"/>
                </a:ext>
              </a:extLst>
            </p:cNvPr>
            <p:cNvSpPr/>
            <p:nvPr/>
          </p:nvSpPr>
          <p:spPr>
            <a:xfrm>
              <a:off x="1441408" y="0"/>
              <a:ext cx="664668" cy="6499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D096EE57-8B76-B817-7C2E-6D88E6796359}"/>
                </a:ext>
              </a:extLst>
            </p:cNvPr>
            <p:cNvSpPr txBox="1"/>
            <p:nvPr/>
          </p:nvSpPr>
          <p:spPr>
            <a:xfrm>
              <a:off x="1473137" y="31729"/>
              <a:ext cx="601210" cy="5865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Business Case Backlog</a:t>
              </a:r>
            </a:p>
          </p:txBody>
        </p:sp>
      </p:grpSp>
    </p:spTree>
    <p:extLst>
      <p:ext uri="{BB962C8B-B14F-4D97-AF65-F5344CB8AC3E}">
        <p14:creationId xmlns:p14="http://schemas.microsoft.com/office/powerpoint/2010/main" val="2709975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154A3-0A22-2004-6610-C63D62663E6A}"/>
              </a:ext>
            </a:extLst>
          </p:cNvPr>
          <p:cNvSpPr>
            <a:spLocks noGrp="1"/>
          </p:cNvSpPr>
          <p:nvPr>
            <p:ph type="title"/>
          </p:nvPr>
        </p:nvSpPr>
        <p:spPr>
          <a:xfrm>
            <a:off x="457200" y="1081195"/>
            <a:ext cx="10515600" cy="321732"/>
          </a:xfrm>
        </p:spPr>
        <p:txBody>
          <a:bodyPr>
            <a:normAutofit fontScale="90000"/>
          </a:bodyPr>
          <a:lstStyle/>
          <a:p>
            <a:r>
              <a:rPr lang="en-US" dirty="0"/>
              <a:t>Awareness - Upcoming Intakes</a:t>
            </a:r>
          </a:p>
        </p:txBody>
      </p:sp>
      <p:sp>
        <p:nvSpPr>
          <p:cNvPr id="6" name="Slide Number Placeholder 5">
            <a:extLst>
              <a:ext uri="{FF2B5EF4-FFF2-40B4-BE49-F238E27FC236}">
                <a16:creationId xmlns:a16="http://schemas.microsoft.com/office/drawing/2014/main" id="{24EC8667-81DB-6EC0-74C7-47CC4D370B6F}"/>
              </a:ext>
            </a:extLst>
          </p:cNvPr>
          <p:cNvSpPr>
            <a:spLocks noGrp="1"/>
          </p:cNvSpPr>
          <p:nvPr>
            <p:ph type="sldNum" sz="quarter" idx="12"/>
          </p:nvPr>
        </p:nvSpPr>
        <p:spPr/>
        <p:txBody>
          <a:bodyPr/>
          <a:lstStyle/>
          <a:p>
            <a:fld id="{5874D6C6-B3A5-4F2C-A6BF-E3D57C3A1219}" type="slidenum">
              <a:rPr lang="en-US" smtClean="0"/>
              <a:t>6</a:t>
            </a:fld>
            <a:endParaRPr lang="en-US"/>
          </a:p>
        </p:txBody>
      </p:sp>
      <p:sp>
        <p:nvSpPr>
          <p:cNvPr id="7" name="Content Placeholder 6">
            <a:extLst>
              <a:ext uri="{FF2B5EF4-FFF2-40B4-BE49-F238E27FC236}">
                <a16:creationId xmlns:a16="http://schemas.microsoft.com/office/drawing/2014/main" id="{4871C349-8076-AD3F-6489-13B5819361B3}"/>
              </a:ext>
            </a:extLst>
          </p:cNvPr>
          <p:cNvSpPr>
            <a:spLocks noGrp="1"/>
          </p:cNvSpPr>
          <p:nvPr>
            <p:ph sz="quarter" idx="13"/>
          </p:nvPr>
        </p:nvSpPr>
        <p:spPr/>
        <p:txBody>
          <a:bodyPr/>
          <a:lstStyle/>
          <a:p>
            <a:r>
              <a:rPr lang="en-US" dirty="0"/>
              <a:t>Potential Future Projects List </a:t>
            </a:r>
          </a:p>
        </p:txBody>
      </p:sp>
      <p:sp>
        <p:nvSpPr>
          <p:cNvPr id="10" name="Content Placeholder 2">
            <a:extLst>
              <a:ext uri="{FF2B5EF4-FFF2-40B4-BE49-F238E27FC236}">
                <a16:creationId xmlns:a16="http://schemas.microsoft.com/office/drawing/2014/main" id="{35C6B101-10A7-255E-6100-927C54571F26}"/>
              </a:ext>
            </a:extLst>
          </p:cNvPr>
          <p:cNvSpPr txBox="1">
            <a:spLocks/>
          </p:cNvSpPr>
          <p:nvPr/>
        </p:nvSpPr>
        <p:spPr>
          <a:xfrm>
            <a:off x="285750" y="1669230"/>
            <a:ext cx="10370948" cy="26968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00" b="1" dirty="0"/>
              <a:t>Potential Intakes where Submissions have not yet been made (6)</a:t>
            </a:r>
            <a:endParaRPr lang="en-US" sz="1300" b="1" dirty="0">
              <a:solidFill>
                <a:srgbClr val="FF0000"/>
              </a:solidFill>
            </a:endParaRPr>
          </a:p>
          <a:p>
            <a:r>
              <a:rPr lang="en-US" sz="1300" dirty="0">
                <a:cs typeface="Calibri"/>
              </a:rPr>
              <a:t>Tickit Health</a:t>
            </a:r>
          </a:p>
          <a:p>
            <a:r>
              <a:rPr lang="en-US" sz="1300" dirty="0">
                <a:ea typeface="Calibri"/>
                <a:cs typeface="Calibri"/>
              </a:rPr>
              <a:t>EHR – ADC and Integration w/ EHR Catawba and SEVTC</a:t>
            </a:r>
          </a:p>
          <a:p>
            <a:r>
              <a:rPr lang="en-US" sz="1300" dirty="0">
                <a:ea typeface="Calibri"/>
                <a:cs typeface="Calibri"/>
              </a:rPr>
              <a:t>Update legal status code in Avatar </a:t>
            </a:r>
          </a:p>
          <a:p>
            <a:r>
              <a:rPr lang="en-US" sz="1300" dirty="0">
                <a:ea typeface="Calibri"/>
                <a:cs typeface="Calibri"/>
              </a:rPr>
              <a:t>EHR - Oracle Millennium (Mythics/CAI)</a:t>
            </a:r>
          </a:p>
          <a:p>
            <a:r>
              <a:rPr lang="en-US" sz="1300" dirty="0">
                <a:ea typeface="Calibri"/>
                <a:cs typeface="Calibri"/>
              </a:rPr>
              <a:t>EHR - text communication with PHI</a:t>
            </a:r>
          </a:p>
          <a:p>
            <a:r>
              <a:rPr lang="en-US" sz="1300" dirty="0">
                <a:ea typeface="Calibri"/>
                <a:cs typeface="Calibri"/>
              </a:rPr>
              <a:t>PM tool (ex. Sensei IQ vs JIRA)</a:t>
            </a:r>
          </a:p>
        </p:txBody>
      </p:sp>
      <p:sp>
        <p:nvSpPr>
          <p:cNvPr id="8" name="Date Placeholder 3">
            <a:extLst>
              <a:ext uri="{FF2B5EF4-FFF2-40B4-BE49-F238E27FC236}">
                <a16:creationId xmlns:a16="http://schemas.microsoft.com/office/drawing/2014/main" id="{4DE936CE-69EA-C075-B09D-0FDB48785886}"/>
              </a:ext>
            </a:extLst>
          </p:cNvPr>
          <p:cNvSpPr>
            <a:spLocks noGrp="1"/>
          </p:cNvSpPr>
          <p:nvPr>
            <p:ph type="dt" sz="half" idx="10"/>
          </p:nvPr>
        </p:nvSpPr>
        <p:spPr>
          <a:xfrm>
            <a:off x="285750" y="6173787"/>
            <a:ext cx="1847850" cy="365125"/>
          </a:xfrm>
        </p:spPr>
        <p:txBody>
          <a:bodyPr/>
          <a:lstStyle/>
          <a:p>
            <a:r>
              <a:rPr lang="en-US"/>
              <a:t>01.09.2024</a:t>
            </a:r>
            <a:endParaRPr lang="en-US" dirty="0"/>
          </a:p>
        </p:txBody>
      </p:sp>
      <p:sp>
        <p:nvSpPr>
          <p:cNvPr id="9" name="Footer Placeholder 4">
            <a:extLst>
              <a:ext uri="{FF2B5EF4-FFF2-40B4-BE49-F238E27FC236}">
                <a16:creationId xmlns:a16="http://schemas.microsoft.com/office/drawing/2014/main" id="{52D5DE3B-E09F-6984-D213-6E369B4556BD}"/>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spTree>
    <p:extLst>
      <p:ext uri="{BB962C8B-B14F-4D97-AF65-F5344CB8AC3E}">
        <p14:creationId xmlns:p14="http://schemas.microsoft.com/office/powerpoint/2010/main" val="3106658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5E4DC-65BA-03D5-D854-4B078B7E6A77}"/>
              </a:ext>
            </a:extLst>
          </p:cNvPr>
          <p:cNvSpPr>
            <a:spLocks noGrp="1"/>
          </p:cNvSpPr>
          <p:nvPr>
            <p:ph type="title"/>
          </p:nvPr>
        </p:nvSpPr>
        <p:spPr>
          <a:xfrm>
            <a:off x="457200" y="2266588"/>
            <a:ext cx="10515600" cy="1325563"/>
          </a:xfrm>
        </p:spPr>
        <p:txBody>
          <a:bodyPr/>
          <a:lstStyle/>
          <a:p>
            <a:r>
              <a:rPr lang="en-US" dirty="0"/>
              <a:t>EPMO Update and Recommendations  </a:t>
            </a:r>
          </a:p>
        </p:txBody>
      </p:sp>
      <p:sp>
        <p:nvSpPr>
          <p:cNvPr id="6" name="Slide Number Placeholder 5">
            <a:extLst>
              <a:ext uri="{FF2B5EF4-FFF2-40B4-BE49-F238E27FC236}">
                <a16:creationId xmlns:a16="http://schemas.microsoft.com/office/drawing/2014/main" id="{075AD6C6-D1FC-F762-B748-38AE2A52F2A5}"/>
              </a:ext>
            </a:extLst>
          </p:cNvPr>
          <p:cNvSpPr>
            <a:spLocks noGrp="1"/>
          </p:cNvSpPr>
          <p:nvPr>
            <p:ph type="sldNum" sz="quarter" idx="12"/>
          </p:nvPr>
        </p:nvSpPr>
        <p:spPr/>
        <p:txBody>
          <a:bodyPr/>
          <a:lstStyle/>
          <a:p>
            <a:fld id="{5874D6C6-B3A5-4F2C-A6BF-E3D57C3A1219}" type="slidenum">
              <a:rPr lang="en-US" smtClean="0"/>
              <a:t>7</a:t>
            </a:fld>
            <a:endParaRPr lang="en-US"/>
          </a:p>
        </p:txBody>
      </p:sp>
      <p:sp>
        <p:nvSpPr>
          <p:cNvPr id="7" name="Content Placeholder 6">
            <a:extLst>
              <a:ext uri="{FF2B5EF4-FFF2-40B4-BE49-F238E27FC236}">
                <a16:creationId xmlns:a16="http://schemas.microsoft.com/office/drawing/2014/main" id="{FE56CDAD-49C4-9D60-8593-1373A3C53E91}"/>
              </a:ext>
            </a:extLst>
          </p:cNvPr>
          <p:cNvSpPr>
            <a:spLocks noGrp="1"/>
          </p:cNvSpPr>
          <p:nvPr>
            <p:ph sz="quarter" idx="13"/>
          </p:nvPr>
        </p:nvSpPr>
        <p:spPr/>
        <p:txBody>
          <a:bodyPr/>
          <a:lstStyle/>
          <a:p>
            <a:r>
              <a:rPr lang="en-US" dirty="0"/>
              <a:t> </a:t>
            </a:r>
          </a:p>
        </p:txBody>
      </p:sp>
      <p:sp>
        <p:nvSpPr>
          <p:cNvPr id="11" name="Footer Placeholder 4">
            <a:extLst>
              <a:ext uri="{FF2B5EF4-FFF2-40B4-BE49-F238E27FC236}">
                <a16:creationId xmlns:a16="http://schemas.microsoft.com/office/drawing/2014/main" id="{E3E67429-6114-064D-5B8E-ADF7E15688F5}"/>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sp>
        <p:nvSpPr>
          <p:cNvPr id="4" name="Date Placeholder 3">
            <a:extLst>
              <a:ext uri="{FF2B5EF4-FFF2-40B4-BE49-F238E27FC236}">
                <a16:creationId xmlns:a16="http://schemas.microsoft.com/office/drawing/2014/main" id="{0A846E38-8057-2E09-6910-E1A97D4E385C}"/>
              </a:ext>
            </a:extLst>
          </p:cNvPr>
          <p:cNvSpPr>
            <a:spLocks noGrp="1"/>
          </p:cNvSpPr>
          <p:nvPr>
            <p:ph type="dt" sz="half" idx="10"/>
          </p:nvPr>
        </p:nvSpPr>
        <p:spPr>
          <a:xfrm>
            <a:off x="285750" y="6173787"/>
            <a:ext cx="1847850" cy="365125"/>
          </a:xfrm>
        </p:spPr>
        <p:txBody>
          <a:bodyPr/>
          <a:lstStyle/>
          <a:p>
            <a:r>
              <a:rPr lang="en-US"/>
              <a:t>01.09.2024</a:t>
            </a:r>
            <a:endParaRPr lang="en-US" dirty="0"/>
          </a:p>
        </p:txBody>
      </p:sp>
    </p:spTree>
    <p:extLst>
      <p:ext uri="{BB962C8B-B14F-4D97-AF65-F5344CB8AC3E}">
        <p14:creationId xmlns:p14="http://schemas.microsoft.com/office/powerpoint/2010/main" val="361706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ED73AE-2688-DB02-7D08-F62678E618FF}"/>
              </a:ext>
            </a:extLst>
          </p:cNvPr>
          <p:cNvSpPr>
            <a:spLocks noGrp="1"/>
          </p:cNvSpPr>
          <p:nvPr>
            <p:ph type="sldNum" sz="quarter" idx="12"/>
          </p:nvPr>
        </p:nvSpPr>
        <p:spPr/>
        <p:txBody>
          <a:bodyPr/>
          <a:lstStyle/>
          <a:p>
            <a:fld id="{5874D6C6-B3A5-4F2C-A6BF-E3D57C3A1219}" type="slidenum">
              <a:rPr lang="en-US" smtClean="0"/>
              <a:t>8</a:t>
            </a:fld>
            <a:endParaRPr lang="en-US"/>
          </a:p>
        </p:txBody>
      </p:sp>
      <p:sp>
        <p:nvSpPr>
          <p:cNvPr id="7" name="Content Placeholder 6">
            <a:extLst>
              <a:ext uri="{FF2B5EF4-FFF2-40B4-BE49-F238E27FC236}">
                <a16:creationId xmlns:a16="http://schemas.microsoft.com/office/drawing/2014/main" id="{698504DE-9440-FD3A-7BA5-A288A31FC417}"/>
              </a:ext>
            </a:extLst>
          </p:cNvPr>
          <p:cNvSpPr>
            <a:spLocks noGrp="1"/>
          </p:cNvSpPr>
          <p:nvPr>
            <p:ph sz="quarter" idx="13"/>
          </p:nvPr>
        </p:nvSpPr>
        <p:spPr/>
        <p:txBody>
          <a:bodyPr/>
          <a:lstStyle/>
          <a:p>
            <a:r>
              <a:rPr lang="en-US" dirty="0"/>
              <a:t>Progress Update</a:t>
            </a:r>
          </a:p>
        </p:txBody>
      </p:sp>
      <p:sp>
        <p:nvSpPr>
          <p:cNvPr id="11" name="Isosceles Triangle 10">
            <a:extLst>
              <a:ext uri="{FF2B5EF4-FFF2-40B4-BE49-F238E27FC236}">
                <a16:creationId xmlns:a16="http://schemas.microsoft.com/office/drawing/2014/main" id="{E1067942-F4D2-9BBC-6DAB-713AB9E996B5}"/>
              </a:ext>
            </a:extLst>
          </p:cNvPr>
          <p:cNvSpPr/>
          <p:nvPr/>
        </p:nvSpPr>
        <p:spPr>
          <a:xfrm>
            <a:off x="457200" y="5756832"/>
            <a:ext cx="329184" cy="31984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TextBox 11">
            <a:extLst>
              <a:ext uri="{FF2B5EF4-FFF2-40B4-BE49-F238E27FC236}">
                <a16:creationId xmlns:a16="http://schemas.microsoft.com/office/drawing/2014/main" id="{C82CE17C-629B-BCAE-A379-0986068343F1}"/>
              </a:ext>
            </a:extLst>
          </p:cNvPr>
          <p:cNvSpPr txBox="1"/>
          <p:nvPr/>
        </p:nvSpPr>
        <p:spPr>
          <a:xfrm>
            <a:off x="842391" y="5746749"/>
            <a:ext cx="4251960" cy="369332"/>
          </a:xfrm>
          <a:prstGeom prst="rect">
            <a:avLst/>
          </a:prstGeom>
          <a:noFill/>
        </p:spPr>
        <p:txBody>
          <a:bodyPr wrap="square" rtlCol="0">
            <a:spAutoFit/>
          </a:bodyPr>
          <a:lstStyle/>
          <a:p>
            <a:r>
              <a:rPr lang="en-US" dirty="0"/>
              <a:t>Unfunded</a:t>
            </a:r>
          </a:p>
        </p:txBody>
      </p:sp>
      <p:sp>
        <p:nvSpPr>
          <p:cNvPr id="2" name="Title 1">
            <a:extLst>
              <a:ext uri="{FF2B5EF4-FFF2-40B4-BE49-F238E27FC236}">
                <a16:creationId xmlns:a16="http://schemas.microsoft.com/office/drawing/2014/main" id="{B38D0FE5-EC69-FF9C-73A8-988F7A8BC4DA}"/>
              </a:ext>
            </a:extLst>
          </p:cNvPr>
          <p:cNvSpPr>
            <a:spLocks noGrp="1"/>
          </p:cNvSpPr>
          <p:nvPr>
            <p:ph type="title"/>
          </p:nvPr>
        </p:nvSpPr>
        <p:spPr>
          <a:xfrm>
            <a:off x="457200" y="928666"/>
            <a:ext cx="10515600" cy="706831"/>
          </a:xfrm>
        </p:spPr>
        <p:txBody>
          <a:bodyPr>
            <a:normAutofit/>
          </a:bodyPr>
          <a:lstStyle/>
          <a:p>
            <a:r>
              <a:rPr lang="en-US" dirty="0"/>
              <a:t>In Progress – Business Case Development (10)</a:t>
            </a:r>
          </a:p>
        </p:txBody>
      </p:sp>
      <p:sp>
        <p:nvSpPr>
          <p:cNvPr id="3" name="Date Placeholder 3">
            <a:extLst>
              <a:ext uri="{FF2B5EF4-FFF2-40B4-BE49-F238E27FC236}">
                <a16:creationId xmlns:a16="http://schemas.microsoft.com/office/drawing/2014/main" id="{61B940BE-CBA9-1E41-D826-7FCB7BF37445}"/>
              </a:ext>
            </a:extLst>
          </p:cNvPr>
          <p:cNvSpPr>
            <a:spLocks noGrp="1"/>
          </p:cNvSpPr>
          <p:nvPr>
            <p:ph type="dt" sz="half" idx="10"/>
          </p:nvPr>
        </p:nvSpPr>
        <p:spPr>
          <a:xfrm>
            <a:off x="285750" y="6173787"/>
            <a:ext cx="1847850" cy="365125"/>
          </a:xfrm>
        </p:spPr>
        <p:txBody>
          <a:bodyPr/>
          <a:lstStyle/>
          <a:p>
            <a:r>
              <a:rPr lang="en-US"/>
              <a:t>01.09.2024</a:t>
            </a:r>
            <a:endParaRPr lang="en-US" dirty="0"/>
          </a:p>
        </p:txBody>
      </p:sp>
      <p:sp>
        <p:nvSpPr>
          <p:cNvPr id="13" name="Footer Placeholder 4">
            <a:extLst>
              <a:ext uri="{FF2B5EF4-FFF2-40B4-BE49-F238E27FC236}">
                <a16:creationId xmlns:a16="http://schemas.microsoft.com/office/drawing/2014/main" id="{066289FE-E166-CD64-77B1-8DFF08EBA95C}"/>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sp>
        <p:nvSpPr>
          <p:cNvPr id="25" name="Arrow: Up 24">
            <a:extLst>
              <a:ext uri="{FF2B5EF4-FFF2-40B4-BE49-F238E27FC236}">
                <a16:creationId xmlns:a16="http://schemas.microsoft.com/office/drawing/2014/main" id="{DDB8DF90-ED6A-C49C-37FB-7E2A9C290ADF}"/>
              </a:ext>
            </a:extLst>
          </p:cNvPr>
          <p:cNvSpPr/>
          <p:nvPr/>
        </p:nvSpPr>
        <p:spPr>
          <a:xfrm>
            <a:off x="7785326" y="2962163"/>
            <a:ext cx="329184" cy="319849"/>
          </a:xfrm>
          <a:prstGeom prst="upArrow">
            <a:avLst/>
          </a:prstGeom>
          <a:solidFill>
            <a:schemeClr val="bg2">
              <a:lumMod val="25000"/>
            </a:schemeClr>
          </a:solidFill>
          <a:ln>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descr="Checkmark with solid fill">
            <a:extLst>
              <a:ext uri="{FF2B5EF4-FFF2-40B4-BE49-F238E27FC236}">
                <a16:creationId xmlns:a16="http://schemas.microsoft.com/office/drawing/2014/main" id="{22308BA4-E8FD-0EF1-9E65-1908735A62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388362">
            <a:off x="7839462" y="2871604"/>
            <a:ext cx="352425" cy="352425"/>
          </a:xfrm>
          <a:prstGeom prst="rect">
            <a:avLst/>
          </a:prstGeom>
        </p:spPr>
      </p:pic>
      <p:pic>
        <p:nvPicPr>
          <p:cNvPr id="28" name="Picture 27">
            <a:extLst>
              <a:ext uri="{FF2B5EF4-FFF2-40B4-BE49-F238E27FC236}">
                <a16:creationId xmlns:a16="http://schemas.microsoft.com/office/drawing/2014/main" id="{BA998BAD-A0ED-A3AE-F353-EE97334544A5}"/>
              </a:ext>
            </a:extLst>
          </p:cNvPr>
          <p:cNvPicPr>
            <a:picLocks noChangeAspect="1"/>
          </p:cNvPicPr>
          <p:nvPr/>
        </p:nvPicPr>
        <p:blipFill>
          <a:blip r:embed="rId5"/>
          <a:stretch>
            <a:fillRect/>
          </a:stretch>
        </p:blipFill>
        <p:spPr>
          <a:xfrm>
            <a:off x="7869749" y="3307169"/>
            <a:ext cx="152421" cy="114316"/>
          </a:xfrm>
          <a:prstGeom prst="rect">
            <a:avLst/>
          </a:prstGeom>
        </p:spPr>
      </p:pic>
      <p:sp>
        <p:nvSpPr>
          <p:cNvPr id="30" name="Arrow: Up 29">
            <a:extLst>
              <a:ext uri="{FF2B5EF4-FFF2-40B4-BE49-F238E27FC236}">
                <a16:creationId xmlns:a16="http://schemas.microsoft.com/office/drawing/2014/main" id="{BC5DD446-507F-8047-DF1D-A28A2022D9AB}"/>
              </a:ext>
            </a:extLst>
          </p:cNvPr>
          <p:cNvSpPr/>
          <p:nvPr/>
        </p:nvSpPr>
        <p:spPr>
          <a:xfrm>
            <a:off x="7807549" y="3708162"/>
            <a:ext cx="329184" cy="319849"/>
          </a:xfrm>
          <a:prstGeom prst="upArrow">
            <a:avLst/>
          </a:prstGeom>
          <a:solidFill>
            <a:schemeClr val="bg2">
              <a:lumMod val="25000"/>
            </a:schemeClr>
          </a:solidFill>
          <a:ln>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C7F30822-4E2C-B291-5FE6-78CC6BC95CE9}"/>
              </a:ext>
            </a:extLst>
          </p:cNvPr>
          <p:cNvSpPr/>
          <p:nvPr/>
        </p:nvSpPr>
        <p:spPr>
          <a:xfrm>
            <a:off x="7650095" y="2954087"/>
            <a:ext cx="322046" cy="349809"/>
          </a:xfrm>
          <a:prstGeom prst="star5">
            <a:avLst>
              <a:gd name="adj" fmla="val 21561"/>
              <a:gd name="hf" fmla="val 105146"/>
              <a:gd name="vf" fmla="val 11055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9" name="Graphic 18" descr="Checkmark with solid fill">
            <a:extLst>
              <a:ext uri="{FF2B5EF4-FFF2-40B4-BE49-F238E27FC236}">
                <a16:creationId xmlns:a16="http://schemas.microsoft.com/office/drawing/2014/main" id="{ECB57B12-69BB-B2B6-0708-FDF49F32D5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388362">
            <a:off x="7815621" y="3644385"/>
            <a:ext cx="352425" cy="352425"/>
          </a:xfrm>
          <a:prstGeom prst="rect">
            <a:avLst/>
          </a:prstGeom>
        </p:spPr>
      </p:pic>
      <p:graphicFrame>
        <p:nvGraphicFramePr>
          <p:cNvPr id="23" name="Table 19">
            <a:extLst>
              <a:ext uri="{FF2B5EF4-FFF2-40B4-BE49-F238E27FC236}">
                <a16:creationId xmlns:a16="http://schemas.microsoft.com/office/drawing/2014/main" id="{764A293E-2C08-3D90-F1E1-696F9E22F131}"/>
              </a:ext>
            </a:extLst>
          </p:cNvPr>
          <p:cNvGraphicFramePr>
            <a:graphicFrameLocks noGrp="1"/>
          </p:cNvGraphicFramePr>
          <p:nvPr>
            <p:extLst>
              <p:ext uri="{D42A27DB-BD31-4B8C-83A1-F6EECF244321}">
                <p14:modId xmlns:p14="http://schemas.microsoft.com/office/powerpoint/2010/main" val="1384525077"/>
              </p:ext>
            </p:extLst>
          </p:nvPr>
        </p:nvGraphicFramePr>
        <p:xfrm>
          <a:off x="394785" y="1533199"/>
          <a:ext cx="10954824" cy="4100315"/>
        </p:xfrm>
        <a:graphic>
          <a:graphicData uri="http://schemas.openxmlformats.org/drawingml/2006/table">
            <a:tbl>
              <a:tblPr firstRow="1" bandRow="1">
                <a:tableStyleId>{5C22544A-7EE6-4342-B048-85BDC9FD1C3A}</a:tableStyleId>
              </a:tblPr>
              <a:tblGrid>
                <a:gridCol w="3210999">
                  <a:extLst>
                    <a:ext uri="{9D8B030D-6E8A-4147-A177-3AD203B41FA5}">
                      <a16:colId xmlns:a16="http://schemas.microsoft.com/office/drawing/2014/main" val="704646470"/>
                    </a:ext>
                  </a:extLst>
                </a:gridCol>
                <a:gridCol w="4276725">
                  <a:extLst>
                    <a:ext uri="{9D8B030D-6E8A-4147-A177-3AD203B41FA5}">
                      <a16:colId xmlns:a16="http://schemas.microsoft.com/office/drawing/2014/main" val="3157066230"/>
                    </a:ext>
                  </a:extLst>
                </a:gridCol>
                <a:gridCol w="3467100">
                  <a:extLst>
                    <a:ext uri="{9D8B030D-6E8A-4147-A177-3AD203B41FA5}">
                      <a16:colId xmlns:a16="http://schemas.microsoft.com/office/drawing/2014/main" val="802472876"/>
                    </a:ext>
                  </a:extLst>
                </a:gridCol>
              </a:tblGrid>
              <a:tr h="5624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Community (1)</a:t>
                      </a:r>
                    </a:p>
                    <a:p>
                      <a:pPr algn="ctr"/>
                      <a:endParaRPr lang="en-US"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Clinical/Facilities (7)</a:t>
                      </a:r>
                    </a:p>
                    <a:p>
                      <a:pPr algn="ctr"/>
                      <a:endParaRPr lang="en-US"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Operations (2)</a:t>
                      </a:r>
                    </a:p>
                    <a:p>
                      <a:pPr algn="ctr"/>
                      <a:endParaRPr lang="en-US" b="0" dirty="0"/>
                    </a:p>
                  </a:txBody>
                  <a:tcPr/>
                </a:tc>
                <a:extLst>
                  <a:ext uri="{0D108BD9-81ED-4DB2-BD59-A6C34878D82A}">
                    <a16:rowId xmlns:a16="http://schemas.microsoft.com/office/drawing/2014/main" val="1455457669"/>
                  </a:ext>
                </a:extLst>
              </a:tr>
              <a:tr h="110168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CAI Staff Augmentation for IMS Replacement/Legacy Systems Data; Analysis/Migration Prep. Plan to approve this in the upcoming EIB, and perform BC development in parallel with the augmentation process </a:t>
                      </a:r>
                      <a:r>
                        <a:rPr lang="en-US" sz="1300" b="1" dirty="0"/>
                        <a:t>(N/A)</a:t>
                      </a:r>
                      <a:endParaRPr lang="en-US" sz="1300" b="1" dirty="0">
                        <a:solidFill>
                          <a:srgbClr val="FF0000"/>
                        </a:solidFill>
                      </a:endParaRPr>
                    </a:p>
                  </a:txBody>
                  <a:tcPr/>
                </a:tc>
                <a:tc>
                  <a:txBody>
                    <a:bodyPr/>
                    <a:lstStyle/>
                    <a:p>
                      <a:pPr marL="285750" lvl="0" indent="-285750">
                        <a:buFont typeface="Arial" panose="020B0604020202020204" pitchFamily="34" charset="0"/>
                        <a:buChar char="•"/>
                      </a:pPr>
                      <a:r>
                        <a:rPr lang="en-US" sz="1300" dirty="0"/>
                        <a:t>Language Interpretation &amp; Translation Solution </a:t>
                      </a:r>
                      <a:r>
                        <a:rPr lang="en-US" sz="1300" b="1" dirty="0"/>
                        <a:t>(100%)</a:t>
                      </a:r>
                    </a:p>
                  </a:txBody>
                  <a:tcPr/>
                </a:tc>
                <a:tc>
                  <a:txBody>
                    <a:bodyPr/>
                    <a:lstStyle/>
                    <a:p>
                      <a:pPr marL="285750" lvl="0" indent="-285750" rtl="0">
                        <a:buFont typeface="Arial" panose="020B0604020202020204" pitchFamily="34" charset="0"/>
                        <a:buChar char="•"/>
                      </a:pPr>
                      <a:r>
                        <a:rPr lang="en-US" sz="1300" dirty="0">
                          <a:solidFill>
                            <a:schemeClr val="tx1"/>
                          </a:solidFill>
                          <a:latin typeface="+mn-lt"/>
                          <a:cs typeface="Calibri"/>
                        </a:rPr>
                        <a:t>EDCC Integration /</a:t>
                      </a:r>
                      <a:endParaRPr lang="en-US" sz="1300" dirty="0">
                        <a:solidFill>
                          <a:schemeClr val="tx1"/>
                        </a:solidFill>
                        <a:highlight>
                          <a:srgbClr val="FFFF00"/>
                        </a:highlight>
                        <a:latin typeface="+mn-lt"/>
                        <a:cs typeface="Calibri"/>
                      </a:endParaRPr>
                    </a:p>
                    <a:p>
                      <a:pPr lvl="0" rtl="0"/>
                      <a:r>
                        <a:rPr lang="en-US" sz="1300" dirty="0">
                          <a:solidFill>
                            <a:schemeClr val="tx1"/>
                          </a:solidFill>
                          <a:latin typeface="+mn-lt"/>
                          <a:cs typeface="Calibri"/>
                        </a:rPr>
                        <a:t>     </a:t>
                      </a:r>
                      <a:r>
                        <a:rPr lang="en-US" sz="1300" dirty="0" err="1">
                          <a:solidFill>
                            <a:schemeClr val="tx1"/>
                          </a:solidFill>
                          <a:latin typeface="+mn-lt"/>
                          <a:cs typeface="Calibri"/>
                        </a:rPr>
                        <a:t>Smartchart</a:t>
                      </a:r>
                      <a:r>
                        <a:rPr lang="en-US" sz="1300" dirty="0">
                          <a:solidFill>
                            <a:schemeClr val="tx1"/>
                          </a:solidFill>
                          <a:latin typeface="+mn-lt"/>
                          <a:cs typeface="Calibri"/>
                        </a:rPr>
                        <a:t> Network </a:t>
                      </a:r>
                      <a:r>
                        <a:rPr lang="en-US" sz="1300" b="1" dirty="0">
                          <a:solidFill>
                            <a:schemeClr val="tx1"/>
                          </a:solidFill>
                          <a:latin typeface="+mn-lt"/>
                          <a:cs typeface="Calibri"/>
                        </a:rPr>
                        <a:t>(5%)</a:t>
                      </a:r>
                    </a:p>
                  </a:txBody>
                  <a:tcPr/>
                </a:tc>
                <a:extLst>
                  <a:ext uri="{0D108BD9-81ED-4DB2-BD59-A6C34878D82A}">
                    <a16:rowId xmlns:a16="http://schemas.microsoft.com/office/drawing/2014/main" val="1105052414"/>
                  </a:ext>
                </a:extLst>
              </a:tr>
              <a:tr h="294615">
                <a:tc>
                  <a:txBody>
                    <a:bodyPr/>
                    <a:lstStyle/>
                    <a:p>
                      <a:endParaRPr lang="en-US" sz="13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Facilities Clocks &amp; Badges Replacement </a:t>
                      </a:r>
                      <a:r>
                        <a:rPr lang="en-US" sz="1300" b="1" dirty="0"/>
                        <a:t>(100%)</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err="1"/>
                        <a:t>Waystar</a:t>
                      </a:r>
                      <a:r>
                        <a:rPr lang="en-US" sz="1300" dirty="0"/>
                        <a:t> ECOS Assessment </a:t>
                      </a:r>
                      <a:r>
                        <a:rPr lang="en-US" sz="1300" b="1" dirty="0"/>
                        <a:t>(100%)</a:t>
                      </a:r>
                      <a:endParaRPr lang="en-US" sz="1300" b="1" dirty="0">
                        <a:solidFill>
                          <a:schemeClr val="tx1"/>
                        </a:solidFill>
                        <a:latin typeface="+mn-lt"/>
                        <a:cs typeface="Calibri"/>
                      </a:endParaRPr>
                    </a:p>
                  </a:txBody>
                  <a:tcPr/>
                </a:tc>
                <a:extLst>
                  <a:ext uri="{0D108BD9-81ED-4DB2-BD59-A6C34878D82A}">
                    <a16:rowId xmlns:a16="http://schemas.microsoft.com/office/drawing/2014/main" val="3134514305"/>
                  </a:ext>
                </a:extLst>
              </a:tr>
              <a:tr h="508880">
                <a:tc>
                  <a:txBody>
                    <a:bodyPr/>
                    <a:lstStyle/>
                    <a:p>
                      <a:endParaRPr lang="en-US" sz="13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t>UKG Dimensions/Pro Migration &amp; </a:t>
                      </a:r>
                      <a:r>
                        <a:rPr lang="fr-FR" sz="1300" dirty="0" err="1"/>
                        <a:t>Implementation</a:t>
                      </a:r>
                      <a:r>
                        <a:rPr lang="fr-FR" sz="1300" dirty="0"/>
                        <a:t> </a:t>
                      </a:r>
                      <a:r>
                        <a:rPr lang="fr-FR" sz="1300" b="1" dirty="0"/>
                        <a:t>(20%)</a:t>
                      </a:r>
                      <a:endParaRPr lang="en-US" sz="1300" b="1" dirty="0"/>
                    </a:p>
                  </a:txBody>
                  <a:tcPr/>
                </a:tc>
                <a:tc>
                  <a:txBody>
                    <a:bodyPr/>
                    <a:lstStyle/>
                    <a:p>
                      <a:pPr marL="285750" indent="-285750">
                        <a:buFont typeface="Arial" panose="020B0604020202020204" pitchFamily="34" charset="0"/>
                        <a:buChar char="•"/>
                      </a:pPr>
                      <a:endParaRPr lang="en-US" sz="1300" dirty="0"/>
                    </a:p>
                  </a:txBody>
                  <a:tcPr/>
                </a:tc>
                <a:extLst>
                  <a:ext uri="{0D108BD9-81ED-4DB2-BD59-A6C34878D82A}">
                    <a16:rowId xmlns:a16="http://schemas.microsoft.com/office/drawing/2014/main" val="211606326"/>
                  </a:ext>
                </a:extLst>
              </a:tr>
              <a:tr h="294615">
                <a:tc>
                  <a:txBody>
                    <a:bodyPr/>
                    <a:lstStyle/>
                    <a:p>
                      <a:endParaRPr lang="en-US" sz="13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Patient ID Armband Integrated Solution </a:t>
                      </a:r>
                      <a:r>
                        <a:rPr lang="en-US" sz="1300" b="1" dirty="0"/>
                        <a:t>(50%)</a:t>
                      </a:r>
                    </a:p>
                  </a:txBody>
                  <a:tcPr/>
                </a:tc>
                <a:tc>
                  <a:txBody>
                    <a:bodyPr/>
                    <a:lstStyle/>
                    <a:p>
                      <a:pPr marL="285750" indent="-285750">
                        <a:buFont typeface="Arial" panose="020B0604020202020204" pitchFamily="34" charset="0"/>
                        <a:buChar char="•"/>
                      </a:pPr>
                      <a:endParaRPr lang="en-US" sz="1300" dirty="0"/>
                    </a:p>
                  </a:txBody>
                  <a:tcPr/>
                </a:tc>
                <a:extLst>
                  <a:ext uri="{0D108BD9-81ED-4DB2-BD59-A6C34878D82A}">
                    <a16:rowId xmlns:a16="http://schemas.microsoft.com/office/drawing/2014/main" val="4288668593"/>
                  </a:ext>
                </a:extLst>
              </a:tr>
              <a:tr h="294615">
                <a:tc>
                  <a:txBody>
                    <a:bodyPr/>
                    <a:lstStyle/>
                    <a:p>
                      <a:endParaRPr lang="en-US" sz="13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err="1"/>
                        <a:t>ePrescribe</a:t>
                      </a:r>
                      <a:r>
                        <a:rPr lang="en-US" sz="1300" dirty="0"/>
                        <a:t> Discharge Medication Billing </a:t>
                      </a:r>
                      <a:r>
                        <a:rPr lang="en-US" sz="1300" b="1" dirty="0"/>
                        <a:t>(90%)</a:t>
                      </a:r>
                    </a:p>
                  </a:txBody>
                  <a:tcPr/>
                </a:tc>
                <a:tc>
                  <a:txBody>
                    <a:bodyPr/>
                    <a:lstStyle/>
                    <a:p>
                      <a:pPr marL="285750" indent="-285750">
                        <a:buFont typeface="Arial" panose="020B0604020202020204" pitchFamily="34" charset="0"/>
                        <a:buChar char="•"/>
                      </a:pPr>
                      <a:endParaRPr lang="en-US" sz="1300" dirty="0"/>
                    </a:p>
                  </a:txBody>
                  <a:tcPr/>
                </a:tc>
                <a:extLst>
                  <a:ext uri="{0D108BD9-81ED-4DB2-BD59-A6C34878D82A}">
                    <a16:rowId xmlns:a16="http://schemas.microsoft.com/office/drawing/2014/main" val="4082810946"/>
                  </a:ext>
                </a:extLst>
              </a:tr>
              <a:tr h="294615">
                <a:tc>
                  <a:txBody>
                    <a:bodyPr/>
                    <a:lstStyle/>
                    <a:p>
                      <a:endParaRPr lang="en-US" sz="13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Discharge Assistance Planning (DAP) </a:t>
                      </a:r>
                      <a:r>
                        <a:rPr lang="en-US" sz="1300" b="1" dirty="0"/>
                        <a:t>(30%)</a:t>
                      </a:r>
                    </a:p>
                  </a:txBody>
                  <a:tcPr/>
                </a:tc>
                <a:tc>
                  <a:txBody>
                    <a:bodyPr/>
                    <a:lstStyle/>
                    <a:p>
                      <a:pPr marL="285750" indent="-285750">
                        <a:buFont typeface="Arial" panose="020B0604020202020204" pitchFamily="34" charset="0"/>
                        <a:buChar char="•"/>
                      </a:pPr>
                      <a:endParaRPr lang="en-US" sz="1300" dirty="0"/>
                    </a:p>
                  </a:txBody>
                  <a:tcPr/>
                </a:tc>
                <a:extLst>
                  <a:ext uri="{0D108BD9-81ED-4DB2-BD59-A6C34878D82A}">
                    <a16:rowId xmlns:a16="http://schemas.microsoft.com/office/drawing/2014/main" val="2072594876"/>
                  </a:ext>
                </a:extLst>
              </a:tr>
              <a:tr h="294615">
                <a:tc>
                  <a:txBody>
                    <a:bodyPr/>
                    <a:lstStyle/>
                    <a:p>
                      <a:endParaRPr lang="en-US" sz="13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Telehealth Services </a:t>
                      </a:r>
                      <a:r>
                        <a:rPr lang="en-US" sz="1300" b="1" dirty="0"/>
                        <a:t>(60%)</a:t>
                      </a:r>
                    </a:p>
                  </a:txBody>
                  <a:tcPr/>
                </a:tc>
                <a:tc>
                  <a:txBody>
                    <a:bodyPr/>
                    <a:lstStyle/>
                    <a:p>
                      <a:pPr marL="285750" indent="-285750">
                        <a:buFont typeface="Arial" panose="020B0604020202020204" pitchFamily="34" charset="0"/>
                        <a:buChar char="•"/>
                      </a:pPr>
                      <a:endParaRPr lang="en-US" sz="1300" dirty="0"/>
                    </a:p>
                  </a:txBody>
                  <a:tcPr/>
                </a:tc>
                <a:extLst>
                  <a:ext uri="{0D108BD9-81ED-4DB2-BD59-A6C34878D82A}">
                    <a16:rowId xmlns:a16="http://schemas.microsoft.com/office/drawing/2014/main" val="3938955385"/>
                  </a:ext>
                </a:extLst>
              </a:tr>
            </a:tbl>
          </a:graphicData>
        </a:graphic>
      </p:graphicFrame>
    </p:spTree>
    <p:extLst>
      <p:ext uri="{BB962C8B-B14F-4D97-AF65-F5344CB8AC3E}">
        <p14:creationId xmlns:p14="http://schemas.microsoft.com/office/powerpoint/2010/main" val="2461391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E3622-77AC-0E90-823E-3F686A0ACD01}"/>
              </a:ext>
            </a:extLst>
          </p:cNvPr>
          <p:cNvSpPr>
            <a:spLocks noGrp="1"/>
          </p:cNvSpPr>
          <p:nvPr>
            <p:ph type="title"/>
          </p:nvPr>
        </p:nvSpPr>
        <p:spPr>
          <a:xfrm>
            <a:off x="457200" y="1084262"/>
            <a:ext cx="10515600" cy="646935"/>
          </a:xfrm>
        </p:spPr>
        <p:txBody>
          <a:bodyPr/>
          <a:lstStyle/>
          <a:p>
            <a:r>
              <a:rPr lang="en-US" dirty="0"/>
              <a:t>Next Step – Revisit </a:t>
            </a:r>
          </a:p>
        </p:txBody>
      </p:sp>
      <p:sp>
        <p:nvSpPr>
          <p:cNvPr id="6" name="Slide Number Placeholder 5">
            <a:extLst>
              <a:ext uri="{FF2B5EF4-FFF2-40B4-BE49-F238E27FC236}">
                <a16:creationId xmlns:a16="http://schemas.microsoft.com/office/drawing/2014/main" id="{08ED73AE-2688-DB02-7D08-F62678E618FF}"/>
              </a:ext>
            </a:extLst>
          </p:cNvPr>
          <p:cNvSpPr>
            <a:spLocks noGrp="1"/>
          </p:cNvSpPr>
          <p:nvPr>
            <p:ph type="sldNum" sz="quarter" idx="12"/>
          </p:nvPr>
        </p:nvSpPr>
        <p:spPr/>
        <p:txBody>
          <a:bodyPr/>
          <a:lstStyle/>
          <a:p>
            <a:fld id="{5874D6C6-B3A5-4F2C-A6BF-E3D57C3A1219}" type="slidenum">
              <a:rPr lang="en-US" smtClean="0"/>
              <a:t>9</a:t>
            </a:fld>
            <a:endParaRPr lang="en-US"/>
          </a:p>
        </p:txBody>
      </p:sp>
      <p:sp>
        <p:nvSpPr>
          <p:cNvPr id="7" name="Content Placeholder 6">
            <a:extLst>
              <a:ext uri="{FF2B5EF4-FFF2-40B4-BE49-F238E27FC236}">
                <a16:creationId xmlns:a16="http://schemas.microsoft.com/office/drawing/2014/main" id="{698504DE-9440-FD3A-7BA5-A288A31FC417}"/>
              </a:ext>
            </a:extLst>
          </p:cNvPr>
          <p:cNvSpPr>
            <a:spLocks noGrp="1"/>
          </p:cNvSpPr>
          <p:nvPr>
            <p:ph sz="quarter" idx="13"/>
          </p:nvPr>
        </p:nvSpPr>
        <p:spPr/>
        <p:txBody>
          <a:bodyPr/>
          <a:lstStyle/>
          <a:p>
            <a:r>
              <a:rPr lang="en-US" dirty="0"/>
              <a:t>EPMO Recommendation</a:t>
            </a:r>
          </a:p>
        </p:txBody>
      </p:sp>
      <p:sp>
        <p:nvSpPr>
          <p:cNvPr id="4" name="Date Placeholder 3">
            <a:extLst>
              <a:ext uri="{FF2B5EF4-FFF2-40B4-BE49-F238E27FC236}">
                <a16:creationId xmlns:a16="http://schemas.microsoft.com/office/drawing/2014/main" id="{5BFB8BBD-3297-5B4A-4091-020B512D40F4}"/>
              </a:ext>
            </a:extLst>
          </p:cNvPr>
          <p:cNvSpPr>
            <a:spLocks noGrp="1"/>
          </p:cNvSpPr>
          <p:nvPr>
            <p:ph type="dt" sz="half" idx="10"/>
          </p:nvPr>
        </p:nvSpPr>
        <p:spPr>
          <a:xfrm>
            <a:off x="285750" y="6173787"/>
            <a:ext cx="1847850" cy="365125"/>
          </a:xfrm>
        </p:spPr>
        <p:txBody>
          <a:bodyPr/>
          <a:lstStyle/>
          <a:p>
            <a:r>
              <a:rPr lang="en-US"/>
              <a:t>01.09.2024</a:t>
            </a:r>
            <a:endParaRPr lang="en-US" dirty="0"/>
          </a:p>
        </p:txBody>
      </p:sp>
      <p:sp>
        <p:nvSpPr>
          <p:cNvPr id="5" name="Footer Placeholder 4">
            <a:extLst>
              <a:ext uri="{FF2B5EF4-FFF2-40B4-BE49-F238E27FC236}">
                <a16:creationId xmlns:a16="http://schemas.microsoft.com/office/drawing/2014/main" id="{552AEF31-6B0E-13C2-1FDE-3685DD96DA65}"/>
              </a:ext>
            </a:extLst>
          </p:cNvPr>
          <p:cNvSpPr>
            <a:spLocks noGrp="1"/>
          </p:cNvSpPr>
          <p:nvPr>
            <p:ph type="ftr" sz="quarter" idx="11"/>
          </p:nvPr>
        </p:nvSpPr>
        <p:spPr>
          <a:xfrm>
            <a:off x="3657600" y="6173786"/>
            <a:ext cx="4114800" cy="365125"/>
          </a:xfrm>
        </p:spPr>
        <p:txBody>
          <a:bodyPr/>
          <a:lstStyle/>
          <a:p>
            <a:r>
              <a:rPr lang="en-US"/>
              <a:t>EIB Jan 2024 Monthly Meeting</a:t>
            </a:r>
            <a:endParaRPr lang="en-US" dirty="0"/>
          </a:p>
        </p:txBody>
      </p:sp>
      <p:sp>
        <p:nvSpPr>
          <p:cNvPr id="19" name="TextBox 18">
            <a:extLst>
              <a:ext uri="{FF2B5EF4-FFF2-40B4-BE49-F238E27FC236}">
                <a16:creationId xmlns:a16="http://schemas.microsoft.com/office/drawing/2014/main" id="{E9323256-6496-2F94-7859-DB086FC28292}"/>
              </a:ext>
            </a:extLst>
          </p:cNvPr>
          <p:cNvSpPr txBox="1"/>
          <p:nvPr/>
        </p:nvSpPr>
        <p:spPr>
          <a:xfrm>
            <a:off x="657766" y="1811397"/>
            <a:ext cx="10510331" cy="4209486"/>
          </a:xfrm>
          <a:prstGeom prst="rect">
            <a:avLst/>
          </a:prstGeom>
          <a:noFill/>
        </p:spPr>
        <p:txBody>
          <a:bodyPr wrap="square" rtlCol="0">
            <a:spAutoFit/>
          </a:bodyPr>
          <a:lstStyle/>
          <a:p>
            <a:pPr marL="285750" indent="-285750">
              <a:buFont typeface="Arial" panose="020B0604020202020204" pitchFamily="34" charset="0"/>
              <a:buChar char="•"/>
            </a:pPr>
            <a:r>
              <a:rPr lang="en-US" sz="1800" b="1" dirty="0" err="1">
                <a:effectLst/>
                <a:ea typeface="Times New Roman" panose="02020603050405020304" pitchFamily="18" charset="0"/>
              </a:rPr>
              <a:t>ObservSmart</a:t>
            </a:r>
            <a:r>
              <a:rPr lang="en-US" sz="1800" b="1" dirty="0">
                <a:effectLst/>
                <a:ea typeface="Times New Roman" panose="02020603050405020304" pitchFamily="18" charset="0"/>
              </a:rPr>
              <a:t>: </a:t>
            </a:r>
          </a:p>
          <a:p>
            <a:pPr marL="742950" lvl="1" indent="-285750">
              <a:lnSpc>
                <a:spcPct val="150000"/>
              </a:lnSpc>
              <a:buFont typeface="Arial" panose="020B0604020202020204" pitchFamily="34" charset="0"/>
              <a:buChar char="•"/>
            </a:pPr>
            <a:r>
              <a:rPr lang="en-US" sz="1400" dirty="0">
                <a:effectLst/>
                <a:ea typeface="Times New Roman" panose="02020603050405020304" pitchFamily="18" charset="0"/>
              </a:rPr>
              <a:t>During the 12/14/23 Facilities Enterprise Technology Collaboration meeting, it was proposed to combine the business needs expressed in the intakes for Patient ID Armband Integrated Solution and </a:t>
            </a:r>
            <a:r>
              <a:rPr lang="en-US" sz="1400" dirty="0" err="1">
                <a:effectLst/>
                <a:ea typeface="Times New Roman" panose="02020603050405020304" pitchFamily="18" charset="0"/>
              </a:rPr>
              <a:t>ObservSMART</a:t>
            </a:r>
            <a:r>
              <a:rPr lang="en-US" sz="1400" dirty="0">
                <a:effectLst/>
                <a:ea typeface="Times New Roman" panose="02020603050405020304" pitchFamily="18" charset="0"/>
              </a:rPr>
              <a:t> into a single intake, with the potential result to allow for </a:t>
            </a:r>
            <a:r>
              <a:rPr lang="en-US" sz="1400" dirty="0" err="1">
                <a:effectLst/>
                <a:ea typeface="Times New Roman" panose="02020603050405020304" pitchFamily="18" charset="0"/>
              </a:rPr>
              <a:t>ObservSMART</a:t>
            </a:r>
            <a:r>
              <a:rPr lang="en-US" sz="1400" dirty="0">
                <a:effectLst/>
                <a:ea typeface="Times New Roman" panose="02020603050405020304" pitchFamily="18" charset="0"/>
              </a:rPr>
              <a:t> at some facilities and Patient ID Armband at other facilities to accommodate the different business needs of each facility. </a:t>
            </a:r>
          </a:p>
          <a:p>
            <a:pPr marL="742950" lvl="1" indent="-285750">
              <a:lnSpc>
                <a:spcPct val="150000"/>
              </a:lnSpc>
              <a:buFont typeface="Arial" panose="020B0604020202020204" pitchFamily="34" charset="0"/>
              <a:buChar char="•"/>
            </a:pPr>
            <a:r>
              <a:rPr lang="en-US" sz="1400" dirty="0"/>
              <a:t>Different facilities are inclined towards one or the other solution.  </a:t>
            </a:r>
          </a:p>
          <a:p>
            <a:pPr marL="1200150" lvl="2" indent="-285750">
              <a:lnSpc>
                <a:spcPct val="150000"/>
              </a:lnSpc>
              <a:buFont typeface="Courier New" panose="02070309020205020404" pitchFamily="49" charset="0"/>
              <a:buChar char="o"/>
            </a:pPr>
            <a:r>
              <a:rPr lang="en-US" sz="1400" dirty="0"/>
              <a:t>Facilities have expressed issues with the armbands in terms of ease of damage / removal and erroneous exchangeability amongst individuals.</a:t>
            </a:r>
          </a:p>
          <a:p>
            <a:pPr marL="1200150" lvl="2" indent="-285750">
              <a:lnSpc>
                <a:spcPct val="150000"/>
              </a:lnSpc>
              <a:buFont typeface="Courier New" panose="02070309020205020404" pitchFamily="49" charset="0"/>
              <a:buChar char="o"/>
            </a:pPr>
            <a:r>
              <a:rPr lang="en-US" sz="1400" dirty="0"/>
              <a:t>Some facilities do not want either solution. </a:t>
            </a:r>
          </a:p>
          <a:p>
            <a:pPr marL="742950" lvl="1" indent="-285750">
              <a:lnSpc>
                <a:spcPct val="150000"/>
              </a:lnSpc>
              <a:buFont typeface="Arial" panose="020B0604020202020204" pitchFamily="34" charset="0"/>
              <a:buChar char="•"/>
            </a:pPr>
            <a:r>
              <a:rPr lang="en-US" sz="1400" dirty="0"/>
              <a:t>EPMO Recommends to </a:t>
            </a:r>
            <a:r>
              <a:rPr lang="en-US" sz="1400" b="1" dirty="0"/>
              <a:t>uphold December’s EIB decision to close the </a:t>
            </a:r>
            <a:r>
              <a:rPr lang="en-US" sz="1400" b="1" dirty="0" err="1"/>
              <a:t>ObservSmart</a:t>
            </a:r>
            <a:r>
              <a:rPr lang="en-US" sz="1400" b="1" dirty="0"/>
              <a:t> </a:t>
            </a:r>
            <a:r>
              <a:rPr lang="en-US" sz="1400" dirty="0"/>
              <a:t>Request:</a:t>
            </a:r>
          </a:p>
          <a:p>
            <a:pPr marL="1200150" lvl="2" indent="-285750">
              <a:lnSpc>
                <a:spcPct val="150000"/>
              </a:lnSpc>
              <a:buFont typeface="Courier New" panose="02070309020205020404" pitchFamily="49" charset="0"/>
              <a:buChar char="o"/>
            </a:pPr>
            <a:r>
              <a:rPr lang="en-US" sz="1400" dirty="0"/>
              <a:t>High Cost (even for a single facility) and not </a:t>
            </a:r>
            <a:r>
              <a:rPr lang="en-US" sz="1400" b="1" dirty="0"/>
              <a:t>funded</a:t>
            </a:r>
            <a:r>
              <a:rPr lang="en-US" sz="1400" dirty="0"/>
              <a:t>. </a:t>
            </a:r>
          </a:p>
          <a:p>
            <a:pPr marL="1200150" lvl="2" indent="-285750">
              <a:lnSpc>
                <a:spcPct val="150000"/>
              </a:lnSpc>
              <a:buFont typeface="Courier New" panose="02070309020205020404" pitchFamily="49" charset="0"/>
              <a:buChar char="o"/>
            </a:pPr>
            <a:r>
              <a:rPr lang="en-US" sz="1400" dirty="0"/>
              <a:t>The </a:t>
            </a:r>
            <a:r>
              <a:rPr lang="en-US" sz="1400" b="1" dirty="0"/>
              <a:t>procurement vehicle </a:t>
            </a:r>
            <a:r>
              <a:rPr lang="en-US" sz="1400" dirty="0"/>
              <a:t>will need to be assessed thoroughly. This may take a large amount of time, and the request for patient ID bands is high priority and needs a quick turnaround.</a:t>
            </a:r>
          </a:p>
        </p:txBody>
      </p:sp>
    </p:spTree>
    <p:extLst>
      <p:ext uri="{BB962C8B-B14F-4D97-AF65-F5344CB8AC3E}">
        <p14:creationId xmlns:p14="http://schemas.microsoft.com/office/powerpoint/2010/main" val="3398362096"/>
      </p:ext>
    </p:extLst>
  </p:cSld>
  <p:clrMapOvr>
    <a:masterClrMapping/>
  </p:clrMapOvr>
</p:sld>
</file>

<file path=ppt/theme/theme1.xml><?xml version="1.0" encoding="utf-8"?>
<a:theme xmlns:a="http://schemas.openxmlformats.org/drawingml/2006/main" name="Office Theme">
  <a:themeElements>
    <a:clrScheme name="DBHDS Brand">
      <a:dk1>
        <a:srgbClr val="00689A"/>
      </a:dk1>
      <a:lt1>
        <a:srgbClr val="FFFFFF"/>
      </a:lt1>
      <a:dk2>
        <a:srgbClr val="53575A"/>
      </a:dk2>
      <a:lt2>
        <a:srgbClr val="E7E6E6"/>
      </a:lt2>
      <a:accent1>
        <a:srgbClr val="6C9742"/>
      </a:accent1>
      <a:accent2>
        <a:srgbClr val="E3B938"/>
      </a:accent2>
      <a:accent3>
        <a:srgbClr val="A5A5A5"/>
      </a:accent3>
      <a:accent4>
        <a:srgbClr val="48AEE1"/>
      </a:accent4>
      <a:accent5>
        <a:srgbClr val="5B9BD5"/>
      </a:accent5>
      <a:accent6>
        <a:srgbClr val="97D147"/>
      </a:accent6>
      <a:hlink>
        <a:srgbClr val="517431"/>
      </a:hlink>
      <a:folHlink>
        <a:srgbClr val="074369"/>
      </a:folHlink>
    </a:clrScheme>
    <a:fontScheme name="Raleway">
      <a:majorFont>
        <a:latin typeface="Raleway Light"/>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 id="{6F38A437-CFA7-6A4B-AFFB-654BBC280D38}" vid="{A0E23D19-48A7-BA4E-9B6F-9BD17F01A3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DCDateModified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E82D2E7A81BE4AB5F45FCED6ADC1C6" ma:contentTypeVersion="4" ma:contentTypeDescription="Create a new document." ma:contentTypeScope="" ma:versionID="7d59b910ccb7a58641446206ab7ae15c">
  <xsd:schema xmlns:xsd="http://www.w3.org/2001/XMLSchema" xmlns:xs="http://www.w3.org/2001/XMLSchema" xmlns:p="http://schemas.microsoft.com/office/2006/metadata/properties" xmlns:ns2="http://schemas.microsoft.com/sharepoint/v3/fields" xmlns:ns3="fec452f8-b559-4a85-8209-68fe07b7ecb2" targetNamespace="http://schemas.microsoft.com/office/2006/metadata/properties" ma:root="true" ma:fieldsID="eea43363297ca04639a5e3edf3415f1e" ns2:_="" ns3:_="">
    <xsd:import namespace="http://schemas.microsoft.com/sharepoint/v3/fields"/>
    <xsd:import namespace="fec452f8-b559-4a85-8209-68fe07b7ecb2"/>
    <xsd:element name="properties">
      <xsd:complexType>
        <xsd:sequence>
          <xsd:element name="documentManagement">
            <xsd:complexType>
              <xsd:all>
                <xsd:element ref="ns2:_DCDateModified"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Modified" ma:index="2" nillable="true" ma:displayName="Date Modified" ma:description="The date on which this resource was last modified" ma:format="DateTime" ma:internalName="_DCDateModifi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ec452f8-b559-4a85-8209-68fe07b7ecb2"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384161-7EDC-49BC-9913-4A8797950EA2}">
  <ds:schemaRefs>
    <ds:schemaRef ds:uri="http://purl.org/dc/elements/1.1/"/>
    <ds:schemaRef ds:uri="fec452f8-b559-4a85-8209-68fe07b7ecb2"/>
    <ds:schemaRef ds:uri="http://schemas.microsoft.com/office/2006/metadata/properties"/>
    <ds:schemaRef ds:uri="http://schemas.microsoft.com/office/2006/documentManagement/types"/>
    <ds:schemaRef ds:uri="http://purl.org/dc/terms/"/>
    <ds:schemaRef ds:uri="http://www.w3.org/XML/1998/namespace"/>
    <ds:schemaRef ds:uri="http://schemas.openxmlformats.org/package/2006/metadata/core-properties"/>
    <ds:schemaRef ds:uri="http://schemas.microsoft.com/sharepoint/v3/field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CD39894D-B5AB-41AE-8B6B-72A845490D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fec452f8-b559-4a85-8209-68fe07b7ec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50769C-ED17-4D5B-B562-3379CE6DCB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PowerPointTemplate</Template>
  <TotalTime>31314</TotalTime>
  <Words>1860</Words>
  <Application>Microsoft Office PowerPoint</Application>
  <PresentationFormat>Widescreen</PresentationFormat>
  <Paragraphs>359</Paragraphs>
  <Slides>23</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Caveat</vt:lpstr>
      <vt:lpstr>Courier New</vt:lpstr>
      <vt:lpstr>Helvetica</vt:lpstr>
      <vt:lpstr>Raleway</vt:lpstr>
      <vt:lpstr>Raleway Light</vt:lpstr>
      <vt:lpstr>Wingdings</vt:lpstr>
      <vt:lpstr>Office Theme</vt:lpstr>
      <vt:lpstr>Enterprise Investment Board</vt:lpstr>
      <vt:lpstr>PowerPoint Presentation</vt:lpstr>
      <vt:lpstr>Celebrate Success</vt:lpstr>
      <vt:lpstr>Intakes  </vt:lpstr>
      <vt:lpstr>Intake Pipeline (32)</vt:lpstr>
      <vt:lpstr>Awareness - Upcoming Intakes</vt:lpstr>
      <vt:lpstr>EPMO Update and Recommendations  </vt:lpstr>
      <vt:lpstr>In Progress – Business Case Development (10)</vt:lpstr>
      <vt:lpstr>Next Step – Revisit </vt:lpstr>
      <vt:lpstr>Next Step – Close </vt:lpstr>
      <vt:lpstr>Next Step – Approve for Project</vt:lpstr>
      <vt:lpstr>EIB Decisions </vt:lpstr>
      <vt:lpstr>PowerPoint Presentation</vt:lpstr>
      <vt:lpstr>PowerPoint Presentation</vt:lpstr>
      <vt:lpstr>Next Step – Start Business Case Development (8)</vt:lpstr>
      <vt:lpstr>Coming Soon………. EIB Process Enhancements</vt:lpstr>
      <vt:lpstr>February EIB Meeting Tuesday, 02/13/2024</vt:lpstr>
      <vt:lpstr>Appendix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Robbins, Kylie (DBHDS)</dc:creator>
  <cp:lastModifiedBy>Khanna, Rajeev (DBHDS)</cp:lastModifiedBy>
  <cp:revision>227</cp:revision>
  <cp:lastPrinted>2024-01-04T16:37:04Z</cp:lastPrinted>
  <dcterms:created xsi:type="dcterms:W3CDTF">2023-09-19T17:30:46Z</dcterms:created>
  <dcterms:modified xsi:type="dcterms:W3CDTF">2024-01-09T15:23:59Z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0x0101008DE82D2E7A81BE4AB5F45FCED6ADC1C6</vt:lpwstr>
  </property>
</Properties>
</file>