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36"/>
  </p:notesMasterIdLst>
  <p:handoutMasterIdLst>
    <p:handoutMasterId r:id="rId37"/>
  </p:handoutMasterIdLst>
  <p:sldIdLst>
    <p:sldId id="256" r:id="rId5"/>
    <p:sldId id="257" r:id="rId6"/>
    <p:sldId id="641" r:id="rId7"/>
    <p:sldId id="274" r:id="rId8"/>
    <p:sldId id="664" r:id="rId9"/>
    <p:sldId id="266" r:id="rId10"/>
    <p:sldId id="669" r:id="rId11"/>
    <p:sldId id="661" r:id="rId12"/>
    <p:sldId id="263" r:id="rId13"/>
    <p:sldId id="261" r:id="rId14"/>
    <p:sldId id="670" r:id="rId15"/>
    <p:sldId id="637" r:id="rId16"/>
    <p:sldId id="653" r:id="rId17"/>
    <p:sldId id="688" r:id="rId18"/>
    <p:sldId id="687" r:id="rId19"/>
    <p:sldId id="686" r:id="rId20"/>
    <p:sldId id="685" r:id="rId21"/>
    <p:sldId id="684" r:id="rId22"/>
    <p:sldId id="683" r:id="rId23"/>
    <p:sldId id="682" r:id="rId24"/>
    <p:sldId id="681" r:id="rId25"/>
    <p:sldId id="679" r:id="rId26"/>
    <p:sldId id="680" r:id="rId27"/>
    <p:sldId id="678" r:id="rId28"/>
    <p:sldId id="677" r:id="rId29"/>
    <p:sldId id="676" r:id="rId30"/>
    <p:sldId id="675" r:id="rId31"/>
    <p:sldId id="674" r:id="rId32"/>
    <p:sldId id="673" r:id="rId33"/>
    <p:sldId id="672" r:id="rId34"/>
    <p:sldId id="671" r:id="rId35"/>
  </p:sldIdLst>
  <p:sldSz cx="12192000" cy="6858000"/>
  <p:notesSz cx="7023100" cy="93091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6FC189B-A304-EC8C-9AB1-198E349DFA80}" v="34" dt="2024-02-12T16:19:11.604"/>
    <p1510:client id="{09EB0DA6-1215-6E24-2DFA-BBF4195DCB85}" v="76" dt="2024-02-13T15:16:52.714"/>
    <p1510:client id="{21A4BEC0-9285-DFAC-4EE8-DFBB4C309D9C}" v="40" dt="2024-02-12T18:49:35.872"/>
    <p1510:client id="{C245E947-966C-DF51-4766-EBC4B951BE4D}" v="1" dt="2024-02-12T19:57:42.723"/>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249" autoAdjust="0"/>
    <p:restoredTop sz="90315" autoAdjust="0"/>
  </p:normalViewPr>
  <p:slideViewPr>
    <p:cSldViewPr snapToGrid="0">
      <p:cViewPr varScale="1">
        <p:scale>
          <a:sx n="100" d="100"/>
          <a:sy n="100" d="100"/>
        </p:scale>
        <p:origin x="918" y="78"/>
      </p:cViewPr>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snapToGrid="0">
      <p:cViewPr varScale="1">
        <p:scale>
          <a:sx n="61" d="100"/>
          <a:sy n="61" d="100"/>
        </p:scale>
        <p:origin x="3211" y="67"/>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viewProps" Target="viewProps.xml"/><Relationship Id="rId21" Type="http://schemas.openxmlformats.org/officeDocument/2006/relationships/slide" Target="slides/slide17.xml"/><Relationship Id="rId34" Type="http://schemas.openxmlformats.org/officeDocument/2006/relationships/slide" Target="slides/slide30.xml"/><Relationship Id="rId42" Type="http://schemas.microsoft.com/office/2016/11/relationships/changesInfo" Target="changesInfos/changesInfo1.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41"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handoutMaster" Target="handoutMasters/handoutMaster1.xml"/><Relationship Id="rId40"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notesMaster" Target="notesMasters/notesMaster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microsoft.com/office/2015/10/relationships/revisionInfo" Target="revisionInfo.xml"/><Relationship Id="rId8" Type="http://schemas.openxmlformats.org/officeDocument/2006/relationships/slide" Target="slides/slide4.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Gupta, Sameer (DBHDS)" userId="S::sameer.gupta@dbhds.virginia.gov::3237ec98-676d-47f3-bece-1aad2d148bfa" providerId="AD" clId="Web-{4BFA2F4A-7827-51DF-5D03-18AB38A62FFE}"/>
    <pc:docChg chg="modSld">
      <pc:chgData name="Gupta, Sameer (DBHDS)" userId="S::sameer.gupta@dbhds.virginia.gov::3237ec98-676d-47f3-bece-1aad2d148bfa" providerId="AD" clId="Web-{4BFA2F4A-7827-51DF-5D03-18AB38A62FFE}" dt="2024-02-02T20:01:45.934" v="4" actId="20577"/>
      <pc:docMkLst>
        <pc:docMk/>
      </pc:docMkLst>
      <pc:sldChg chg="modSp">
        <pc:chgData name="Gupta, Sameer (DBHDS)" userId="S::sameer.gupta@dbhds.virginia.gov::3237ec98-676d-47f3-bece-1aad2d148bfa" providerId="AD" clId="Web-{4BFA2F4A-7827-51DF-5D03-18AB38A62FFE}" dt="2024-02-02T19:58:31.884" v="1"/>
        <pc:sldMkLst>
          <pc:docMk/>
          <pc:sldMk cId="3297347213" sldId="263"/>
        </pc:sldMkLst>
        <pc:graphicFrameChg chg="mod modGraphic">
          <ac:chgData name="Gupta, Sameer (DBHDS)" userId="S::sameer.gupta@dbhds.virginia.gov::3237ec98-676d-47f3-bece-1aad2d148bfa" providerId="AD" clId="Web-{4BFA2F4A-7827-51DF-5D03-18AB38A62FFE}" dt="2024-02-02T19:58:31.884" v="1"/>
          <ac:graphicFrameMkLst>
            <pc:docMk/>
            <pc:sldMk cId="3297347213" sldId="263"/>
            <ac:graphicFrameMk id="15" creationId="{1C7DC2B8-C240-9DE8-CAB2-23EAD29F7750}"/>
          </ac:graphicFrameMkLst>
        </pc:graphicFrameChg>
      </pc:sldChg>
      <pc:sldChg chg="modSp">
        <pc:chgData name="Gupta, Sameer (DBHDS)" userId="S::sameer.gupta@dbhds.virginia.gov::3237ec98-676d-47f3-bece-1aad2d148bfa" providerId="AD" clId="Web-{4BFA2F4A-7827-51DF-5D03-18AB38A62FFE}" dt="2024-02-02T20:01:45.934" v="4" actId="20577"/>
        <pc:sldMkLst>
          <pc:docMk/>
          <pc:sldMk cId="4290451244" sldId="641"/>
        </pc:sldMkLst>
        <pc:spChg chg="mod">
          <ac:chgData name="Gupta, Sameer (DBHDS)" userId="S::sameer.gupta@dbhds.virginia.gov::3237ec98-676d-47f3-bece-1aad2d148bfa" providerId="AD" clId="Web-{4BFA2F4A-7827-51DF-5D03-18AB38A62FFE}" dt="2024-02-02T20:01:45.934" v="4" actId="20577"/>
          <ac:spMkLst>
            <pc:docMk/>
            <pc:sldMk cId="4290451244" sldId="641"/>
            <ac:spMk id="3" creationId="{138B168C-6569-93B5-04AF-12F1EDE3F934}"/>
          </ac:spMkLst>
        </pc:spChg>
      </pc:sldChg>
    </pc:docChg>
  </pc:docChgLst>
  <pc:docChgLst>
    <pc:chgData name="Gupta, Sameer (DBHDS)" userId="S::sameer.gupta@dbhds.virginia.gov::3237ec98-676d-47f3-bece-1aad2d148bfa" providerId="AD" clId="Web-{CD308034-7E48-5243-40A6-266AF2811F3F}"/>
    <pc:docChg chg="modSld sldOrd">
      <pc:chgData name="Gupta, Sameer (DBHDS)" userId="S::sameer.gupta@dbhds.virginia.gov::3237ec98-676d-47f3-bece-1aad2d148bfa" providerId="AD" clId="Web-{CD308034-7E48-5243-40A6-266AF2811F3F}" dt="2024-02-02T19:57:36.715" v="41" actId="20577"/>
      <pc:docMkLst>
        <pc:docMk/>
      </pc:docMkLst>
      <pc:sldChg chg="modSp ord">
        <pc:chgData name="Gupta, Sameer (DBHDS)" userId="S::sameer.gupta@dbhds.virginia.gov::3237ec98-676d-47f3-bece-1aad2d148bfa" providerId="AD" clId="Web-{CD308034-7E48-5243-40A6-266AF2811F3F}" dt="2024-02-02T19:57:36.715" v="41" actId="20577"/>
        <pc:sldMkLst>
          <pc:docMk/>
          <pc:sldMk cId="1425247667" sldId="261"/>
        </pc:sldMkLst>
        <pc:spChg chg="mod">
          <ac:chgData name="Gupta, Sameer (DBHDS)" userId="S::sameer.gupta@dbhds.virginia.gov::3237ec98-676d-47f3-bece-1aad2d148bfa" providerId="AD" clId="Web-{CD308034-7E48-5243-40A6-266AF2811F3F}" dt="2024-02-02T19:57:36.715" v="41" actId="20577"/>
          <ac:spMkLst>
            <pc:docMk/>
            <pc:sldMk cId="1425247667" sldId="261"/>
            <ac:spMk id="3" creationId="{A7AE06C5-690B-C5D1-0230-425D9B060BAC}"/>
          </ac:spMkLst>
        </pc:spChg>
      </pc:sldChg>
      <pc:sldChg chg="modSp">
        <pc:chgData name="Gupta, Sameer (DBHDS)" userId="S::sameer.gupta@dbhds.virginia.gov::3237ec98-676d-47f3-bece-1aad2d148bfa" providerId="AD" clId="Web-{CD308034-7E48-5243-40A6-266AF2811F3F}" dt="2024-02-02T19:57:02.464" v="40"/>
        <pc:sldMkLst>
          <pc:docMk/>
          <pc:sldMk cId="3297347213" sldId="263"/>
        </pc:sldMkLst>
        <pc:graphicFrameChg chg="mod modGraphic">
          <ac:chgData name="Gupta, Sameer (DBHDS)" userId="S::sameer.gupta@dbhds.virginia.gov::3237ec98-676d-47f3-bece-1aad2d148bfa" providerId="AD" clId="Web-{CD308034-7E48-5243-40A6-266AF2811F3F}" dt="2024-02-02T19:57:02.464" v="40"/>
          <ac:graphicFrameMkLst>
            <pc:docMk/>
            <pc:sldMk cId="3297347213" sldId="263"/>
            <ac:graphicFrameMk id="15" creationId="{1C7DC2B8-C240-9DE8-CAB2-23EAD29F7750}"/>
          </ac:graphicFrameMkLst>
        </pc:graphicFrameChg>
      </pc:sldChg>
      <pc:sldChg chg="modSp">
        <pc:chgData name="Gupta, Sameer (DBHDS)" userId="S::sameer.gupta@dbhds.virginia.gov::3237ec98-676d-47f3-bece-1aad2d148bfa" providerId="AD" clId="Web-{CD308034-7E48-5243-40A6-266AF2811F3F}" dt="2024-02-02T19:56:20.807" v="37" actId="20577"/>
        <pc:sldMkLst>
          <pc:docMk/>
          <pc:sldMk cId="4290451244" sldId="641"/>
        </pc:sldMkLst>
        <pc:spChg chg="mod">
          <ac:chgData name="Gupta, Sameer (DBHDS)" userId="S::sameer.gupta@dbhds.virginia.gov::3237ec98-676d-47f3-bece-1aad2d148bfa" providerId="AD" clId="Web-{CD308034-7E48-5243-40A6-266AF2811F3F}" dt="2024-02-02T19:56:20.807" v="37" actId="20577"/>
          <ac:spMkLst>
            <pc:docMk/>
            <pc:sldMk cId="4290451244" sldId="641"/>
            <ac:spMk id="3" creationId="{138B168C-6569-93B5-04AF-12F1EDE3F934}"/>
          </ac:spMkLst>
        </pc:spChg>
      </pc:sldChg>
    </pc:docChg>
  </pc:docChgLst>
  <pc:docChgLst>
    <pc:chgData name="Gupta, Sameer (DBHDS)" userId="3237ec98-676d-47f3-bece-1aad2d148bfa" providerId="ADAL" clId="{389AE4D8-751E-4694-88FA-9DADA05644E2}"/>
    <pc:docChg chg="custSel modSld">
      <pc:chgData name="Gupta, Sameer (DBHDS)" userId="3237ec98-676d-47f3-bece-1aad2d148bfa" providerId="ADAL" clId="{389AE4D8-751E-4694-88FA-9DADA05644E2}" dt="2024-02-02T20:04:23.600" v="38" actId="14100"/>
      <pc:docMkLst>
        <pc:docMk/>
      </pc:docMkLst>
      <pc:sldChg chg="modSp mod">
        <pc:chgData name="Gupta, Sameer (DBHDS)" userId="3237ec98-676d-47f3-bece-1aad2d148bfa" providerId="ADAL" clId="{389AE4D8-751E-4694-88FA-9DADA05644E2}" dt="2024-02-02T20:04:23.600" v="38" actId="14100"/>
        <pc:sldMkLst>
          <pc:docMk/>
          <pc:sldMk cId="4290451244" sldId="641"/>
        </pc:sldMkLst>
        <pc:spChg chg="mod">
          <ac:chgData name="Gupta, Sameer (DBHDS)" userId="3237ec98-676d-47f3-bece-1aad2d148bfa" providerId="ADAL" clId="{389AE4D8-751E-4694-88FA-9DADA05644E2}" dt="2024-02-02T20:03:53.513" v="26" actId="14100"/>
          <ac:spMkLst>
            <pc:docMk/>
            <pc:sldMk cId="4290451244" sldId="641"/>
            <ac:spMk id="2" creationId="{AB75E4DC-65BA-03D5-D854-4B078B7E6A77}"/>
          </ac:spMkLst>
        </pc:spChg>
        <pc:spChg chg="mod">
          <ac:chgData name="Gupta, Sameer (DBHDS)" userId="3237ec98-676d-47f3-bece-1aad2d148bfa" providerId="ADAL" clId="{389AE4D8-751E-4694-88FA-9DADA05644E2}" dt="2024-02-02T20:04:23.600" v="38" actId="14100"/>
          <ac:spMkLst>
            <pc:docMk/>
            <pc:sldMk cId="4290451244" sldId="641"/>
            <ac:spMk id="3" creationId="{138B168C-6569-93B5-04AF-12F1EDE3F934}"/>
          </ac:spMkLst>
        </pc:spChg>
      </pc:sldChg>
    </pc:docChg>
  </pc:docChgLst>
  <pc:docChgLst>
    <pc:chgData name="Robbins, Kylie (DBHDS)" userId="S::kylie.robbins@dbhds.virginia.gov::b08613bf-2ce9-47c3-9062-a1fc0c86cead" providerId="AD" clId="Web-{21A4BEC0-9285-DFAC-4EE8-DFBB4C309D9C}"/>
    <pc:docChg chg="modSld">
      <pc:chgData name="Robbins, Kylie (DBHDS)" userId="S::kylie.robbins@dbhds.virginia.gov::b08613bf-2ce9-47c3-9062-a1fc0c86cead" providerId="AD" clId="Web-{21A4BEC0-9285-DFAC-4EE8-DFBB4C309D9C}" dt="2024-02-12T18:49:29.935" v="11"/>
      <pc:docMkLst>
        <pc:docMk/>
      </pc:docMkLst>
      <pc:sldChg chg="modSp">
        <pc:chgData name="Robbins, Kylie (DBHDS)" userId="S::kylie.robbins@dbhds.virginia.gov::b08613bf-2ce9-47c3-9062-a1fc0c86cead" providerId="AD" clId="Web-{21A4BEC0-9285-DFAC-4EE8-DFBB4C309D9C}" dt="2024-02-12T18:49:29.935" v="11"/>
        <pc:sldMkLst>
          <pc:docMk/>
          <pc:sldMk cId="3264513393" sldId="675"/>
        </pc:sldMkLst>
        <pc:graphicFrameChg chg="mod modGraphic">
          <ac:chgData name="Robbins, Kylie (DBHDS)" userId="S::kylie.robbins@dbhds.virginia.gov::b08613bf-2ce9-47c3-9062-a1fc0c86cead" providerId="AD" clId="Web-{21A4BEC0-9285-DFAC-4EE8-DFBB4C309D9C}" dt="2024-02-12T18:49:29.935" v="11"/>
          <ac:graphicFrameMkLst>
            <pc:docMk/>
            <pc:sldMk cId="3264513393" sldId="675"/>
            <ac:graphicFrameMk id="8" creationId="{CC1AA33C-6899-EE8F-CF74-47985BE7CC91}"/>
          </ac:graphicFrameMkLst>
        </pc:graphicFrameChg>
      </pc:sldChg>
    </pc:docChg>
  </pc:docChgLst>
  <pc:docChgLst>
    <pc:chgData name="Robbins, Kylie (DBHDS)" userId="S::kylie.robbins@dbhds.virginia.gov::b08613bf-2ce9-47c3-9062-a1fc0c86cead" providerId="AD" clId="Web-{06FC189B-A304-EC8C-9AB1-198E349DFA80}"/>
    <pc:docChg chg="addSld modSld">
      <pc:chgData name="Robbins, Kylie (DBHDS)" userId="S::kylie.robbins@dbhds.virginia.gov::b08613bf-2ce9-47c3-9062-a1fc0c86cead" providerId="AD" clId="Web-{06FC189B-A304-EC8C-9AB1-198E349DFA80}" dt="2024-02-12T16:19:11.604" v="34" actId="1076"/>
      <pc:docMkLst>
        <pc:docMk/>
      </pc:docMkLst>
      <pc:sldChg chg="add">
        <pc:chgData name="Robbins, Kylie (DBHDS)" userId="S::kylie.robbins@dbhds.virginia.gov::b08613bf-2ce9-47c3-9062-a1fc0c86cead" providerId="AD" clId="Web-{06FC189B-A304-EC8C-9AB1-198E349DFA80}" dt="2024-02-12T16:17:29.072" v="0"/>
        <pc:sldMkLst>
          <pc:docMk/>
          <pc:sldMk cId="2282011035" sldId="671"/>
        </pc:sldMkLst>
      </pc:sldChg>
      <pc:sldChg chg="add">
        <pc:chgData name="Robbins, Kylie (DBHDS)" userId="S::kylie.robbins@dbhds.virginia.gov::b08613bf-2ce9-47c3-9062-a1fc0c86cead" providerId="AD" clId="Web-{06FC189B-A304-EC8C-9AB1-198E349DFA80}" dt="2024-02-12T16:17:29.181" v="1"/>
        <pc:sldMkLst>
          <pc:docMk/>
          <pc:sldMk cId="862485235" sldId="672"/>
        </pc:sldMkLst>
      </pc:sldChg>
      <pc:sldChg chg="add">
        <pc:chgData name="Robbins, Kylie (DBHDS)" userId="S::kylie.robbins@dbhds.virginia.gov::b08613bf-2ce9-47c3-9062-a1fc0c86cead" providerId="AD" clId="Web-{06FC189B-A304-EC8C-9AB1-198E349DFA80}" dt="2024-02-12T16:17:29.322" v="2"/>
        <pc:sldMkLst>
          <pc:docMk/>
          <pc:sldMk cId="1521378409" sldId="673"/>
        </pc:sldMkLst>
      </pc:sldChg>
      <pc:sldChg chg="add">
        <pc:chgData name="Robbins, Kylie (DBHDS)" userId="S::kylie.robbins@dbhds.virginia.gov::b08613bf-2ce9-47c3-9062-a1fc0c86cead" providerId="AD" clId="Web-{06FC189B-A304-EC8C-9AB1-198E349DFA80}" dt="2024-02-12T16:17:29.463" v="3"/>
        <pc:sldMkLst>
          <pc:docMk/>
          <pc:sldMk cId="351247753" sldId="674"/>
        </pc:sldMkLst>
      </pc:sldChg>
      <pc:sldChg chg="add">
        <pc:chgData name="Robbins, Kylie (DBHDS)" userId="S::kylie.robbins@dbhds.virginia.gov::b08613bf-2ce9-47c3-9062-a1fc0c86cead" providerId="AD" clId="Web-{06FC189B-A304-EC8C-9AB1-198E349DFA80}" dt="2024-02-12T16:17:29.650" v="4"/>
        <pc:sldMkLst>
          <pc:docMk/>
          <pc:sldMk cId="3264513393" sldId="675"/>
        </pc:sldMkLst>
      </pc:sldChg>
      <pc:sldChg chg="add">
        <pc:chgData name="Robbins, Kylie (DBHDS)" userId="S::kylie.robbins@dbhds.virginia.gov::b08613bf-2ce9-47c3-9062-a1fc0c86cead" providerId="AD" clId="Web-{06FC189B-A304-EC8C-9AB1-198E349DFA80}" dt="2024-02-12T16:17:29.838" v="5"/>
        <pc:sldMkLst>
          <pc:docMk/>
          <pc:sldMk cId="2343098313" sldId="676"/>
        </pc:sldMkLst>
      </pc:sldChg>
      <pc:sldChg chg="add">
        <pc:chgData name="Robbins, Kylie (DBHDS)" userId="S::kylie.robbins@dbhds.virginia.gov::b08613bf-2ce9-47c3-9062-a1fc0c86cead" providerId="AD" clId="Web-{06FC189B-A304-EC8C-9AB1-198E349DFA80}" dt="2024-02-12T16:17:29.978" v="6"/>
        <pc:sldMkLst>
          <pc:docMk/>
          <pc:sldMk cId="2259923438" sldId="677"/>
        </pc:sldMkLst>
      </pc:sldChg>
      <pc:sldChg chg="add">
        <pc:chgData name="Robbins, Kylie (DBHDS)" userId="S::kylie.robbins@dbhds.virginia.gov::b08613bf-2ce9-47c3-9062-a1fc0c86cead" providerId="AD" clId="Web-{06FC189B-A304-EC8C-9AB1-198E349DFA80}" dt="2024-02-12T16:17:30.072" v="7"/>
        <pc:sldMkLst>
          <pc:docMk/>
          <pc:sldMk cId="6172047" sldId="678"/>
        </pc:sldMkLst>
      </pc:sldChg>
      <pc:sldChg chg="add">
        <pc:chgData name="Robbins, Kylie (DBHDS)" userId="S::kylie.robbins@dbhds.virginia.gov::b08613bf-2ce9-47c3-9062-a1fc0c86cead" providerId="AD" clId="Web-{06FC189B-A304-EC8C-9AB1-198E349DFA80}" dt="2024-02-12T16:17:30.181" v="8"/>
        <pc:sldMkLst>
          <pc:docMk/>
          <pc:sldMk cId="3945683919" sldId="679"/>
        </pc:sldMkLst>
      </pc:sldChg>
      <pc:sldChg chg="add">
        <pc:chgData name="Robbins, Kylie (DBHDS)" userId="S::kylie.robbins@dbhds.virginia.gov::b08613bf-2ce9-47c3-9062-a1fc0c86cead" providerId="AD" clId="Web-{06FC189B-A304-EC8C-9AB1-198E349DFA80}" dt="2024-02-12T16:17:30.244" v="9"/>
        <pc:sldMkLst>
          <pc:docMk/>
          <pc:sldMk cId="662197104" sldId="680"/>
        </pc:sldMkLst>
      </pc:sldChg>
      <pc:sldChg chg="add">
        <pc:chgData name="Robbins, Kylie (DBHDS)" userId="S::kylie.robbins@dbhds.virginia.gov::b08613bf-2ce9-47c3-9062-a1fc0c86cead" providerId="AD" clId="Web-{06FC189B-A304-EC8C-9AB1-198E349DFA80}" dt="2024-02-12T16:17:30.603" v="10"/>
        <pc:sldMkLst>
          <pc:docMk/>
          <pc:sldMk cId="900638048" sldId="681"/>
        </pc:sldMkLst>
      </pc:sldChg>
      <pc:sldChg chg="add">
        <pc:chgData name="Robbins, Kylie (DBHDS)" userId="S::kylie.robbins@dbhds.virginia.gov::b08613bf-2ce9-47c3-9062-a1fc0c86cead" providerId="AD" clId="Web-{06FC189B-A304-EC8C-9AB1-198E349DFA80}" dt="2024-02-12T16:17:31.009" v="11"/>
        <pc:sldMkLst>
          <pc:docMk/>
          <pc:sldMk cId="670241934" sldId="682"/>
        </pc:sldMkLst>
      </pc:sldChg>
      <pc:sldChg chg="add">
        <pc:chgData name="Robbins, Kylie (DBHDS)" userId="S::kylie.robbins@dbhds.virginia.gov::b08613bf-2ce9-47c3-9062-a1fc0c86cead" providerId="AD" clId="Web-{06FC189B-A304-EC8C-9AB1-198E349DFA80}" dt="2024-02-12T16:17:31.447" v="12"/>
        <pc:sldMkLst>
          <pc:docMk/>
          <pc:sldMk cId="2660351475" sldId="683"/>
        </pc:sldMkLst>
      </pc:sldChg>
      <pc:sldChg chg="add">
        <pc:chgData name="Robbins, Kylie (DBHDS)" userId="S::kylie.robbins@dbhds.virginia.gov::b08613bf-2ce9-47c3-9062-a1fc0c86cead" providerId="AD" clId="Web-{06FC189B-A304-EC8C-9AB1-198E349DFA80}" dt="2024-02-12T16:17:31.869" v="13"/>
        <pc:sldMkLst>
          <pc:docMk/>
          <pc:sldMk cId="1440125577" sldId="684"/>
        </pc:sldMkLst>
      </pc:sldChg>
      <pc:sldChg chg="add">
        <pc:chgData name="Robbins, Kylie (DBHDS)" userId="S::kylie.robbins@dbhds.virginia.gov::b08613bf-2ce9-47c3-9062-a1fc0c86cead" providerId="AD" clId="Web-{06FC189B-A304-EC8C-9AB1-198E349DFA80}" dt="2024-02-12T16:17:31.994" v="14"/>
        <pc:sldMkLst>
          <pc:docMk/>
          <pc:sldMk cId="687237117" sldId="685"/>
        </pc:sldMkLst>
      </pc:sldChg>
      <pc:sldChg chg="modSp add">
        <pc:chgData name="Robbins, Kylie (DBHDS)" userId="S::kylie.robbins@dbhds.virginia.gov::b08613bf-2ce9-47c3-9062-a1fc0c86cead" providerId="AD" clId="Web-{06FC189B-A304-EC8C-9AB1-198E349DFA80}" dt="2024-02-12T16:19:11.604" v="34" actId="1076"/>
        <pc:sldMkLst>
          <pc:docMk/>
          <pc:sldMk cId="4118798591" sldId="686"/>
        </pc:sldMkLst>
        <pc:spChg chg="mod">
          <ac:chgData name="Robbins, Kylie (DBHDS)" userId="S::kylie.robbins@dbhds.virginia.gov::b08613bf-2ce9-47c3-9062-a1fc0c86cead" providerId="AD" clId="Web-{06FC189B-A304-EC8C-9AB1-198E349DFA80}" dt="2024-02-12T16:19:06.948" v="31" actId="1076"/>
          <ac:spMkLst>
            <pc:docMk/>
            <pc:sldMk cId="4118798591" sldId="686"/>
            <ac:spMk id="3" creationId="{A7CC6385-D9D9-AEE9-71BC-665432287915}"/>
          </ac:spMkLst>
        </pc:spChg>
        <pc:spChg chg="mod">
          <ac:chgData name="Robbins, Kylie (DBHDS)" userId="S::kylie.robbins@dbhds.virginia.gov::b08613bf-2ce9-47c3-9062-a1fc0c86cead" providerId="AD" clId="Web-{06FC189B-A304-EC8C-9AB1-198E349DFA80}" dt="2024-02-12T16:19:06.948" v="32" actId="1076"/>
          <ac:spMkLst>
            <pc:docMk/>
            <pc:sldMk cId="4118798591" sldId="686"/>
            <ac:spMk id="9" creationId="{8AA8716F-D982-3B56-B2D0-44C28890BE8E}"/>
          </ac:spMkLst>
        </pc:spChg>
        <pc:spChg chg="mod">
          <ac:chgData name="Robbins, Kylie (DBHDS)" userId="S::kylie.robbins@dbhds.virginia.gov::b08613bf-2ce9-47c3-9062-a1fc0c86cead" providerId="AD" clId="Web-{06FC189B-A304-EC8C-9AB1-198E349DFA80}" dt="2024-02-12T16:19:11.604" v="34" actId="1076"/>
          <ac:spMkLst>
            <pc:docMk/>
            <pc:sldMk cId="4118798591" sldId="686"/>
            <ac:spMk id="11" creationId="{D04BF8A9-8686-82E3-90CF-E478542365E6}"/>
          </ac:spMkLst>
        </pc:spChg>
      </pc:sldChg>
      <pc:sldChg chg="modSp add">
        <pc:chgData name="Robbins, Kylie (DBHDS)" userId="S::kylie.robbins@dbhds.virginia.gov::b08613bf-2ce9-47c3-9062-a1fc0c86cead" providerId="AD" clId="Web-{06FC189B-A304-EC8C-9AB1-198E349DFA80}" dt="2024-02-12T16:18:42.010" v="30" actId="20577"/>
        <pc:sldMkLst>
          <pc:docMk/>
          <pc:sldMk cId="2548532447" sldId="687"/>
        </pc:sldMkLst>
        <pc:spChg chg="mod">
          <ac:chgData name="Robbins, Kylie (DBHDS)" userId="S::kylie.robbins@dbhds.virginia.gov::b08613bf-2ce9-47c3-9062-a1fc0c86cead" providerId="AD" clId="Web-{06FC189B-A304-EC8C-9AB1-198E349DFA80}" dt="2024-02-12T16:18:42.010" v="30" actId="20577"/>
          <ac:spMkLst>
            <pc:docMk/>
            <pc:sldMk cId="2548532447" sldId="687"/>
            <ac:spMk id="3" creationId="{71BEF5BA-8923-7C61-3927-04A73C59C638}"/>
          </ac:spMkLst>
        </pc:spChg>
        <pc:picChg chg="mod">
          <ac:chgData name="Robbins, Kylie (DBHDS)" userId="S::kylie.robbins@dbhds.virginia.gov::b08613bf-2ce9-47c3-9062-a1fc0c86cead" providerId="AD" clId="Web-{06FC189B-A304-EC8C-9AB1-198E349DFA80}" dt="2024-02-12T16:18:21.354" v="25" actId="1076"/>
          <ac:picMkLst>
            <pc:docMk/>
            <pc:sldMk cId="2548532447" sldId="687"/>
            <ac:picMk id="8" creationId="{1FF5288A-21EB-0C66-0A44-CE1E1B43C95D}"/>
          </ac:picMkLst>
        </pc:picChg>
      </pc:sldChg>
      <pc:sldChg chg="add">
        <pc:chgData name="Robbins, Kylie (DBHDS)" userId="S::kylie.robbins@dbhds.virginia.gov::b08613bf-2ce9-47c3-9062-a1fc0c86cead" providerId="AD" clId="Web-{06FC189B-A304-EC8C-9AB1-198E349DFA80}" dt="2024-02-12T16:17:32.431" v="17"/>
        <pc:sldMkLst>
          <pc:docMk/>
          <pc:sldMk cId="3808768083" sldId="688"/>
        </pc:sldMkLst>
      </pc:sldChg>
    </pc:docChg>
  </pc:docChgLst>
  <pc:docChgLst>
    <pc:chgData name="Romero-Greene, Jennifer (DBHDS)" userId="S::jennifer.romero-greene@dbhds.virginia.gov::2ef467bb-38c6-4ac8-9de8-f27549a70930" providerId="AD" clId="Web-{C245E947-966C-DF51-4766-EBC4B951BE4D}"/>
    <pc:docChg chg="sldOrd">
      <pc:chgData name="Romero-Greene, Jennifer (DBHDS)" userId="S::jennifer.romero-greene@dbhds.virginia.gov::2ef467bb-38c6-4ac8-9de8-f27549a70930" providerId="AD" clId="Web-{C245E947-966C-DF51-4766-EBC4B951BE4D}" dt="2024-02-12T19:57:42.723" v="0"/>
      <pc:docMkLst>
        <pc:docMk/>
      </pc:docMkLst>
      <pc:sldChg chg="ord">
        <pc:chgData name="Romero-Greene, Jennifer (DBHDS)" userId="S::jennifer.romero-greene@dbhds.virginia.gov::2ef467bb-38c6-4ac8-9de8-f27549a70930" providerId="AD" clId="Web-{C245E947-966C-DF51-4766-EBC4B951BE4D}" dt="2024-02-12T19:57:42.723" v="0"/>
        <pc:sldMkLst>
          <pc:docMk/>
          <pc:sldMk cId="662197104" sldId="680"/>
        </pc:sldMkLst>
      </pc:sldChg>
    </pc:docChg>
  </pc:docChgLst>
  <pc:docChgLst>
    <pc:chgData name="Robbins, Kylie (DBHDS)" userId="S::kylie.robbins@dbhds.virginia.gov::b08613bf-2ce9-47c3-9062-a1fc0c86cead" providerId="AD" clId="Web-{09EB0DA6-1215-6E24-2DFA-BBF4195DCB85}"/>
    <pc:docChg chg="modSld">
      <pc:chgData name="Robbins, Kylie (DBHDS)" userId="S::kylie.robbins@dbhds.virginia.gov::b08613bf-2ce9-47c3-9062-a1fc0c86cead" providerId="AD" clId="Web-{09EB0DA6-1215-6E24-2DFA-BBF4195DCB85}" dt="2024-02-13T15:10:06.677" v="74"/>
      <pc:docMkLst>
        <pc:docMk/>
      </pc:docMkLst>
      <pc:sldChg chg="modSp">
        <pc:chgData name="Robbins, Kylie (DBHDS)" userId="S::kylie.robbins@dbhds.virginia.gov::b08613bf-2ce9-47c3-9062-a1fc0c86cead" providerId="AD" clId="Web-{09EB0DA6-1215-6E24-2DFA-BBF4195DCB85}" dt="2024-02-13T15:10:06.677" v="74"/>
        <pc:sldMkLst>
          <pc:docMk/>
          <pc:sldMk cId="2548532447" sldId="687"/>
        </pc:sldMkLst>
        <pc:spChg chg="mod">
          <ac:chgData name="Robbins, Kylie (DBHDS)" userId="S::kylie.robbins@dbhds.virginia.gov::b08613bf-2ce9-47c3-9062-a1fc0c86cead" providerId="AD" clId="Web-{09EB0DA6-1215-6E24-2DFA-BBF4195DCB85}" dt="2024-02-13T15:10:06.677" v="74"/>
          <ac:spMkLst>
            <pc:docMk/>
            <pc:sldMk cId="2548532447" sldId="687"/>
            <ac:spMk id="3" creationId="{71BEF5BA-8923-7C61-3927-04A73C59C638}"/>
          </ac:spMkLst>
        </pc:spChg>
      </pc:sldChg>
    </pc:docChg>
  </pc:docChgLst>
  <pc:docChgLst>
    <pc:chgData name="Gupta, Sameer (DBHDS)" userId="S::sameer.gupta@dbhds.virginia.gov::3237ec98-676d-47f3-bece-1aad2d148bfa" providerId="AD" clId="Web-{4BDCB7EB-BCF8-59B5-8C2D-560F002FF4A4}"/>
    <pc:docChg chg="modSld">
      <pc:chgData name="Gupta, Sameer (DBHDS)" userId="S::sameer.gupta@dbhds.virginia.gov::3237ec98-676d-47f3-bece-1aad2d148bfa" providerId="AD" clId="Web-{4BDCB7EB-BCF8-59B5-8C2D-560F002FF4A4}" dt="2024-02-06T20:53:05.127" v="15" actId="20577"/>
      <pc:docMkLst>
        <pc:docMk/>
      </pc:docMkLst>
      <pc:sldChg chg="modSp">
        <pc:chgData name="Gupta, Sameer (DBHDS)" userId="S::sameer.gupta@dbhds.virginia.gov::3237ec98-676d-47f3-bece-1aad2d148bfa" providerId="AD" clId="Web-{4BDCB7EB-BCF8-59B5-8C2D-560F002FF4A4}" dt="2024-02-06T20:53:05.127" v="15" actId="20577"/>
        <pc:sldMkLst>
          <pc:docMk/>
          <pc:sldMk cId="3297347213" sldId="263"/>
        </pc:sldMkLst>
        <pc:spChg chg="mod">
          <ac:chgData name="Gupta, Sameer (DBHDS)" userId="S::sameer.gupta@dbhds.virginia.gov::3237ec98-676d-47f3-bece-1aad2d148bfa" providerId="AD" clId="Web-{4BDCB7EB-BCF8-59B5-8C2D-560F002FF4A4}" dt="2024-02-06T20:53:05.127" v="15" actId="20577"/>
          <ac:spMkLst>
            <pc:docMk/>
            <pc:sldMk cId="3297347213" sldId="263"/>
            <ac:spMk id="2" creationId="{10BE3622-77AC-0E90-823E-3F686A0ACD01}"/>
          </ac:spMkLst>
        </pc:spChg>
        <pc:graphicFrameChg chg="mod modGraphic">
          <ac:chgData name="Gupta, Sameer (DBHDS)" userId="S::sameer.gupta@dbhds.virginia.gov::3237ec98-676d-47f3-bece-1aad2d148bfa" providerId="AD" clId="Web-{4BDCB7EB-BCF8-59B5-8C2D-560F002FF4A4}" dt="2024-02-06T20:52:55.783" v="13"/>
          <ac:graphicFrameMkLst>
            <pc:docMk/>
            <pc:sldMk cId="3297347213" sldId="263"/>
            <ac:graphicFrameMk id="15" creationId="{1C7DC2B8-C240-9DE8-CAB2-23EAD29F7750}"/>
          </ac:graphicFrameMkLst>
        </pc:graphicFrameChg>
      </pc:sldChg>
      <pc:sldChg chg="modSp">
        <pc:chgData name="Gupta, Sameer (DBHDS)" userId="S::sameer.gupta@dbhds.virginia.gov::3237ec98-676d-47f3-bece-1aad2d148bfa" providerId="AD" clId="Web-{4BDCB7EB-BCF8-59B5-8C2D-560F002FF4A4}" dt="2024-02-06T20:52:28.549" v="5"/>
        <pc:sldMkLst>
          <pc:docMk/>
          <pc:sldMk cId="858732717" sldId="669"/>
        </pc:sldMkLst>
        <pc:graphicFrameChg chg="mod modGraphic">
          <ac:chgData name="Gupta, Sameer (DBHDS)" userId="S::sameer.gupta@dbhds.virginia.gov::3237ec98-676d-47f3-bece-1aad2d148bfa" providerId="AD" clId="Web-{4BDCB7EB-BCF8-59B5-8C2D-560F002FF4A4}" dt="2024-02-06T20:52:28.549" v="5"/>
          <ac:graphicFrameMkLst>
            <pc:docMk/>
            <pc:sldMk cId="858732717" sldId="669"/>
            <ac:graphicFrameMk id="3" creationId="{15A6AD3C-997B-BA7A-50F0-CFDA0021C095}"/>
          </ac:graphicFrameMkLst>
        </pc:graphicFrameChg>
      </pc:sldChg>
    </pc:docChg>
  </pc:docChgLst>
  <pc:docChgLst>
    <pc:chgData name="Gupta, Sameer (DBHDS)" userId="S::sameer.gupta@dbhds.virginia.gov::3237ec98-676d-47f3-bece-1aad2d148bfa" providerId="AD" clId="Web-{BB96762D-4508-5C1B-0D27-5ACC0AA0EDE4}"/>
    <pc:docChg chg="modSld">
      <pc:chgData name="Gupta, Sameer (DBHDS)" userId="S::sameer.gupta@dbhds.virginia.gov::3237ec98-676d-47f3-bece-1aad2d148bfa" providerId="AD" clId="Web-{BB96762D-4508-5C1B-0D27-5ACC0AA0EDE4}" dt="2024-02-06T17:08:21.020" v="14"/>
      <pc:docMkLst>
        <pc:docMk/>
      </pc:docMkLst>
      <pc:sldChg chg="modSp">
        <pc:chgData name="Gupta, Sameer (DBHDS)" userId="S::sameer.gupta@dbhds.virginia.gov::3237ec98-676d-47f3-bece-1aad2d148bfa" providerId="AD" clId="Web-{BB96762D-4508-5C1B-0D27-5ACC0AA0EDE4}" dt="2024-02-06T17:03:12.783" v="3"/>
        <pc:sldMkLst>
          <pc:docMk/>
          <pc:sldMk cId="2461391960" sldId="266"/>
        </pc:sldMkLst>
        <pc:graphicFrameChg chg="mod modGraphic">
          <ac:chgData name="Gupta, Sameer (DBHDS)" userId="S::sameer.gupta@dbhds.virginia.gov::3237ec98-676d-47f3-bece-1aad2d148bfa" providerId="AD" clId="Web-{BB96762D-4508-5C1B-0D27-5ACC0AA0EDE4}" dt="2024-02-06T17:03:12.783" v="3"/>
          <ac:graphicFrameMkLst>
            <pc:docMk/>
            <pc:sldMk cId="2461391960" sldId="266"/>
            <ac:graphicFrameMk id="23" creationId="{764A293E-2C08-3D90-F1E1-696F9E22F131}"/>
          </ac:graphicFrameMkLst>
        </pc:graphicFrameChg>
      </pc:sldChg>
      <pc:sldChg chg="modSp">
        <pc:chgData name="Gupta, Sameer (DBHDS)" userId="S::sameer.gupta@dbhds.virginia.gov::3237ec98-676d-47f3-bece-1aad2d148bfa" providerId="AD" clId="Web-{BB96762D-4508-5C1B-0D27-5ACC0AA0EDE4}" dt="2024-02-06T17:06:34.628" v="6" actId="20577"/>
        <pc:sldMkLst>
          <pc:docMk/>
          <pc:sldMk cId="4290451244" sldId="641"/>
        </pc:sldMkLst>
        <pc:spChg chg="mod">
          <ac:chgData name="Gupta, Sameer (DBHDS)" userId="S::sameer.gupta@dbhds.virginia.gov::3237ec98-676d-47f3-bece-1aad2d148bfa" providerId="AD" clId="Web-{BB96762D-4508-5C1B-0D27-5ACC0AA0EDE4}" dt="2024-02-06T17:06:34.628" v="6" actId="20577"/>
          <ac:spMkLst>
            <pc:docMk/>
            <pc:sldMk cId="4290451244" sldId="641"/>
            <ac:spMk id="3" creationId="{138B168C-6569-93B5-04AF-12F1EDE3F934}"/>
          </ac:spMkLst>
        </pc:spChg>
      </pc:sldChg>
      <pc:sldChg chg="modSp">
        <pc:chgData name="Gupta, Sameer (DBHDS)" userId="S::sameer.gupta@dbhds.virginia.gov::3237ec98-676d-47f3-bece-1aad2d148bfa" providerId="AD" clId="Web-{BB96762D-4508-5C1B-0D27-5ACC0AA0EDE4}" dt="2024-02-06T17:08:21.020" v="14"/>
        <pc:sldMkLst>
          <pc:docMk/>
          <pc:sldMk cId="1298424429" sldId="661"/>
        </pc:sldMkLst>
        <pc:graphicFrameChg chg="mod modGraphic">
          <ac:chgData name="Gupta, Sameer (DBHDS)" userId="S::sameer.gupta@dbhds.virginia.gov::3237ec98-676d-47f3-bece-1aad2d148bfa" providerId="AD" clId="Web-{BB96762D-4508-5C1B-0D27-5ACC0AA0EDE4}" dt="2024-02-06T17:08:21.020" v="14"/>
          <ac:graphicFrameMkLst>
            <pc:docMk/>
            <pc:sldMk cId="1298424429" sldId="661"/>
            <ac:graphicFrameMk id="20" creationId="{3B4D2FB3-EE25-7CF4-18B6-55102EFE255F}"/>
          </ac:graphicFrameMkLst>
        </pc:graphicFrameChg>
      </pc:sldChg>
      <pc:sldChg chg="modSp">
        <pc:chgData name="Gupta, Sameer (DBHDS)" userId="S::sameer.gupta@dbhds.virginia.gov::3237ec98-676d-47f3-bece-1aad2d148bfa" providerId="AD" clId="Web-{BB96762D-4508-5C1B-0D27-5ACC0AA0EDE4}" dt="2024-02-06T17:01:27.641" v="1"/>
        <pc:sldMkLst>
          <pc:docMk/>
          <pc:sldMk cId="858732717" sldId="669"/>
        </pc:sldMkLst>
        <pc:graphicFrameChg chg="mod modGraphic">
          <ac:chgData name="Gupta, Sameer (DBHDS)" userId="S::sameer.gupta@dbhds.virginia.gov::3237ec98-676d-47f3-bece-1aad2d148bfa" providerId="AD" clId="Web-{BB96762D-4508-5C1B-0D27-5ACC0AA0EDE4}" dt="2024-02-06T17:01:27.641" v="1"/>
          <ac:graphicFrameMkLst>
            <pc:docMk/>
            <pc:sldMk cId="858732717" sldId="669"/>
            <ac:graphicFrameMk id="3" creationId="{15A6AD3C-997B-BA7A-50F0-CFDA0021C095}"/>
          </ac:graphicFrameMkLst>
        </pc:graphicFrameChg>
      </pc:sldChg>
    </pc:docChg>
  </pc:docChgLst>
</pc:chgInfo>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F3A72A91-0EC8-4480-929C-F5C290A562A3}" type="doc">
      <dgm:prSet loTypeId="urn:microsoft.com/office/officeart/2005/8/layout/vList5" loCatId="list" qsTypeId="urn:microsoft.com/office/officeart/2005/8/quickstyle/simple1" qsCatId="simple" csTypeId="urn:microsoft.com/office/officeart/2005/8/colors/accent1_2" csCatId="accent1" phldr="1"/>
      <dgm:spPr/>
      <dgm:t>
        <a:bodyPr/>
        <a:lstStyle/>
        <a:p>
          <a:endParaRPr lang="en-US"/>
        </a:p>
      </dgm:t>
    </dgm:pt>
    <dgm:pt modelId="{E1A00F1C-4367-4413-B776-EDA9CF1BA1A2}" type="pres">
      <dgm:prSet presAssocID="{F3A72A91-0EC8-4480-929C-F5C290A562A3}" presName="Name0" presStyleCnt="0">
        <dgm:presLayoutVars>
          <dgm:dir/>
          <dgm:animLvl val="lvl"/>
          <dgm:resizeHandles val="exact"/>
        </dgm:presLayoutVars>
      </dgm:prSet>
      <dgm:spPr/>
    </dgm:pt>
  </dgm:ptLst>
  <dgm:cxnLst>
    <dgm:cxn modelId="{4C820348-7321-4D12-BAD4-E0B67324357E}" type="presOf" srcId="{F3A72A91-0EC8-4480-929C-F5C290A562A3}" destId="{E1A00F1C-4367-4413-B776-EDA9CF1BA1A2}" srcOrd="0" destOrd="0" presId="urn:microsoft.com/office/officeart/2005/8/layout/vList5"/>
  </dgm:cxnLst>
  <dgm:bg/>
  <dgm:whole/>
  <dgm:extLst>
    <a:ext uri="http://schemas.microsoft.com/office/drawing/2008/diagram">
      <dsp:dataModelExt xmlns:dsp="http://schemas.microsoft.com/office/drawing/2008/diagram" relId="rId10"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D86D01D7-C294-8BCB-A7D0-063CF5109781}"/>
              </a:ext>
            </a:extLst>
          </p:cNvPr>
          <p:cNvSpPr>
            <a:spLocks noGrp="1"/>
          </p:cNvSpPr>
          <p:nvPr>
            <p:ph type="hdr" sz="quarter"/>
          </p:nvPr>
        </p:nvSpPr>
        <p:spPr>
          <a:xfrm>
            <a:off x="0" y="0"/>
            <a:ext cx="3043343" cy="467072"/>
          </a:xfrm>
          <a:prstGeom prst="rect">
            <a:avLst/>
          </a:prstGeom>
        </p:spPr>
        <p:txBody>
          <a:bodyPr vert="horz" lIns="93324" tIns="46662" rIns="93324" bIns="46662" rtlCol="0"/>
          <a:lstStyle>
            <a:lvl1pPr algn="l">
              <a:defRPr sz="1200"/>
            </a:lvl1pPr>
          </a:lstStyle>
          <a:p>
            <a:endParaRPr lang="en-US"/>
          </a:p>
        </p:txBody>
      </p:sp>
      <p:sp>
        <p:nvSpPr>
          <p:cNvPr id="3" name="Date Placeholder 2">
            <a:extLst>
              <a:ext uri="{FF2B5EF4-FFF2-40B4-BE49-F238E27FC236}">
                <a16:creationId xmlns:a16="http://schemas.microsoft.com/office/drawing/2014/main" id="{E4032AE1-594E-E816-2135-D80F716C7295}"/>
              </a:ext>
            </a:extLst>
          </p:cNvPr>
          <p:cNvSpPr>
            <a:spLocks noGrp="1"/>
          </p:cNvSpPr>
          <p:nvPr>
            <p:ph type="dt" sz="quarter" idx="1"/>
          </p:nvPr>
        </p:nvSpPr>
        <p:spPr>
          <a:xfrm>
            <a:off x="3978132" y="0"/>
            <a:ext cx="3043343" cy="467072"/>
          </a:xfrm>
          <a:prstGeom prst="rect">
            <a:avLst/>
          </a:prstGeom>
        </p:spPr>
        <p:txBody>
          <a:bodyPr vert="horz" lIns="93324" tIns="46662" rIns="93324" bIns="46662" rtlCol="0"/>
          <a:lstStyle>
            <a:lvl1pPr algn="r">
              <a:defRPr sz="1200"/>
            </a:lvl1pPr>
          </a:lstStyle>
          <a:p>
            <a:fld id="{AB603E63-166F-4441-9382-E524418F1A34}" type="datetimeFigureOut">
              <a:rPr lang="en-US" smtClean="0"/>
              <a:t>2/13/2024</a:t>
            </a:fld>
            <a:endParaRPr lang="en-US"/>
          </a:p>
        </p:txBody>
      </p:sp>
      <p:sp>
        <p:nvSpPr>
          <p:cNvPr id="4" name="Footer Placeholder 3">
            <a:extLst>
              <a:ext uri="{FF2B5EF4-FFF2-40B4-BE49-F238E27FC236}">
                <a16:creationId xmlns:a16="http://schemas.microsoft.com/office/drawing/2014/main" id="{4D3CC761-7706-0827-F1A8-E7FE7A3B87A0}"/>
              </a:ext>
            </a:extLst>
          </p:cNvPr>
          <p:cNvSpPr>
            <a:spLocks noGrp="1"/>
          </p:cNvSpPr>
          <p:nvPr>
            <p:ph type="ftr" sz="quarter" idx="2"/>
          </p:nvPr>
        </p:nvSpPr>
        <p:spPr>
          <a:xfrm>
            <a:off x="0" y="8842030"/>
            <a:ext cx="3043343" cy="467071"/>
          </a:xfrm>
          <a:prstGeom prst="rect">
            <a:avLst/>
          </a:prstGeom>
        </p:spPr>
        <p:txBody>
          <a:bodyPr vert="horz" lIns="93324" tIns="46662" rIns="93324" bIns="46662"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8E6AA78F-D4F6-AD40-D2EF-BC6B11325DD3}"/>
              </a:ext>
            </a:extLst>
          </p:cNvPr>
          <p:cNvSpPr>
            <a:spLocks noGrp="1"/>
          </p:cNvSpPr>
          <p:nvPr>
            <p:ph type="sldNum" sz="quarter" idx="3"/>
          </p:nvPr>
        </p:nvSpPr>
        <p:spPr>
          <a:xfrm>
            <a:off x="3978132" y="8842030"/>
            <a:ext cx="3043343" cy="467071"/>
          </a:xfrm>
          <a:prstGeom prst="rect">
            <a:avLst/>
          </a:prstGeom>
        </p:spPr>
        <p:txBody>
          <a:bodyPr vert="horz" lIns="93324" tIns="46662" rIns="93324" bIns="46662" rtlCol="0" anchor="b"/>
          <a:lstStyle>
            <a:lvl1pPr algn="r">
              <a:defRPr sz="1200"/>
            </a:lvl1pPr>
          </a:lstStyle>
          <a:p>
            <a:fld id="{279D27C3-6F6A-44AC-A7E3-96D5E8F44CB2}" type="slidenum">
              <a:rPr lang="en-US" smtClean="0"/>
              <a:t>‹#›</a:t>
            </a:fld>
            <a:endParaRPr lang="en-US"/>
          </a:p>
        </p:txBody>
      </p:sp>
    </p:spTree>
    <p:extLst>
      <p:ext uri="{BB962C8B-B14F-4D97-AF65-F5344CB8AC3E}">
        <p14:creationId xmlns:p14="http://schemas.microsoft.com/office/powerpoint/2010/main" val="123371883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7072"/>
          </a:xfrm>
          <a:prstGeom prst="rect">
            <a:avLst/>
          </a:prstGeom>
        </p:spPr>
        <p:txBody>
          <a:bodyPr vert="horz" lIns="93324" tIns="46662" rIns="93324" bIns="46662" rtlCol="0"/>
          <a:lstStyle>
            <a:lvl1pPr algn="l">
              <a:defRPr sz="1200"/>
            </a:lvl1pPr>
          </a:lstStyle>
          <a:p>
            <a:endParaRPr lang="en-US"/>
          </a:p>
        </p:txBody>
      </p:sp>
      <p:sp>
        <p:nvSpPr>
          <p:cNvPr id="3" name="Date Placeholder 2"/>
          <p:cNvSpPr>
            <a:spLocks noGrp="1"/>
          </p:cNvSpPr>
          <p:nvPr>
            <p:ph type="dt" idx="1"/>
          </p:nvPr>
        </p:nvSpPr>
        <p:spPr>
          <a:xfrm>
            <a:off x="3978132" y="0"/>
            <a:ext cx="3043343" cy="467072"/>
          </a:xfrm>
          <a:prstGeom prst="rect">
            <a:avLst/>
          </a:prstGeom>
        </p:spPr>
        <p:txBody>
          <a:bodyPr vert="horz" lIns="93324" tIns="46662" rIns="93324" bIns="46662" rtlCol="0"/>
          <a:lstStyle>
            <a:lvl1pPr algn="r">
              <a:defRPr sz="1200"/>
            </a:lvl1pPr>
          </a:lstStyle>
          <a:p>
            <a:fld id="{F6A938A5-7E55-49F0-AB27-A6A41D7EA63D}" type="datetimeFigureOut">
              <a:rPr lang="en-US" smtClean="0"/>
              <a:t>2/13/2024</a:t>
            </a:fld>
            <a:endParaRPr lang="en-US"/>
          </a:p>
        </p:txBody>
      </p:sp>
      <p:sp>
        <p:nvSpPr>
          <p:cNvPr id="4" name="Slide Image Placeholder 3"/>
          <p:cNvSpPr>
            <a:spLocks noGrp="1" noRot="1" noChangeAspect="1"/>
          </p:cNvSpPr>
          <p:nvPr>
            <p:ph type="sldImg" idx="2"/>
          </p:nvPr>
        </p:nvSpPr>
        <p:spPr>
          <a:xfrm>
            <a:off x="719138" y="1163638"/>
            <a:ext cx="5584825" cy="3141662"/>
          </a:xfrm>
          <a:prstGeom prst="rect">
            <a:avLst/>
          </a:prstGeom>
          <a:noFill/>
          <a:ln w="12700">
            <a:solidFill>
              <a:prstClr val="black"/>
            </a:solidFill>
          </a:ln>
        </p:spPr>
        <p:txBody>
          <a:bodyPr vert="horz" lIns="93324" tIns="46662" rIns="93324" bIns="46662" rtlCol="0" anchor="ctr"/>
          <a:lstStyle/>
          <a:p>
            <a:endParaRPr lang="en-US"/>
          </a:p>
        </p:txBody>
      </p:sp>
      <p:sp>
        <p:nvSpPr>
          <p:cNvPr id="5" name="Notes Placeholder 4"/>
          <p:cNvSpPr>
            <a:spLocks noGrp="1"/>
          </p:cNvSpPr>
          <p:nvPr>
            <p:ph type="body" sz="quarter" idx="3"/>
          </p:nvPr>
        </p:nvSpPr>
        <p:spPr>
          <a:xfrm>
            <a:off x="702310" y="4480004"/>
            <a:ext cx="5618480" cy="3665458"/>
          </a:xfrm>
          <a:prstGeom prst="rect">
            <a:avLst/>
          </a:prstGeom>
        </p:spPr>
        <p:txBody>
          <a:bodyPr vert="horz" lIns="93324" tIns="46662" rIns="93324" bIns="46662"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42030"/>
            <a:ext cx="3043343" cy="467071"/>
          </a:xfrm>
          <a:prstGeom prst="rect">
            <a:avLst/>
          </a:prstGeom>
        </p:spPr>
        <p:txBody>
          <a:bodyPr vert="horz" lIns="93324" tIns="46662" rIns="93324" bIns="46662" rtlCol="0" anchor="b"/>
          <a:lstStyle>
            <a:lvl1pPr algn="l">
              <a:defRPr sz="1200"/>
            </a:lvl1pPr>
          </a:lstStyle>
          <a:p>
            <a:endParaRPr lang="en-US"/>
          </a:p>
        </p:txBody>
      </p:sp>
      <p:sp>
        <p:nvSpPr>
          <p:cNvPr id="7" name="Slide Number Placeholder 6"/>
          <p:cNvSpPr>
            <a:spLocks noGrp="1"/>
          </p:cNvSpPr>
          <p:nvPr>
            <p:ph type="sldNum" sz="quarter" idx="5"/>
          </p:nvPr>
        </p:nvSpPr>
        <p:spPr>
          <a:xfrm>
            <a:off x="3978132" y="8842030"/>
            <a:ext cx="3043343" cy="467071"/>
          </a:xfrm>
          <a:prstGeom prst="rect">
            <a:avLst/>
          </a:prstGeom>
        </p:spPr>
        <p:txBody>
          <a:bodyPr vert="horz" lIns="93324" tIns="46662" rIns="93324" bIns="46662" rtlCol="0" anchor="b"/>
          <a:lstStyle>
            <a:lvl1pPr algn="r">
              <a:defRPr sz="1200"/>
            </a:lvl1pPr>
          </a:lstStyle>
          <a:p>
            <a:fld id="{378326A0-C136-4C78-A654-F32D49D03460}" type="slidenum">
              <a:rPr lang="en-US" smtClean="0"/>
              <a:t>‹#›</a:t>
            </a:fld>
            <a:endParaRPr lang="en-US"/>
          </a:p>
        </p:txBody>
      </p:sp>
    </p:spTree>
    <p:extLst>
      <p:ext uri="{BB962C8B-B14F-4D97-AF65-F5344CB8AC3E}">
        <p14:creationId xmlns:p14="http://schemas.microsoft.com/office/powerpoint/2010/main" val="175158420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378326A0-C136-4C78-A654-F32D49D03460}" type="slidenum">
              <a:rPr lang="en-US" smtClean="0"/>
              <a:t>1</a:t>
            </a:fld>
            <a:endParaRPr lang="en-US"/>
          </a:p>
        </p:txBody>
      </p:sp>
    </p:spTree>
    <p:extLst>
      <p:ext uri="{BB962C8B-B14F-4D97-AF65-F5344CB8AC3E}">
        <p14:creationId xmlns:p14="http://schemas.microsoft.com/office/powerpoint/2010/main" val="244725640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378326A0-C136-4C78-A654-F32D49D03460}" type="slidenum">
              <a:rPr lang="en-US" smtClean="0"/>
              <a:t>10</a:t>
            </a:fld>
            <a:endParaRPr lang="en-US"/>
          </a:p>
        </p:txBody>
      </p:sp>
    </p:spTree>
    <p:extLst>
      <p:ext uri="{BB962C8B-B14F-4D97-AF65-F5344CB8AC3E}">
        <p14:creationId xmlns:p14="http://schemas.microsoft.com/office/powerpoint/2010/main" val="36318243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78326A0-C136-4C78-A654-F32D49D03460}" type="slidenum">
              <a:rPr lang="en-US" smtClean="0"/>
              <a:t>11</a:t>
            </a:fld>
            <a:endParaRPr lang="en-US"/>
          </a:p>
        </p:txBody>
      </p:sp>
    </p:spTree>
    <p:extLst>
      <p:ext uri="{BB962C8B-B14F-4D97-AF65-F5344CB8AC3E}">
        <p14:creationId xmlns:p14="http://schemas.microsoft.com/office/powerpoint/2010/main" val="239945754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378326A0-C136-4C78-A654-F32D49D03460}" type="slidenum">
              <a:rPr lang="en-US" smtClean="0"/>
              <a:t>12</a:t>
            </a:fld>
            <a:endParaRPr lang="en-US"/>
          </a:p>
        </p:txBody>
      </p:sp>
    </p:spTree>
    <p:extLst>
      <p:ext uri="{BB962C8B-B14F-4D97-AF65-F5344CB8AC3E}">
        <p14:creationId xmlns:p14="http://schemas.microsoft.com/office/powerpoint/2010/main" val="157815225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defTabSz="933237">
              <a:defRPr/>
            </a:pPr>
            <a:fld id="{378326A0-C136-4C78-A654-F32D49D03460}" type="slidenum">
              <a:rPr lang="en-US">
                <a:solidFill>
                  <a:prstClr val="black"/>
                </a:solidFill>
                <a:latin typeface="Calibri" panose="020F0502020204030204"/>
              </a:rPr>
              <a:pPr defTabSz="933237">
                <a:defRPr/>
              </a:pPr>
              <a:t>13</a:t>
            </a:fld>
            <a:endParaRPr lang="en-US">
              <a:solidFill>
                <a:prstClr val="black"/>
              </a:solidFill>
              <a:latin typeface="Calibri" panose="020F0502020204030204"/>
            </a:endParaRPr>
          </a:p>
        </p:txBody>
      </p:sp>
    </p:spTree>
    <p:extLst>
      <p:ext uri="{BB962C8B-B14F-4D97-AF65-F5344CB8AC3E}">
        <p14:creationId xmlns:p14="http://schemas.microsoft.com/office/powerpoint/2010/main" val="413249422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defTabSz="933237">
              <a:defRPr/>
            </a:pPr>
            <a:fld id="{378326A0-C136-4C78-A654-F32D49D03460}" type="slidenum">
              <a:rPr lang="en-US">
                <a:solidFill>
                  <a:prstClr val="black"/>
                </a:solidFill>
                <a:latin typeface="Calibri" panose="020F0502020204030204"/>
              </a:rPr>
              <a:pPr defTabSz="933237">
                <a:defRPr/>
              </a:pPr>
              <a:t>14</a:t>
            </a:fld>
            <a:endParaRPr lang="en-US">
              <a:solidFill>
                <a:prstClr val="black"/>
              </a:solidFill>
              <a:latin typeface="Calibri" panose="020F0502020204030204"/>
            </a:endParaRPr>
          </a:p>
        </p:txBody>
      </p:sp>
    </p:spTree>
    <p:extLst>
      <p:ext uri="{BB962C8B-B14F-4D97-AF65-F5344CB8AC3E}">
        <p14:creationId xmlns:p14="http://schemas.microsoft.com/office/powerpoint/2010/main" val="159939327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defTabSz="933237">
              <a:defRPr/>
            </a:pPr>
            <a:fld id="{378326A0-C136-4C78-A654-F32D49D03460}" type="slidenum">
              <a:rPr lang="en-US">
                <a:solidFill>
                  <a:prstClr val="black"/>
                </a:solidFill>
                <a:latin typeface="Calibri" panose="020F0502020204030204"/>
              </a:rPr>
              <a:pPr defTabSz="933237">
                <a:defRPr/>
              </a:pPr>
              <a:t>17</a:t>
            </a:fld>
            <a:endParaRPr lang="en-US">
              <a:solidFill>
                <a:prstClr val="black"/>
              </a:solidFill>
              <a:latin typeface="Calibri" panose="020F0502020204030204"/>
            </a:endParaRPr>
          </a:p>
        </p:txBody>
      </p:sp>
    </p:spTree>
    <p:extLst>
      <p:ext uri="{BB962C8B-B14F-4D97-AF65-F5344CB8AC3E}">
        <p14:creationId xmlns:p14="http://schemas.microsoft.com/office/powerpoint/2010/main" val="9700569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378326A0-C136-4C78-A654-F32D49D03460}" type="slidenum">
              <a:rPr lang="en-US" smtClean="0"/>
              <a:t>18</a:t>
            </a:fld>
            <a:endParaRPr lang="en-US"/>
          </a:p>
        </p:txBody>
      </p:sp>
    </p:spTree>
    <p:extLst>
      <p:ext uri="{BB962C8B-B14F-4D97-AF65-F5344CB8AC3E}">
        <p14:creationId xmlns:p14="http://schemas.microsoft.com/office/powerpoint/2010/main" val="367344241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378326A0-C136-4C78-A654-F32D49D03460}" type="slidenum">
              <a:rPr lang="en-US" smtClean="0"/>
              <a:t>19</a:t>
            </a:fld>
            <a:endParaRPr lang="en-US"/>
          </a:p>
        </p:txBody>
      </p:sp>
    </p:spTree>
    <p:extLst>
      <p:ext uri="{BB962C8B-B14F-4D97-AF65-F5344CB8AC3E}">
        <p14:creationId xmlns:p14="http://schemas.microsoft.com/office/powerpoint/2010/main" val="358129579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78326A0-C136-4C78-A654-F32D49D03460}" type="slidenum">
              <a:rPr lang="en-US" smtClean="0"/>
              <a:t>20</a:t>
            </a:fld>
            <a:endParaRPr lang="en-US"/>
          </a:p>
        </p:txBody>
      </p:sp>
    </p:spTree>
    <p:extLst>
      <p:ext uri="{BB962C8B-B14F-4D97-AF65-F5344CB8AC3E}">
        <p14:creationId xmlns:p14="http://schemas.microsoft.com/office/powerpoint/2010/main" val="1489631552"/>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378326A0-C136-4C78-A654-F32D49D03460}" type="slidenum">
              <a:rPr lang="en-US" smtClean="0"/>
              <a:t>27</a:t>
            </a:fld>
            <a:endParaRPr lang="en-US"/>
          </a:p>
        </p:txBody>
      </p:sp>
    </p:spTree>
    <p:extLst>
      <p:ext uri="{BB962C8B-B14F-4D97-AF65-F5344CB8AC3E}">
        <p14:creationId xmlns:p14="http://schemas.microsoft.com/office/powerpoint/2010/main" val="414371148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378326A0-C136-4C78-A654-F32D49D03460}" type="slidenum">
              <a:rPr lang="en-US" smtClean="0"/>
              <a:t>2</a:t>
            </a:fld>
            <a:endParaRPr lang="en-US"/>
          </a:p>
        </p:txBody>
      </p:sp>
    </p:spTree>
    <p:extLst>
      <p:ext uri="{BB962C8B-B14F-4D97-AF65-F5344CB8AC3E}">
        <p14:creationId xmlns:p14="http://schemas.microsoft.com/office/powerpoint/2010/main" val="225201864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F1704AE-FEA9-70DE-B2DA-6A126F752B7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BC7E839-2983-F6B9-7EB8-41B2104FDB7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9FAEA4B-077A-9A49-631B-EFDD628EDE75}"/>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6C068370-A22C-0D9E-95B9-D2AF983BF0A8}"/>
              </a:ext>
            </a:extLst>
          </p:cNvPr>
          <p:cNvSpPr>
            <a:spLocks noGrp="1"/>
          </p:cNvSpPr>
          <p:nvPr>
            <p:ph type="sldNum" sz="quarter" idx="5"/>
          </p:nvPr>
        </p:nvSpPr>
        <p:spPr/>
        <p:txBody>
          <a:bodyPr/>
          <a:lstStyle/>
          <a:p>
            <a:pPr defTabSz="933237">
              <a:defRPr/>
            </a:pPr>
            <a:fld id="{378326A0-C136-4C78-A654-F32D49D03460}" type="slidenum">
              <a:rPr lang="en-US">
                <a:solidFill>
                  <a:prstClr val="black"/>
                </a:solidFill>
                <a:latin typeface="Calibri" panose="020F0502020204030204"/>
              </a:rPr>
              <a:pPr defTabSz="933237">
                <a:defRPr/>
              </a:pPr>
              <a:t>30</a:t>
            </a:fld>
            <a:endParaRPr lang="en-US">
              <a:solidFill>
                <a:prstClr val="black"/>
              </a:solidFill>
              <a:latin typeface="Calibri" panose="020F0502020204030204"/>
            </a:endParaRPr>
          </a:p>
        </p:txBody>
      </p:sp>
    </p:spTree>
    <p:extLst>
      <p:ext uri="{BB962C8B-B14F-4D97-AF65-F5344CB8AC3E}">
        <p14:creationId xmlns:p14="http://schemas.microsoft.com/office/powerpoint/2010/main" val="466850097"/>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F1704AE-FEA9-70DE-B2DA-6A126F752B7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BC7E839-2983-F6B9-7EB8-41B2104FDB7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9FAEA4B-077A-9A49-631B-EFDD628EDE75}"/>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6C068370-A22C-0D9E-95B9-D2AF983BF0A8}"/>
              </a:ext>
            </a:extLst>
          </p:cNvPr>
          <p:cNvSpPr>
            <a:spLocks noGrp="1"/>
          </p:cNvSpPr>
          <p:nvPr>
            <p:ph type="sldNum" sz="quarter" idx="5"/>
          </p:nvPr>
        </p:nvSpPr>
        <p:spPr/>
        <p:txBody>
          <a:bodyPr/>
          <a:lstStyle/>
          <a:p>
            <a:pPr defTabSz="933237">
              <a:defRPr/>
            </a:pPr>
            <a:fld id="{378326A0-C136-4C78-A654-F32D49D03460}" type="slidenum">
              <a:rPr lang="en-US">
                <a:solidFill>
                  <a:prstClr val="black"/>
                </a:solidFill>
                <a:latin typeface="Calibri" panose="020F0502020204030204"/>
              </a:rPr>
              <a:pPr defTabSz="933237">
                <a:defRPr/>
              </a:pPr>
              <a:t>31</a:t>
            </a:fld>
            <a:endParaRPr lang="en-US">
              <a:solidFill>
                <a:prstClr val="black"/>
              </a:solidFill>
              <a:latin typeface="Calibri" panose="020F0502020204030204"/>
            </a:endParaRPr>
          </a:p>
        </p:txBody>
      </p:sp>
    </p:spTree>
    <p:extLst>
      <p:ext uri="{BB962C8B-B14F-4D97-AF65-F5344CB8AC3E}">
        <p14:creationId xmlns:p14="http://schemas.microsoft.com/office/powerpoint/2010/main" val="393531604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378326A0-C136-4C78-A654-F32D49D03460}" type="slidenum">
              <a:rPr lang="en-US" smtClean="0"/>
              <a:t>3</a:t>
            </a:fld>
            <a:endParaRPr lang="en-US"/>
          </a:p>
        </p:txBody>
      </p:sp>
    </p:spTree>
    <p:extLst>
      <p:ext uri="{BB962C8B-B14F-4D97-AF65-F5344CB8AC3E}">
        <p14:creationId xmlns:p14="http://schemas.microsoft.com/office/powerpoint/2010/main" val="291216782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78326A0-C136-4C78-A654-F32D49D03460}" type="slidenum">
              <a:rPr lang="en-US" smtClean="0"/>
              <a:t>4</a:t>
            </a:fld>
            <a:endParaRPr lang="en-US"/>
          </a:p>
        </p:txBody>
      </p:sp>
    </p:spTree>
    <p:extLst>
      <p:ext uri="{BB962C8B-B14F-4D97-AF65-F5344CB8AC3E}">
        <p14:creationId xmlns:p14="http://schemas.microsoft.com/office/powerpoint/2010/main" val="215268425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378326A0-C136-4C78-A654-F32D49D03460}" type="slidenum">
              <a:rPr lang="en-US" smtClean="0"/>
              <a:t>5</a:t>
            </a:fld>
            <a:endParaRPr lang="en-US"/>
          </a:p>
        </p:txBody>
      </p:sp>
    </p:spTree>
    <p:extLst>
      <p:ext uri="{BB962C8B-B14F-4D97-AF65-F5344CB8AC3E}">
        <p14:creationId xmlns:p14="http://schemas.microsoft.com/office/powerpoint/2010/main" val="407137692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78326A0-C136-4C78-A654-F32D49D03460}" type="slidenum">
              <a:rPr lang="en-US" smtClean="0"/>
              <a:t>6</a:t>
            </a:fld>
            <a:endParaRPr lang="en-US"/>
          </a:p>
        </p:txBody>
      </p:sp>
    </p:spTree>
    <p:extLst>
      <p:ext uri="{BB962C8B-B14F-4D97-AF65-F5344CB8AC3E}">
        <p14:creationId xmlns:p14="http://schemas.microsoft.com/office/powerpoint/2010/main" val="324592581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78326A0-C136-4C78-A654-F32D49D03460}" type="slidenum">
              <a:rPr lang="en-US" smtClean="0"/>
              <a:t>7</a:t>
            </a:fld>
            <a:endParaRPr lang="en-US"/>
          </a:p>
        </p:txBody>
      </p:sp>
    </p:spTree>
    <p:extLst>
      <p:ext uri="{BB962C8B-B14F-4D97-AF65-F5344CB8AC3E}">
        <p14:creationId xmlns:p14="http://schemas.microsoft.com/office/powerpoint/2010/main" val="380362268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91636" indent="-291636">
              <a:buFont typeface="Arial" panose="020B0604020202020204" pitchFamily="34" charset="0"/>
              <a:buChar char="•"/>
            </a:pPr>
            <a:r>
              <a:rPr lang="en-US" sz="1800" dirty="0">
                <a:latin typeface="Calibri" panose="020F0502020204030204" pitchFamily="34" charset="0"/>
              </a:rPr>
              <a:t>Gartner – </a:t>
            </a:r>
          </a:p>
          <a:p>
            <a:pPr marL="758255" lvl="1" indent="-291636">
              <a:buFont typeface="Arial" panose="020B0604020202020204" pitchFamily="34" charset="0"/>
              <a:buChar char="•"/>
            </a:pPr>
            <a:r>
              <a:rPr lang="en-US" sz="1800" dirty="0">
                <a:latin typeface="Calibri" panose="020F0502020204030204" pitchFamily="34" charset="0"/>
              </a:rPr>
              <a:t>Recommending for closure. </a:t>
            </a:r>
          </a:p>
          <a:p>
            <a:pPr marL="758255" lvl="1" indent="-291636">
              <a:buFont typeface="Arial" panose="020B0604020202020204" pitchFamily="34" charset="0"/>
              <a:buChar char="•"/>
            </a:pPr>
            <a:r>
              <a:rPr lang="en-US" sz="1800" dirty="0">
                <a:latin typeface="Calibri" panose="020F0502020204030204" pitchFamily="34" charset="0"/>
              </a:rPr>
              <a:t>Budget Cuts affected the renewal of the Gartner Services. </a:t>
            </a:r>
          </a:p>
          <a:p>
            <a:pPr marL="758255" lvl="1" indent="-291636">
              <a:buFont typeface="Arial" panose="020B0604020202020204" pitchFamily="34" charset="0"/>
              <a:buChar char="•"/>
            </a:pPr>
            <a:r>
              <a:rPr lang="en-US" sz="1800" dirty="0">
                <a:latin typeface="Calibri" panose="020F0502020204030204" pitchFamily="34" charset="0"/>
              </a:rPr>
              <a:t>No work remaining for Intake Services to do and IT has all the approvals needed in case funding is received. </a:t>
            </a:r>
          </a:p>
          <a:p>
            <a:r>
              <a:rPr lang="en-US" sz="1800" dirty="0">
                <a:latin typeface="Calibri" panose="020F0502020204030204" pitchFamily="34" charset="0"/>
              </a:rPr>
              <a:t> </a:t>
            </a:r>
          </a:p>
          <a:p>
            <a:pPr marL="291636" indent="-291636">
              <a:buFont typeface="Arial" panose="020B0604020202020204" pitchFamily="34" charset="0"/>
              <a:buChar char="•"/>
            </a:pPr>
            <a:r>
              <a:rPr lang="en-US" sz="1800" dirty="0">
                <a:latin typeface="Calibri" panose="020F0502020204030204" pitchFamily="34" charset="0"/>
              </a:rPr>
              <a:t>Sensei - </a:t>
            </a:r>
          </a:p>
          <a:p>
            <a:pPr marL="758255" lvl="1" indent="-291636">
              <a:buFont typeface="Arial" panose="020B0604020202020204" pitchFamily="34" charset="0"/>
              <a:buChar char="•"/>
            </a:pPr>
            <a:r>
              <a:rPr lang="en-US" sz="1800" dirty="0">
                <a:latin typeface="Calibri" panose="020F0502020204030204" pitchFamily="34" charset="0"/>
              </a:rPr>
              <a:t>Amount of money below the threshold, no CTP needed. </a:t>
            </a:r>
          </a:p>
          <a:p>
            <a:r>
              <a:rPr lang="en-US" sz="1800" dirty="0">
                <a:latin typeface="Calibri" panose="020F0502020204030204" pitchFamily="34" charset="0"/>
              </a:rPr>
              <a:t> </a:t>
            </a:r>
          </a:p>
          <a:p>
            <a:pPr marL="291636" indent="-291636">
              <a:buFont typeface="Arial" panose="020B0604020202020204" pitchFamily="34" charset="0"/>
              <a:buChar char="•"/>
            </a:pPr>
            <a:r>
              <a:rPr lang="en-US" sz="1800" dirty="0" err="1">
                <a:latin typeface="Calibri" panose="020F0502020204030204" pitchFamily="34" charset="0"/>
              </a:rPr>
              <a:t>HowSo</a:t>
            </a:r>
            <a:r>
              <a:rPr lang="en-US" sz="1800" dirty="0">
                <a:latin typeface="Calibri" panose="020F0502020204030204" pitchFamily="34" charset="0"/>
              </a:rPr>
              <a:t> - </a:t>
            </a:r>
          </a:p>
          <a:p>
            <a:pPr marL="758255" lvl="1" indent="-291636">
              <a:buFont typeface="Arial" panose="020B0604020202020204" pitchFamily="34" charset="0"/>
              <a:buChar char="•"/>
            </a:pPr>
            <a:r>
              <a:rPr lang="en-US" sz="1800" dirty="0">
                <a:latin typeface="Calibri" panose="020F0502020204030204" pitchFamily="34" charset="0"/>
              </a:rPr>
              <a:t>No PGR amendment needed. </a:t>
            </a:r>
          </a:p>
          <a:p>
            <a:pPr marL="758255" lvl="1" indent="-291636">
              <a:buFont typeface="Arial" panose="020B0604020202020204" pitchFamily="34" charset="0"/>
              <a:buChar char="•"/>
            </a:pPr>
            <a:r>
              <a:rPr lang="en-US" sz="1800" dirty="0">
                <a:latin typeface="Calibri" panose="020F0502020204030204" pitchFamily="34" charset="0"/>
              </a:rPr>
              <a:t>Requisition to be submitted – ensure this is done</a:t>
            </a:r>
            <a:endParaRPr lang="en-US" dirty="0">
              <a:cs typeface="Calibri"/>
            </a:endParaRPr>
          </a:p>
        </p:txBody>
      </p:sp>
      <p:sp>
        <p:nvSpPr>
          <p:cNvPr id="4" name="Slide Number Placeholder 3"/>
          <p:cNvSpPr>
            <a:spLocks noGrp="1"/>
          </p:cNvSpPr>
          <p:nvPr>
            <p:ph type="sldNum" sz="quarter" idx="5"/>
          </p:nvPr>
        </p:nvSpPr>
        <p:spPr/>
        <p:txBody>
          <a:bodyPr/>
          <a:lstStyle/>
          <a:p>
            <a:fld id="{378326A0-C136-4C78-A654-F32D49D03460}" type="slidenum">
              <a:rPr lang="en-US" smtClean="0"/>
              <a:t>8</a:t>
            </a:fld>
            <a:endParaRPr lang="en-US"/>
          </a:p>
        </p:txBody>
      </p:sp>
    </p:spTree>
    <p:extLst>
      <p:ext uri="{BB962C8B-B14F-4D97-AF65-F5344CB8AC3E}">
        <p14:creationId xmlns:p14="http://schemas.microsoft.com/office/powerpoint/2010/main" val="20777614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378326A0-C136-4C78-A654-F32D49D03460}" type="slidenum">
              <a:rPr lang="en-US" smtClean="0"/>
              <a:t>9</a:t>
            </a:fld>
            <a:endParaRPr lang="en-US"/>
          </a:p>
        </p:txBody>
      </p:sp>
    </p:spTree>
    <p:extLst>
      <p:ext uri="{BB962C8B-B14F-4D97-AF65-F5344CB8AC3E}">
        <p14:creationId xmlns:p14="http://schemas.microsoft.com/office/powerpoint/2010/main" val="370994269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91AB5E-CB56-02F4-DEA1-023805EF0ECA}"/>
              </a:ext>
            </a:extLst>
          </p:cNvPr>
          <p:cNvSpPr>
            <a:spLocks noGrp="1"/>
          </p:cNvSpPr>
          <p:nvPr>
            <p:ph type="ctrTitle"/>
          </p:nvPr>
        </p:nvSpPr>
        <p:spPr>
          <a:xfrm>
            <a:off x="638175" y="1122363"/>
            <a:ext cx="10029825" cy="2387600"/>
          </a:xfrm>
        </p:spPr>
        <p:txBody>
          <a:bodyPr anchor="b">
            <a:normAutofit/>
          </a:bodyPr>
          <a:lstStyle>
            <a:lvl1pPr algn="ctr">
              <a:defRPr sz="3600"/>
            </a:lvl1pPr>
          </a:lstStyle>
          <a:p>
            <a:r>
              <a:rPr lang="en-US"/>
              <a:t>Click to edit Master title style</a:t>
            </a:r>
            <a:endParaRPr lang="en-US" dirty="0"/>
          </a:p>
        </p:txBody>
      </p:sp>
      <p:sp>
        <p:nvSpPr>
          <p:cNvPr id="3" name="Subtitle 2">
            <a:extLst>
              <a:ext uri="{FF2B5EF4-FFF2-40B4-BE49-F238E27FC236}">
                <a16:creationId xmlns:a16="http://schemas.microsoft.com/office/drawing/2014/main" id="{58C0BD85-9B77-3158-4AC4-8F9502DB5F17}"/>
              </a:ext>
            </a:extLst>
          </p:cNvPr>
          <p:cNvSpPr>
            <a:spLocks noGrp="1"/>
          </p:cNvSpPr>
          <p:nvPr>
            <p:ph type="subTitle" idx="1"/>
          </p:nvPr>
        </p:nvSpPr>
        <p:spPr>
          <a:xfrm>
            <a:off x="638175" y="3602038"/>
            <a:ext cx="10029825"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a:extLst>
              <a:ext uri="{FF2B5EF4-FFF2-40B4-BE49-F238E27FC236}">
                <a16:creationId xmlns:a16="http://schemas.microsoft.com/office/drawing/2014/main" id="{4C31BB01-AD4E-C681-8C6A-1B08F02FC232}"/>
              </a:ext>
            </a:extLst>
          </p:cNvPr>
          <p:cNvSpPr>
            <a:spLocks noGrp="1"/>
          </p:cNvSpPr>
          <p:nvPr>
            <p:ph type="dt" sz="half" idx="10"/>
          </p:nvPr>
        </p:nvSpPr>
        <p:spPr>
          <a:xfrm>
            <a:off x="285750" y="6173787"/>
            <a:ext cx="1847850" cy="365125"/>
          </a:xfrm>
          <a:prstGeom prst="rect">
            <a:avLst/>
          </a:prstGeom>
        </p:spPr>
        <p:txBody>
          <a:bodyPr/>
          <a:lstStyle/>
          <a:p>
            <a:r>
              <a:rPr lang="en-US"/>
              <a:t>02.13.2024</a:t>
            </a:r>
            <a:endParaRPr lang="en-US" dirty="0"/>
          </a:p>
        </p:txBody>
      </p:sp>
      <p:sp>
        <p:nvSpPr>
          <p:cNvPr id="5" name="Footer Placeholder 4">
            <a:extLst>
              <a:ext uri="{FF2B5EF4-FFF2-40B4-BE49-F238E27FC236}">
                <a16:creationId xmlns:a16="http://schemas.microsoft.com/office/drawing/2014/main" id="{22DF8E53-C71C-00FF-6EF2-BCF23B060730}"/>
              </a:ext>
            </a:extLst>
          </p:cNvPr>
          <p:cNvSpPr>
            <a:spLocks noGrp="1"/>
          </p:cNvSpPr>
          <p:nvPr>
            <p:ph type="ftr" sz="quarter" idx="11"/>
          </p:nvPr>
        </p:nvSpPr>
        <p:spPr/>
        <p:txBody>
          <a:bodyPr/>
          <a:lstStyle/>
          <a:p>
            <a:r>
              <a:rPr lang="en-US"/>
              <a:t>EIB Feb 2024 Monthly Meeting</a:t>
            </a:r>
          </a:p>
        </p:txBody>
      </p:sp>
      <p:sp>
        <p:nvSpPr>
          <p:cNvPr id="6" name="Slide Number Placeholder 5">
            <a:extLst>
              <a:ext uri="{FF2B5EF4-FFF2-40B4-BE49-F238E27FC236}">
                <a16:creationId xmlns:a16="http://schemas.microsoft.com/office/drawing/2014/main" id="{A1B32E78-122E-D808-3133-4493405410C1}"/>
              </a:ext>
            </a:extLst>
          </p:cNvPr>
          <p:cNvSpPr>
            <a:spLocks noGrp="1"/>
          </p:cNvSpPr>
          <p:nvPr>
            <p:ph type="sldNum" sz="quarter" idx="12"/>
          </p:nvPr>
        </p:nvSpPr>
        <p:spPr>
          <a:xfrm>
            <a:off x="9296400" y="6173786"/>
            <a:ext cx="1223756" cy="365125"/>
          </a:xfrm>
        </p:spPr>
        <p:txBody>
          <a:bodyPr/>
          <a:lstStyle/>
          <a:p>
            <a:fld id="{5874D6C6-B3A5-4F2C-A6BF-E3D57C3A1219}" type="slidenum">
              <a:rPr lang="en-US" smtClean="0"/>
              <a:t>‹#›</a:t>
            </a:fld>
            <a:endParaRPr lang="en-US" dirty="0"/>
          </a:p>
        </p:txBody>
      </p:sp>
    </p:spTree>
    <p:extLst>
      <p:ext uri="{BB962C8B-B14F-4D97-AF65-F5344CB8AC3E}">
        <p14:creationId xmlns:p14="http://schemas.microsoft.com/office/powerpoint/2010/main" val="398169897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03444B-FA61-2F4C-1D44-84FDC88C38F3}"/>
              </a:ext>
            </a:extLst>
          </p:cNvPr>
          <p:cNvSpPr>
            <a:spLocks noGrp="1"/>
          </p:cNvSpPr>
          <p:nvPr>
            <p:ph type="title"/>
          </p:nvPr>
        </p:nvSpPr>
        <p:spPr>
          <a:xfrm>
            <a:off x="2290618" y="1084262"/>
            <a:ext cx="8238837" cy="1325563"/>
          </a:xfrm>
        </p:spPr>
        <p:txBody>
          <a:bodyPr/>
          <a:lstStyle/>
          <a:p>
            <a:r>
              <a:rPr lang="en-US"/>
              <a:t>Click to edit Master title style</a:t>
            </a:r>
          </a:p>
        </p:txBody>
      </p:sp>
      <p:sp>
        <p:nvSpPr>
          <p:cNvPr id="3" name="Date Placeholder 2">
            <a:extLst>
              <a:ext uri="{FF2B5EF4-FFF2-40B4-BE49-F238E27FC236}">
                <a16:creationId xmlns:a16="http://schemas.microsoft.com/office/drawing/2014/main" id="{E84856A0-0A87-EC1B-3955-8224ED4C33DA}"/>
              </a:ext>
            </a:extLst>
          </p:cNvPr>
          <p:cNvSpPr>
            <a:spLocks noGrp="1"/>
          </p:cNvSpPr>
          <p:nvPr>
            <p:ph type="dt" sz="half" idx="10"/>
          </p:nvPr>
        </p:nvSpPr>
        <p:spPr>
          <a:xfrm>
            <a:off x="285750" y="6173787"/>
            <a:ext cx="1847850" cy="365125"/>
          </a:xfrm>
          <a:prstGeom prst="rect">
            <a:avLst/>
          </a:prstGeom>
        </p:spPr>
        <p:txBody>
          <a:bodyPr/>
          <a:lstStyle/>
          <a:p>
            <a:r>
              <a:rPr lang="en-US"/>
              <a:t>02.13.2024</a:t>
            </a:r>
          </a:p>
        </p:txBody>
      </p:sp>
      <p:sp>
        <p:nvSpPr>
          <p:cNvPr id="4" name="Footer Placeholder 3">
            <a:extLst>
              <a:ext uri="{FF2B5EF4-FFF2-40B4-BE49-F238E27FC236}">
                <a16:creationId xmlns:a16="http://schemas.microsoft.com/office/drawing/2014/main" id="{8DC6EFDE-368B-ED6E-98D1-26B2DBBD45B3}"/>
              </a:ext>
            </a:extLst>
          </p:cNvPr>
          <p:cNvSpPr>
            <a:spLocks noGrp="1"/>
          </p:cNvSpPr>
          <p:nvPr>
            <p:ph type="ftr" sz="quarter" idx="11"/>
          </p:nvPr>
        </p:nvSpPr>
        <p:spPr/>
        <p:txBody>
          <a:bodyPr/>
          <a:lstStyle/>
          <a:p>
            <a:r>
              <a:rPr lang="en-US"/>
              <a:t>EIB Feb 2024 Monthly Meeting</a:t>
            </a:r>
            <a:endParaRPr lang="en-US" dirty="0"/>
          </a:p>
        </p:txBody>
      </p:sp>
      <p:sp>
        <p:nvSpPr>
          <p:cNvPr id="5" name="Slide Number Placeholder 4">
            <a:extLst>
              <a:ext uri="{FF2B5EF4-FFF2-40B4-BE49-F238E27FC236}">
                <a16:creationId xmlns:a16="http://schemas.microsoft.com/office/drawing/2014/main" id="{55B57B14-77C6-5150-D8BE-618F79660B0F}"/>
              </a:ext>
            </a:extLst>
          </p:cNvPr>
          <p:cNvSpPr>
            <a:spLocks noGrp="1"/>
          </p:cNvSpPr>
          <p:nvPr>
            <p:ph type="sldNum" sz="quarter" idx="12"/>
          </p:nvPr>
        </p:nvSpPr>
        <p:spPr/>
        <p:txBody>
          <a:bodyPr/>
          <a:lstStyle/>
          <a:p>
            <a:fld id="{5874D6C6-B3A5-4F2C-A6BF-E3D57C3A1219}" type="slidenum">
              <a:rPr lang="en-US" smtClean="0"/>
              <a:pPr/>
              <a:t>‹#›</a:t>
            </a:fld>
            <a:endParaRPr lang="en-US" dirty="0"/>
          </a:p>
        </p:txBody>
      </p:sp>
      <p:sp>
        <p:nvSpPr>
          <p:cNvPr id="6" name="Oval 5">
            <a:extLst>
              <a:ext uri="{FF2B5EF4-FFF2-40B4-BE49-F238E27FC236}">
                <a16:creationId xmlns:a16="http://schemas.microsoft.com/office/drawing/2014/main" id="{8F835250-52B2-CFA1-2D8B-90236C29A607}"/>
              </a:ext>
            </a:extLst>
          </p:cNvPr>
          <p:cNvSpPr/>
          <p:nvPr userDrawn="1"/>
        </p:nvSpPr>
        <p:spPr>
          <a:xfrm>
            <a:off x="572652" y="1520108"/>
            <a:ext cx="1173017" cy="117301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Oval 6">
            <a:extLst>
              <a:ext uri="{FF2B5EF4-FFF2-40B4-BE49-F238E27FC236}">
                <a16:creationId xmlns:a16="http://schemas.microsoft.com/office/drawing/2014/main" id="{48B6EA3B-35B0-4BE2-FC4C-184EFC01DF65}"/>
              </a:ext>
            </a:extLst>
          </p:cNvPr>
          <p:cNvSpPr/>
          <p:nvPr userDrawn="1"/>
        </p:nvSpPr>
        <p:spPr>
          <a:xfrm>
            <a:off x="572651" y="2902604"/>
            <a:ext cx="1173017" cy="1173017"/>
          </a:xfrm>
          <a:prstGeom prst="ellipse">
            <a:avLst/>
          </a:prstGeom>
          <a:solidFill>
            <a:schemeClr val="accent4"/>
          </a:solidFill>
          <a:ln>
            <a:noFill/>
          </a:ln>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endParaRPr lang="en-US"/>
          </a:p>
        </p:txBody>
      </p:sp>
      <p:sp>
        <p:nvSpPr>
          <p:cNvPr id="8" name="Oval 7">
            <a:extLst>
              <a:ext uri="{FF2B5EF4-FFF2-40B4-BE49-F238E27FC236}">
                <a16:creationId xmlns:a16="http://schemas.microsoft.com/office/drawing/2014/main" id="{46F70A38-14D5-104D-C5FC-E3E97388F4D1}"/>
              </a:ext>
            </a:extLst>
          </p:cNvPr>
          <p:cNvSpPr/>
          <p:nvPr userDrawn="1"/>
        </p:nvSpPr>
        <p:spPr>
          <a:xfrm>
            <a:off x="572651" y="4285100"/>
            <a:ext cx="1173017" cy="1173017"/>
          </a:xfrm>
          <a:prstGeom prst="ellipse">
            <a:avLst/>
          </a:prstGeom>
          <a:solidFill>
            <a:schemeClr val="accent2"/>
          </a:solidFill>
          <a:ln>
            <a:no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n-US"/>
          </a:p>
        </p:txBody>
      </p:sp>
      <p:sp>
        <p:nvSpPr>
          <p:cNvPr id="10" name="Content Placeholder 9">
            <a:extLst>
              <a:ext uri="{FF2B5EF4-FFF2-40B4-BE49-F238E27FC236}">
                <a16:creationId xmlns:a16="http://schemas.microsoft.com/office/drawing/2014/main" id="{349873CD-E71F-ACC9-6140-E9E0FBCE4597}"/>
              </a:ext>
            </a:extLst>
          </p:cNvPr>
          <p:cNvSpPr>
            <a:spLocks noGrp="1"/>
          </p:cNvSpPr>
          <p:nvPr>
            <p:ph sz="quarter" idx="13"/>
          </p:nvPr>
        </p:nvSpPr>
        <p:spPr>
          <a:xfrm>
            <a:off x="2290763" y="2484438"/>
            <a:ext cx="8239125" cy="34544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Content Placeholder 7">
            <a:extLst>
              <a:ext uri="{FF2B5EF4-FFF2-40B4-BE49-F238E27FC236}">
                <a16:creationId xmlns:a16="http://schemas.microsoft.com/office/drawing/2014/main" id="{AA7E9A28-47F4-0C3F-2CD1-A6730B9A4CE3}"/>
              </a:ext>
            </a:extLst>
          </p:cNvPr>
          <p:cNvSpPr>
            <a:spLocks noGrp="1"/>
          </p:cNvSpPr>
          <p:nvPr>
            <p:ph sz="quarter" idx="14" hasCustomPrompt="1"/>
          </p:nvPr>
        </p:nvSpPr>
        <p:spPr>
          <a:xfrm>
            <a:off x="3273218" y="493160"/>
            <a:ext cx="7246938" cy="321732"/>
          </a:xfrm>
        </p:spPr>
        <p:txBody>
          <a:bodyPr>
            <a:noAutofit/>
          </a:bodyPr>
          <a:lstStyle>
            <a:lvl1pPr marL="0" indent="0" algn="r">
              <a:buNone/>
              <a:defRPr sz="1800">
                <a:solidFill>
                  <a:schemeClr val="bg1"/>
                </a:solidFill>
              </a:defRPr>
            </a:lvl1pPr>
            <a:lvl2pPr>
              <a:defRPr sz="1800"/>
            </a:lvl2pPr>
            <a:lvl3pPr>
              <a:defRPr sz="1800"/>
            </a:lvl3pPr>
            <a:lvl4pPr>
              <a:defRPr sz="1800"/>
            </a:lvl4pPr>
            <a:lvl5pPr>
              <a:defRPr sz="1800"/>
            </a:lvl5pPr>
          </a:lstStyle>
          <a:p>
            <a:pPr lvl="0"/>
            <a:r>
              <a:rPr lang="en-US" dirty="0"/>
              <a:t>Slide Title</a:t>
            </a:r>
          </a:p>
        </p:txBody>
      </p:sp>
    </p:spTree>
    <p:extLst>
      <p:ext uri="{BB962C8B-B14F-4D97-AF65-F5344CB8AC3E}">
        <p14:creationId xmlns:p14="http://schemas.microsoft.com/office/powerpoint/2010/main" val="164691748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4_Custom Layout">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AAAD0D9D-510F-F91A-D11E-50B8241ACB7B}"/>
              </a:ext>
            </a:extLst>
          </p:cNvPr>
          <p:cNvSpPr>
            <a:spLocks noGrp="1"/>
          </p:cNvSpPr>
          <p:nvPr>
            <p:ph type="dt" sz="half" idx="10"/>
          </p:nvPr>
        </p:nvSpPr>
        <p:spPr>
          <a:xfrm>
            <a:off x="285750" y="6173787"/>
            <a:ext cx="1847850" cy="365125"/>
          </a:xfrm>
          <a:prstGeom prst="rect">
            <a:avLst/>
          </a:prstGeom>
        </p:spPr>
        <p:txBody>
          <a:bodyPr/>
          <a:lstStyle/>
          <a:p>
            <a:r>
              <a:rPr lang="en-US"/>
              <a:t>02.13.2024</a:t>
            </a:r>
          </a:p>
        </p:txBody>
      </p:sp>
      <p:sp>
        <p:nvSpPr>
          <p:cNvPr id="4" name="Footer Placeholder 3">
            <a:extLst>
              <a:ext uri="{FF2B5EF4-FFF2-40B4-BE49-F238E27FC236}">
                <a16:creationId xmlns:a16="http://schemas.microsoft.com/office/drawing/2014/main" id="{64CED9F0-F257-3D57-C688-DD130A8542C9}"/>
              </a:ext>
            </a:extLst>
          </p:cNvPr>
          <p:cNvSpPr>
            <a:spLocks noGrp="1"/>
          </p:cNvSpPr>
          <p:nvPr>
            <p:ph type="ftr" sz="quarter" idx="11"/>
          </p:nvPr>
        </p:nvSpPr>
        <p:spPr/>
        <p:txBody>
          <a:bodyPr/>
          <a:lstStyle/>
          <a:p>
            <a:r>
              <a:rPr lang="en-US"/>
              <a:t>EIB Feb 2024 Monthly Meeting</a:t>
            </a:r>
            <a:endParaRPr lang="en-US" dirty="0"/>
          </a:p>
        </p:txBody>
      </p:sp>
      <p:sp>
        <p:nvSpPr>
          <p:cNvPr id="5" name="Slide Number Placeholder 4">
            <a:extLst>
              <a:ext uri="{FF2B5EF4-FFF2-40B4-BE49-F238E27FC236}">
                <a16:creationId xmlns:a16="http://schemas.microsoft.com/office/drawing/2014/main" id="{131E69D3-7E8C-BD81-900C-6C1250EB7734}"/>
              </a:ext>
            </a:extLst>
          </p:cNvPr>
          <p:cNvSpPr>
            <a:spLocks noGrp="1"/>
          </p:cNvSpPr>
          <p:nvPr>
            <p:ph type="sldNum" sz="quarter" idx="12"/>
          </p:nvPr>
        </p:nvSpPr>
        <p:spPr/>
        <p:txBody>
          <a:bodyPr/>
          <a:lstStyle/>
          <a:p>
            <a:fld id="{5874D6C6-B3A5-4F2C-A6BF-E3D57C3A1219}" type="slidenum">
              <a:rPr lang="en-US" smtClean="0"/>
              <a:pPr/>
              <a:t>‹#›</a:t>
            </a:fld>
            <a:endParaRPr lang="en-US" dirty="0"/>
          </a:p>
        </p:txBody>
      </p:sp>
      <p:sp>
        <p:nvSpPr>
          <p:cNvPr id="6" name="Oval 5">
            <a:extLst>
              <a:ext uri="{FF2B5EF4-FFF2-40B4-BE49-F238E27FC236}">
                <a16:creationId xmlns:a16="http://schemas.microsoft.com/office/drawing/2014/main" id="{E70CA577-6A74-676B-2487-5044A74D6B34}"/>
              </a:ext>
            </a:extLst>
          </p:cNvPr>
          <p:cNvSpPr/>
          <p:nvPr userDrawn="1"/>
        </p:nvSpPr>
        <p:spPr>
          <a:xfrm>
            <a:off x="544513" y="4657653"/>
            <a:ext cx="1173017" cy="117301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Oval 6">
            <a:extLst>
              <a:ext uri="{FF2B5EF4-FFF2-40B4-BE49-F238E27FC236}">
                <a16:creationId xmlns:a16="http://schemas.microsoft.com/office/drawing/2014/main" id="{BC5DAAB0-7726-E8E3-24A5-DCE0FDF9C88C}"/>
              </a:ext>
            </a:extLst>
          </p:cNvPr>
          <p:cNvSpPr/>
          <p:nvPr userDrawn="1"/>
        </p:nvSpPr>
        <p:spPr>
          <a:xfrm>
            <a:off x="1915968" y="4655559"/>
            <a:ext cx="1173017" cy="1173017"/>
          </a:xfrm>
          <a:prstGeom prst="ellipse">
            <a:avLst/>
          </a:prstGeom>
          <a:solidFill>
            <a:schemeClr val="accent4"/>
          </a:solidFill>
          <a:ln>
            <a:noFill/>
          </a:ln>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endParaRPr lang="en-US"/>
          </a:p>
        </p:txBody>
      </p:sp>
      <p:sp>
        <p:nvSpPr>
          <p:cNvPr id="8" name="Oval 7">
            <a:extLst>
              <a:ext uri="{FF2B5EF4-FFF2-40B4-BE49-F238E27FC236}">
                <a16:creationId xmlns:a16="http://schemas.microsoft.com/office/drawing/2014/main" id="{3BFFC72A-C932-E474-7868-A9A2FABB8B6C}"/>
              </a:ext>
            </a:extLst>
          </p:cNvPr>
          <p:cNvSpPr/>
          <p:nvPr userDrawn="1"/>
        </p:nvSpPr>
        <p:spPr>
          <a:xfrm>
            <a:off x="3287423" y="4655558"/>
            <a:ext cx="1173017" cy="1173017"/>
          </a:xfrm>
          <a:prstGeom prst="ellipse">
            <a:avLst/>
          </a:prstGeom>
          <a:solidFill>
            <a:schemeClr val="accent2"/>
          </a:solidFill>
          <a:ln>
            <a:no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n-US"/>
          </a:p>
        </p:txBody>
      </p:sp>
      <p:sp>
        <p:nvSpPr>
          <p:cNvPr id="10" name="Content Placeholder 9">
            <a:extLst>
              <a:ext uri="{FF2B5EF4-FFF2-40B4-BE49-F238E27FC236}">
                <a16:creationId xmlns:a16="http://schemas.microsoft.com/office/drawing/2014/main" id="{D7B89D4F-E7AF-DE8B-8CB2-A708F478897F}"/>
              </a:ext>
            </a:extLst>
          </p:cNvPr>
          <p:cNvSpPr>
            <a:spLocks noGrp="1"/>
          </p:cNvSpPr>
          <p:nvPr>
            <p:ph sz="quarter" idx="13"/>
          </p:nvPr>
        </p:nvSpPr>
        <p:spPr>
          <a:xfrm>
            <a:off x="544513" y="1219200"/>
            <a:ext cx="4271962" cy="30956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2" name="Content Placeholder 11">
            <a:extLst>
              <a:ext uri="{FF2B5EF4-FFF2-40B4-BE49-F238E27FC236}">
                <a16:creationId xmlns:a16="http://schemas.microsoft.com/office/drawing/2014/main" id="{CB5A7A03-30A6-9165-9F94-88B11296AAE0}"/>
              </a:ext>
            </a:extLst>
          </p:cNvPr>
          <p:cNvSpPr>
            <a:spLocks noGrp="1"/>
          </p:cNvSpPr>
          <p:nvPr>
            <p:ph sz="quarter" idx="14"/>
          </p:nvPr>
        </p:nvSpPr>
        <p:spPr>
          <a:xfrm>
            <a:off x="5014913" y="1219200"/>
            <a:ext cx="5375275" cy="46116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 name="Content Placeholder 7">
            <a:extLst>
              <a:ext uri="{FF2B5EF4-FFF2-40B4-BE49-F238E27FC236}">
                <a16:creationId xmlns:a16="http://schemas.microsoft.com/office/drawing/2014/main" id="{98855BC4-34E7-7CA0-1210-8C58BE1C4DE0}"/>
              </a:ext>
            </a:extLst>
          </p:cNvPr>
          <p:cNvSpPr>
            <a:spLocks noGrp="1"/>
          </p:cNvSpPr>
          <p:nvPr>
            <p:ph sz="quarter" idx="15" hasCustomPrompt="1"/>
          </p:nvPr>
        </p:nvSpPr>
        <p:spPr>
          <a:xfrm>
            <a:off x="3273218" y="493160"/>
            <a:ext cx="7246938" cy="321732"/>
          </a:xfrm>
        </p:spPr>
        <p:txBody>
          <a:bodyPr>
            <a:noAutofit/>
          </a:bodyPr>
          <a:lstStyle>
            <a:lvl1pPr marL="0" indent="0" algn="r">
              <a:buNone/>
              <a:defRPr sz="1800">
                <a:solidFill>
                  <a:schemeClr val="bg1"/>
                </a:solidFill>
              </a:defRPr>
            </a:lvl1pPr>
            <a:lvl2pPr>
              <a:defRPr sz="1800"/>
            </a:lvl2pPr>
            <a:lvl3pPr>
              <a:defRPr sz="1800"/>
            </a:lvl3pPr>
            <a:lvl4pPr>
              <a:defRPr sz="1800"/>
            </a:lvl4pPr>
            <a:lvl5pPr>
              <a:defRPr sz="1800"/>
            </a:lvl5pPr>
          </a:lstStyle>
          <a:p>
            <a:pPr lvl="0"/>
            <a:r>
              <a:rPr lang="en-US" dirty="0"/>
              <a:t>Slide Title</a:t>
            </a:r>
          </a:p>
        </p:txBody>
      </p:sp>
    </p:spTree>
    <p:extLst>
      <p:ext uri="{BB962C8B-B14F-4D97-AF65-F5344CB8AC3E}">
        <p14:creationId xmlns:p14="http://schemas.microsoft.com/office/powerpoint/2010/main" val="338061729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1_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7AE5AF-414A-B9EA-D41B-26845CA54CB9}"/>
              </a:ext>
            </a:extLst>
          </p:cNvPr>
          <p:cNvSpPr>
            <a:spLocks noGrp="1"/>
          </p:cNvSpPr>
          <p:nvPr>
            <p:ph type="title"/>
          </p:nvPr>
        </p:nvSpPr>
        <p:spPr/>
        <p:txBody>
          <a:bodyPr/>
          <a:lstStyle/>
          <a:p>
            <a:r>
              <a:rPr lang="en-US"/>
              <a:t>Click to edit Master title style</a:t>
            </a:r>
            <a:endParaRPr lang="en-US" dirty="0"/>
          </a:p>
        </p:txBody>
      </p:sp>
      <p:sp>
        <p:nvSpPr>
          <p:cNvPr id="3" name="Date Placeholder 2">
            <a:extLst>
              <a:ext uri="{FF2B5EF4-FFF2-40B4-BE49-F238E27FC236}">
                <a16:creationId xmlns:a16="http://schemas.microsoft.com/office/drawing/2014/main" id="{EEEE8420-15CA-3809-A9A0-01A9F6FC3406}"/>
              </a:ext>
            </a:extLst>
          </p:cNvPr>
          <p:cNvSpPr>
            <a:spLocks noGrp="1"/>
          </p:cNvSpPr>
          <p:nvPr>
            <p:ph type="dt" sz="half" idx="10"/>
          </p:nvPr>
        </p:nvSpPr>
        <p:spPr>
          <a:xfrm>
            <a:off x="285750" y="6173787"/>
            <a:ext cx="1847850" cy="365125"/>
          </a:xfrm>
          <a:prstGeom prst="rect">
            <a:avLst/>
          </a:prstGeom>
        </p:spPr>
        <p:txBody>
          <a:bodyPr/>
          <a:lstStyle/>
          <a:p>
            <a:r>
              <a:rPr lang="en-US"/>
              <a:t>02.13.2024</a:t>
            </a:r>
          </a:p>
        </p:txBody>
      </p:sp>
      <p:sp>
        <p:nvSpPr>
          <p:cNvPr id="4" name="Footer Placeholder 3">
            <a:extLst>
              <a:ext uri="{FF2B5EF4-FFF2-40B4-BE49-F238E27FC236}">
                <a16:creationId xmlns:a16="http://schemas.microsoft.com/office/drawing/2014/main" id="{CB46092B-DC79-F54A-AC0C-CF3D9BFE02A5}"/>
              </a:ext>
            </a:extLst>
          </p:cNvPr>
          <p:cNvSpPr>
            <a:spLocks noGrp="1"/>
          </p:cNvSpPr>
          <p:nvPr>
            <p:ph type="ftr" sz="quarter" idx="11"/>
          </p:nvPr>
        </p:nvSpPr>
        <p:spPr/>
        <p:txBody>
          <a:bodyPr/>
          <a:lstStyle/>
          <a:p>
            <a:r>
              <a:rPr lang="en-US"/>
              <a:t>EIB Feb 2024 Monthly Meeting</a:t>
            </a:r>
            <a:endParaRPr lang="en-US" dirty="0"/>
          </a:p>
        </p:txBody>
      </p:sp>
      <p:sp>
        <p:nvSpPr>
          <p:cNvPr id="5" name="Slide Number Placeholder 4">
            <a:extLst>
              <a:ext uri="{FF2B5EF4-FFF2-40B4-BE49-F238E27FC236}">
                <a16:creationId xmlns:a16="http://schemas.microsoft.com/office/drawing/2014/main" id="{B215B111-DA21-DDE4-1C3C-81FAB14A7B1D}"/>
              </a:ext>
            </a:extLst>
          </p:cNvPr>
          <p:cNvSpPr>
            <a:spLocks noGrp="1"/>
          </p:cNvSpPr>
          <p:nvPr>
            <p:ph type="sldNum" sz="quarter" idx="12"/>
          </p:nvPr>
        </p:nvSpPr>
        <p:spPr/>
        <p:txBody>
          <a:bodyPr/>
          <a:lstStyle/>
          <a:p>
            <a:fld id="{5874D6C6-B3A5-4F2C-A6BF-E3D57C3A1219}" type="slidenum">
              <a:rPr lang="en-US" smtClean="0"/>
              <a:pPr/>
              <a:t>‹#›</a:t>
            </a:fld>
            <a:endParaRPr lang="en-US" dirty="0"/>
          </a:p>
        </p:txBody>
      </p:sp>
      <p:sp>
        <p:nvSpPr>
          <p:cNvPr id="6" name="Oval 5">
            <a:extLst>
              <a:ext uri="{FF2B5EF4-FFF2-40B4-BE49-F238E27FC236}">
                <a16:creationId xmlns:a16="http://schemas.microsoft.com/office/drawing/2014/main" id="{23CB34AB-76AD-E38A-6407-F34FBAD12010}"/>
              </a:ext>
            </a:extLst>
          </p:cNvPr>
          <p:cNvSpPr/>
          <p:nvPr userDrawn="1"/>
        </p:nvSpPr>
        <p:spPr>
          <a:xfrm>
            <a:off x="457200" y="2748901"/>
            <a:ext cx="3202145" cy="3200400"/>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Oval 6">
            <a:extLst>
              <a:ext uri="{FF2B5EF4-FFF2-40B4-BE49-F238E27FC236}">
                <a16:creationId xmlns:a16="http://schemas.microsoft.com/office/drawing/2014/main" id="{3FA17739-C01A-2DE6-9A2E-886051E1F59A}"/>
              </a:ext>
            </a:extLst>
          </p:cNvPr>
          <p:cNvSpPr/>
          <p:nvPr userDrawn="1"/>
        </p:nvSpPr>
        <p:spPr>
          <a:xfrm>
            <a:off x="4025900" y="2690666"/>
            <a:ext cx="3200400" cy="3200400"/>
          </a:xfrm>
          <a:prstGeom prst="ellipse">
            <a:avLst/>
          </a:prstGeom>
          <a:ln>
            <a:noFill/>
          </a:ln>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endParaRPr lang="en-US"/>
          </a:p>
        </p:txBody>
      </p:sp>
      <p:sp>
        <p:nvSpPr>
          <p:cNvPr id="8" name="Oval 7">
            <a:extLst>
              <a:ext uri="{FF2B5EF4-FFF2-40B4-BE49-F238E27FC236}">
                <a16:creationId xmlns:a16="http://schemas.microsoft.com/office/drawing/2014/main" id="{2B60CD84-1AFA-7C8C-351B-CCEDBCEB742B}"/>
              </a:ext>
            </a:extLst>
          </p:cNvPr>
          <p:cNvSpPr/>
          <p:nvPr userDrawn="1"/>
        </p:nvSpPr>
        <p:spPr>
          <a:xfrm>
            <a:off x="7592855" y="2717545"/>
            <a:ext cx="3200400" cy="3200400"/>
          </a:xfrm>
          <a:prstGeom prst="ellipse">
            <a:avLst/>
          </a:prstGeom>
          <a:ln>
            <a:no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n-US"/>
          </a:p>
        </p:txBody>
      </p:sp>
      <p:sp>
        <p:nvSpPr>
          <p:cNvPr id="9" name="Content Placeholder 11">
            <a:extLst>
              <a:ext uri="{FF2B5EF4-FFF2-40B4-BE49-F238E27FC236}">
                <a16:creationId xmlns:a16="http://schemas.microsoft.com/office/drawing/2014/main" id="{85E2A852-F848-6428-111E-50396532455C}"/>
              </a:ext>
            </a:extLst>
          </p:cNvPr>
          <p:cNvSpPr>
            <a:spLocks noGrp="1"/>
          </p:cNvSpPr>
          <p:nvPr>
            <p:ph sz="quarter" idx="13"/>
          </p:nvPr>
        </p:nvSpPr>
        <p:spPr>
          <a:xfrm>
            <a:off x="1034414" y="3318813"/>
            <a:ext cx="2049462" cy="2060575"/>
          </a:xfrm>
        </p:spPr>
        <p:txBody>
          <a:bodyPr/>
          <a:lstStyle>
            <a:lvl1pPr marL="0" indent="0">
              <a:buFont typeface="Arial" panose="020B0604020202020204" pitchFamily="34" charset="0"/>
              <a:buNone/>
              <a:defRPr>
                <a:solidFill>
                  <a:schemeClr val="bg1"/>
                </a:solidFill>
              </a:defRPr>
            </a:lvl1pPr>
            <a:lvl2pPr marL="457200" indent="0">
              <a:buNone/>
              <a:defRPr>
                <a:solidFill>
                  <a:schemeClr val="bg1"/>
                </a:solidFill>
              </a:defRPr>
            </a:lvl2pPr>
            <a:lvl3pPr marL="914400" indent="0">
              <a:buNone/>
              <a:defRPr>
                <a:solidFill>
                  <a:schemeClr val="bg1"/>
                </a:solidFill>
              </a:defRPr>
            </a:lvl3pPr>
            <a:lvl4pPr marL="1371600" indent="0">
              <a:buNone/>
              <a:defRPr>
                <a:solidFill>
                  <a:schemeClr val="bg1"/>
                </a:solidFill>
              </a:defRPr>
            </a:lvl4pPr>
            <a:lvl5pPr marL="1828800" indent="0">
              <a:buNone/>
              <a:defRPr>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0" name="Content Placeholder 11">
            <a:extLst>
              <a:ext uri="{FF2B5EF4-FFF2-40B4-BE49-F238E27FC236}">
                <a16:creationId xmlns:a16="http://schemas.microsoft.com/office/drawing/2014/main" id="{9B22A7AD-7073-0B0B-45EA-57455BC3DBE8}"/>
              </a:ext>
            </a:extLst>
          </p:cNvPr>
          <p:cNvSpPr>
            <a:spLocks noGrp="1"/>
          </p:cNvSpPr>
          <p:nvPr>
            <p:ph sz="quarter" idx="14"/>
          </p:nvPr>
        </p:nvSpPr>
        <p:spPr>
          <a:xfrm>
            <a:off x="4601369" y="3275462"/>
            <a:ext cx="2049462" cy="2060575"/>
          </a:xfrm>
        </p:spPr>
        <p:txBody>
          <a:bodyPr/>
          <a:lstStyle>
            <a:lvl1pPr marL="0" indent="0">
              <a:buNone/>
              <a:defRPr>
                <a:solidFill>
                  <a:schemeClr val="bg1"/>
                </a:solidFill>
              </a:defRPr>
            </a:lvl1pPr>
            <a:lvl2pPr marL="457200" indent="0">
              <a:buNone/>
              <a:defRPr>
                <a:solidFill>
                  <a:schemeClr val="bg1"/>
                </a:solidFill>
              </a:defRPr>
            </a:lvl2pPr>
            <a:lvl3pPr marL="914400" indent="0">
              <a:buNone/>
              <a:defRPr>
                <a:solidFill>
                  <a:schemeClr val="bg1"/>
                </a:solidFill>
              </a:defRPr>
            </a:lvl3pPr>
            <a:lvl4pPr marL="1371600" indent="0">
              <a:buNone/>
              <a:defRPr>
                <a:solidFill>
                  <a:schemeClr val="bg1"/>
                </a:solidFill>
              </a:defRPr>
            </a:lvl4pPr>
            <a:lvl5pPr marL="1828800" indent="0">
              <a:buNone/>
              <a:defRPr>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Content Placeholder 11">
            <a:extLst>
              <a:ext uri="{FF2B5EF4-FFF2-40B4-BE49-F238E27FC236}">
                <a16:creationId xmlns:a16="http://schemas.microsoft.com/office/drawing/2014/main" id="{B0124900-2CCC-6541-5885-CBC9FAABC9C3}"/>
              </a:ext>
            </a:extLst>
          </p:cNvPr>
          <p:cNvSpPr>
            <a:spLocks noGrp="1"/>
          </p:cNvSpPr>
          <p:nvPr>
            <p:ph sz="quarter" idx="15"/>
          </p:nvPr>
        </p:nvSpPr>
        <p:spPr>
          <a:xfrm>
            <a:off x="8168324" y="3287459"/>
            <a:ext cx="2049462" cy="2060575"/>
          </a:xfrm>
        </p:spPr>
        <p:txBody>
          <a:bodyPr/>
          <a:lstStyle>
            <a:lvl1pPr marL="0" indent="0">
              <a:buNone/>
              <a:defRPr>
                <a:solidFill>
                  <a:schemeClr val="bg1"/>
                </a:solidFill>
              </a:defRPr>
            </a:lvl1pPr>
            <a:lvl2pPr marL="457200" indent="0">
              <a:buNone/>
              <a:defRPr>
                <a:solidFill>
                  <a:schemeClr val="bg1"/>
                </a:solidFill>
              </a:defRPr>
            </a:lvl2pPr>
            <a:lvl3pPr marL="914400" indent="0">
              <a:buNone/>
              <a:defRPr>
                <a:solidFill>
                  <a:schemeClr val="bg1"/>
                </a:solidFill>
              </a:defRPr>
            </a:lvl3pPr>
            <a:lvl4pPr marL="1371600" indent="0">
              <a:buNone/>
              <a:defRPr>
                <a:solidFill>
                  <a:schemeClr val="bg1"/>
                </a:solidFill>
              </a:defRPr>
            </a:lvl4pPr>
            <a:lvl5pPr marL="1828800" indent="0">
              <a:buNone/>
              <a:defRPr>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2" name="Content Placeholder 7">
            <a:extLst>
              <a:ext uri="{FF2B5EF4-FFF2-40B4-BE49-F238E27FC236}">
                <a16:creationId xmlns:a16="http://schemas.microsoft.com/office/drawing/2014/main" id="{EF9596FA-04FF-BB4E-3759-4E0CE5326988}"/>
              </a:ext>
            </a:extLst>
          </p:cNvPr>
          <p:cNvSpPr>
            <a:spLocks noGrp="1"/>
          </p:cNvSpPr>
          <p:nvPr>
            <p:ph sz="quarter" idx="16" hasCustomPrompt="1"/>
          </p:nvPr>
        </p:nvSpPr>
        <p:spPr>
          <a:xfrm>
            <a:off x="3273218" y="493160"/>
            <a:ext cx="7246938" cy="321732"/>
          </a:xfrm>
        </p:spPr>
        <p:txBody>
          <a:bodyPr>
            <a:noAutofit/>
          </a:bodyPr>
          <a:lstStyle>
            <a:lvl1pPr marL="0" indent="0" algn="r">
              <a:buNone/>
              <a:defRPr sz="1800">
                <a:solidFill>
                  <a:schemeClr val="bg1"/>
                </a:solidFill>
              </a:defRPr>
            </a:lvl1pPr>
            <a:lvl2pPr>
              <a:defRPr sz="1800"/>
            </a:lvl2pPr>
            <a:lvl3pPr>
              <a:defRPr sz="1800"/>
            </a:lvl3pPr>
            <a:lvl4pPr>
              <a:defRPr sz="1800"/>
            </a:lvl4pPr>
            <a:lvl5pPr>
              <a:defRPr sz="1800"/>
            </a:lvl5pPr>
          </a:lstStyle>
          <a:p>
            <a:pPr lvl="0"/>
            <a:r>
              <a:rPr lang="en-US" dirty="0"/>
              <a:t>Slide Title</a:t>
            </a:r>
          </a:p>
        </p:txBody>
      </p:sp>
    </p:spTree>
    <p:extLst>
      <p:ext uri="{BB962C8B-B14F-4D97-AF65-F5344CB8AC3E}">
        <p14:creationId xmlns:p14="http://schemas.microsoft.com/office/powerpoint/2010/main" val="203391855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2_Custom Layout">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31571DC3-7D42-5493-D463-4D65949EDF22}"/>
              </a:ext>
            </a:extLst>
          </p:cNvPr>
          <p:cNvSpPr>
            <a:spLocks noGrp="1"/>
          </p:cNvSpPr>
          <p:nvPr>
            <p:ph type="dt" sz="half" idx="10"/>
          </p:nvPr>
        </p:nvSpPr>
        <p:spPr>
          <a:xfrm>
            <a:off x="285750" y="6173787"/>
            <a:ext cx="1847850" cy="365125"/>
          </a:xfrm>
          <a:prstGeom prst="rect">
            <a:avLst/>
          </a:prstGeom>
        </p:spPr>
        <p:txBody>
          <a:bodyPr/>
          <a:lstStyle/>
          <a:p>
            <a:r>
              <a:rPr lang="en-US"/>
              <a:t>02.13.2024</a:t>
            </a:r>
          </a:p>
        </p:txBody>
      </p:sp>
      <p:sp>
        <p:nvSpPr>
          <p:cNvPr id="4" name="Footer Placeholder 3">
            <a:extLst>
              <a:ext uri="{FF2B5EF4-FFF2-40B4-BE49-F238E27FC236}">
                <a16:creationId xmlns:a16="http://schemas.microsoft.com/office/drawing/2014/main" id="{33E8749A-BD56-1B27-C6C0-8E71E01703DD}"/>
              </a:ext>
            </a:extLst>
          </p:cNvPr>
          <p:cNvSpPr>
            <a:spLocks noGrp="1"/>
          </p:cNvSpPr>
          <p:nvPr>
            <p:ph type="ftr" sz="quarter" idx="11"/>
          </p:nvPr>
        </p:nvSpPr>
        <p:spPr/>
        <p:txBody>
          <a:bodyPr/>
          <a:lstStyle/>
          <a:p>
            <a:r>
              <a:rPr lang="en-US"/>
              <a:t>EIB Feb 2024 Monthly Meeting</a:t>
            </a:r>
            <a:endParaRPr lang="en-US" dirty="0"/>
          </a:p>
        </p:txBody>
      </p:sp>
      <p:sp>
        <p:nvSpPr>
          <p:cNvPr id="5" name="Slide Number Placeholder 4">
            <a:extLst>
              <a:ext uri="{FF2B5EF4-FFF2-40B4-BE49-F238E27FC236}">
                <a16:creationId xmlns:a16="http://schemas.microsoft.com/office/drawing/2014/main" id="{ED615CA3-7C8B-FACD-E9B8-6693EACC8294}"/>
              </a:ext>
            </a:extLst>
          </p:cNvPr>
          <p:cNvSpPr>
            <a:spLocks noGrp="1"/>
          </p:cNvSpPr>
          <p:nvPr>
            <p:ph type="sldNum" sz="quarter" idx="12"/>
          </p:nvPr>
        </p:nvSpPr>
        <p:spPr/>
        <p:txBody>
          <a:bodyPr/>
          <a:lstStyle/>
          <a:p>
            <a:fld id="{5874D6C6-B3A5-4F2C-A6BF-E3D57C3A1219}" type="slidenum">
              <a:rPr lang="en-US" smtClean="0"/>
              <a:pPr/>
              <a:t>‹#›</a:t>
            </a:fld>
            <a:endParaRPr lang="en-US" dirty="0"/>
          </a:p>
        </p:txBody>
      </p:sp>
      <p:sp>
        <p:nvSpPr>
          <p:cNvPr id="6" name="Oval 5">
            <a:extLst>
              <a:ext uri="{FF2B5EF4-FFF2-40B4-BE49-F238E27FC236}">
                <a16:creationId xmlns:a16="http://schemas.microsoft.com/office/drawing/2014/main" id="{9651C135-1C96-F75F-6969-0989C706774C}"/>
              </a:ext>
            </a:extLst>
          </p:cNvPr>
          <p:cNvSpPr/>
          <p:nvPr userDrawn="1"/>
        </p:nvSpPr>
        <p:spPr>
          <a:xfrm>
            <a:off x="532527" y="1386321"/>
            <a:ext cx="3202145" cy="3200400"/>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Oval 6">
            <a:extLst>
              <a:ext uri="{FF2B5EF4-FFF2-40B4-BE49-F238E27FC236}">
                <a16:creationId xmlns:a16="http://schemas.microsoft.com/office/drawing/2014/main" id="{293BFC7B-B970-8629-42F5-B3F00DAB11AA}"/>
              </a:ext>
            </a:extLst>
          </p:cNvPr>
          <p:cNvSpPr/>
          <p:nvPr userDrawn="1"/>
        </p:nvSpPr>
        <p:spPr>
          <a:xfrm>
            <a:off x="4135581" y="2611941"/>
            <a:ext cx="3200400" cy="3200400"/>
          </a:xfrm>
          <a:prstGeom prst="ellipse">
            <a:avLst/>
          </a:prstGeom>
          <a:ln>
            <a:noFill/>
          </a:ln>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endParaRPr lang="en-US"/>
          </a:p>
        </p:txBody>
      </p:sp>
      <p:sp>
        <p:nvSpPr>
          <p:cNvPr id="8" name="Oval 7">
            <a:extLst>
              <a:ext uri="{FF2B5EF4-FFF2-40B4-BE49-F238E27FC236}">
                <a16:creationId xmlns:a16="http://schemas.microsoft.com/office/drawing/2014/main" id="{A3671784-789E-FEB2-724A-210C8221C11A}"/>
              </a:ext>
            </a:extLst>
          </p:cNvPr>
          <p:cNvSpPr/>
          <p:nvPr userDrawn="1"/>
        </p:nvSpPr>
        <p:spPr>
          <a:xfrm>
            <a:off x="7642828" y="1386321"/>
            <a:ext cx="3200400" cy="3200400"/>
          </a:xfrm>
          <a:prstGeom prst="ellipse">
            <a:avLst/>
          </a:prstGeom>
          <a:ln>
            <a:no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n-US"/>
          </a:p>
        </p:txBody>
      </p:sp>
      <p:sp>
        <p:nvSpPr>
          <p:cNvPr id="9" name="Content Placeholder 11">
            <a:extLst>
              <a:ext uri="{FF2B5EF4-FFF2-40B4-BE49-F238E27FC236}">
                <a16:creationId xmlns:a16="http://schemas.microsoft.com/office/drawing/2014/main" id="{15FB9E24-BB74-642C-8030-C8056605F02F}"/>
              </a:ext>
            </a:extLst>
          </p:cNvPr>
          <p:cNvSpPr>
            <a:spLocks noGrp="1"/>
          </p:cNvSpPr>
          <p:nvPr>
            <p:ph sz="quarter" idx="13"/>
          </p:nvPr>
        </p:nvSpPr>
        <p:spPr>
          <a:xfrm>
            <a:off x="1117449" y="1924879"/>
            <a:ext cx="2049462" cy="2060575"/>
          </a:xfrm>
        </p:spPr>
        <p:txBody>
          <a:bodyPr/>
          <a:lstStyle>
            <a:lvl1pPr marL="0" indent="0">
              <a:buNone/>
              <a:defRPr sz="1600">
                <a:solidFill>
                  <a:schemeClr val="bg1"/>
                </a:solidFill>
              </a:defRPr>
            </a:lvl1pPr>
            <a:lvl2pPr marL="457200" indent="0">
              <a:buNone/>
              <a:defRPr sz="1600">
                <a:solidFill>
                  <a:schemeClr val="bg1"/>
                </a:solidFill>
              </a:defRPr>
            </a:lvl2pPr>
            <a:lvl3pPr marL="914400" indent="0">
              <a:buNone/>
              <a:defRPr sz="1600">
                <a:solidFill>
                  <a:schemeClr val="bg1"/>
                </a:solidFill>
              </a:defRPr>
            </a:lvl3pPr>
            <a:lvl4pPr marL="1371600" indent="0">
              <a:buNone/>
              <a:defRPr sz="1600">
                <a:solidFill>
                  <a:schemeClr val="bg1"/>
                </a:solidFill>
              </a:defRPr>
            </a:lvl4pPr>
            <a:lvl5pPr marL="1828800" indent="0">
              <a:buNone/>
              <a:defRPr>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0" name="Content Placeholder 11">
            <a:extLst>
              <a:ext uri="{FF2B5EF4-FFF2-40B4-BE49-F238E27FC236}">
                <a16:creationId xmlns:a16="http://schemas.microsoft.com/office/drawing/2014/main" id="{EE0A9ABC-6C8F-6824-6C32-D4D0E24F5B22}"/>
              </a:ext>
            </a:extLst>
          </p:cNvPr>
          <p:cNvSpPr>
            <a:spLocks noGrp="1"/>
          </p:cNvSpPr>
          <p:nvPr>
            <p:ph sz="quarter" idx="14"/>
          </p:nvPr>
        </p:nvSpPr>
        <p:spPr>
          <a:xfrm>
            <a:off x="4679696" y="3150499"/>
            <a:ext cx="2049462" cy="2060575"/>
          </a:xfrm>
        </p:spPr>
        <p:txBody>
          <a:bodyPr/>
          <a:lstStyle>
            <a:lvl1pPr marL="0" indent="0">
              <a:buNone/>
              <a:defRPr sz="1600">
                <a:solidFill>
                  <a:schemeClr val="bg1"/>
                </a:solidFill>
              </a:defRPr>
            </a:lvl1pPr>
            <a:lvl2pPr marL="457200" indent="0">
              <a:buNone/>
              <a:defRPr sz="1600">
                <a:solidFill>
                  <a:schemeClr val="bg1"/>
                </a:solidFill>
              </a:defRPr>
            </a:lvl2pPr>
            <a:lvl3pPr marL="914400" indent="0">
              <a:buNone/>
              <a:defRPr sz="1600">
                <a:solidFill>
                  <a:schemeClr val="bg1"/>
                </a:solidFill>
              </a:defRPr>
            </a:lvl3pPr>
            <a:lvl4pPr marL="1371600" indent="0">
              <a:buNone/>
              <a:defRPr sz="1600">
                <a:solidFill>
                  <a:schemeClr val="bg1"/>
                </a:solidFill>
              </a:defRPr>
            </a:lvl4pPr>
            <a:lvl5pPr marL="1828800" indent="0">
              <a:buNone/>
              <a:defRPr sz="1600">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Content Placeholder 11">
            <a:extLst>
              <a:ext uri="{FF2B5EF4-FFF2-40B4-BE49-F238E27FC236}">
                <a16:creationId xmlns:a16="http://schemas.microsoft.com/office/drawing/2014/main" id="{737FCEAE-8FB2-0BCC-3D86-B1FE4FFADBE3}"/>
              </a:ext>
            </a:extLst>
          </p:cNvPr>
          <p:cNvSpPr>
            <a:spLocks noGrp="1"/>
          </p:cNvSpPr>
          <p:nvPr>
            <p:ph sz="quarter" idx="15"/>
          </p:nvPr>
        </p:nvSpPr>
        <p:spPr>
          <a:xfrm>
            <a:off x="8218297" y="1924878"/>
            <a:ext cx="2049462" cy="2060575"/>
          </a:xfrm>
        </p:spPr>
        <p:txBody>
          <a:bodyPr>
            <a:noAutofit/>
          </a:bodyPr>
          <a:lstStyle>
            <a:lvl1pPr marL="0" indent="0">
              <a:buFontTx/>
              <a:buNone/>
              <a:defRPr sz="1600">
                <a:solidFill>
                  <a:schemeClr val="bg1"/>
                </a:solidFill>
              </a:defRPr>
            </a:lvl1pPr>
            <a:lvl2pPr marL="457200" indent="0">
              <a:buFontTx/>
              <a:buNone/>
              <a:defRPr sz="1600">
                <a:solidFill>
                  <a:schemeClr val="bg1"/>
                </a:solidFill>
              </a:defRPr>
            </a:lvl2pPr>
            <a:lvl3pPr marL="914400" indent="0">
              <a:buFontTx/>
              <a:buNone/>
              <a:defRPr sz="1600">
                <a:solidFill>
                  <a:schemeClr val="bg1"/>
                </a:solidFill>
              </a:defRPr>
            </a:lvl3pPr>
            <a:lvl4pPr marL="1371600" indent="0">
              <a:buFontTx/>
              <a:buNone/>
              <a:defRPr sz="1600">
                <a:solidFill>
                  <a:schemeClr val="bg1"/>
                </a:solidFill>
              </a:defRPr>
            </a:lvl4pPr>
            <a:lvl5pPr marL="1828800" indent="0">
              <a:buFontTx/>
              <a:buNone/>
              <a:defRPr sz="1600">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 name="Content Placeholder 7">
            <a:extLst>
              <a:ext uri="{FF2B5EF4-FFF2-40B4-BE49-F238E27FC236}">
                <a16:creationId xmlns:a16="http://schemas.microsoft.com/office/drawing/2014/main" id="{297C2B6B-96A3-2689-3D25-9ED089A509F3}"/>
              </a:ext>
            </a:extLst>
          </p:cNvPr>
          <p:cNvSpPr>
            <a:spLocks noGrp="1"/>
          </p:cNvSpPr>
          <p:nvPr>
            <p:ph sz="quarter" idx="16" hasCustomPrompt="1"/>
          </p:nvPr>
        </p:nvSpPr>
        <p:spPr>
          <a:xfrm>
            <a:off x="3273218" y="493160"/>
            <a:ext cx="7246938" cy="321732"/>
          </a:xfrm>
        </p:spPr>
        <p:txBody>
          <a:bodyPr>
            <a:noAutofit/>
          </a:bodyPr>
          <a:lstStyle>
            <a:lvl1pPr marL="0" indent="0" algn="r">
              <a:buNone/>
              <a:defRPr sz="1800">
                <a:solidFill>
                  <a:schemeClr val="bg1"/>
                </a:solidFill>
              </a:defRPr>
            </a:lvl1pPr>
            <a:lvl2pPr>
              <a:defRPr sz="1800"/>
            </a:lvl2pPr>
            <a:lvl3pPr>
              <a:defRPr sz="1800"/>
            </a:lvl3pPr>
            <a:lvl4pPr>
              <a:defRPr sz="1800"/>
            </a:lvl4pPr>
            <a:lvl5pPr>
              <a:defRPr sz="1800"/>
            </a:lvl5pPr>
          </a:lstStyle>
          <a:p>
            <a:pPr lvl="0"/>
            <a:r>
              <a:rPr lang="en-US" dirty="0"/>
              <a:t>Slide Title</a:t>
            </a:r>
          </a:p>
        </p:txBody>
      </p:sp>
    </p:spTree>
    <p:extLst>
      <p:ext uri="{BB962C8B-B14F-4D97-AF65-F5344CB8AC3E}">
        <p14:creationId xmlns:p14="http://schemas.microsoft.com/office/powerpoint/2010/main" val="158152217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3_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733C8F-C068-33D6-6A27-51735E8C290A}"/>
              </a:ext>
            </a:extLst>
          </p:cNvPr>
          <p:cNvSpPr>
            <a:spLocks noGrp="1"/>
          </p:cNvSpPr>
          <p:nvPr>
            <p:ph type="title"/>
          </p:nvPr>
        </p:nvSpPr>
        <p:spPr>
          <a:xfrm>
            <a:off x="457200" y="1084262"/>
            <a:ext cx="9924473" cy="1325563"/>
          </a:xfrm>
        </p:spPr>
        <p:txBody>
          <a:bodyPr/>
          <a:lstStyle/>
          <a:p>
            <a:r>
              <a:rPr lang="en-US"/>
              <a:t>Click to edit Master title style</a:t>
            </a:r>
          </a:p>
        </p:txBody>
      </p:sp>
      <p:sp>
        <p:nvSpPr>
          <p:cNvPr id="3" name="Date Placeholder 2">
            <a:extLst>
              <a:ext uri="{FF2B5EF4-FFF2-40B4-BE49-F238E27FC236}">
                <a16:creationId xmlns:a16="http://schemas.microsoft.com/office/drawing/2014/main" id="{13E3BD46-077A-C137-2A05-DB479D2C04AC}"/>
              </a:ext>
            </a:extLst>
          </p:cNvPr>
          <p:cNvSpPr>
            <a:spLocks noGrp="1"/>
          </p:cNvSpPr>
          <p:nvPr>
            <p:ph type="dt" sz="half" idx="10"/>
          </p:nvPr>
        </p:nvSpPr>
        <p:spPr>
          <a:xfrm>
            <a:off x="285750" y="6173787"/>
            <a:ext cx="1847850" cy="365125"/>
          </a:xfrm>
          <a:prstGeom prst="rect">
            <a:avLst/>
          </a:prstGeom>
        </p:spPr>
        <p:txBody>
          <a:bodyPr/>
          <a:lstStyle/>
          <a:p>
            <a:r>
              <a:rPr lang="en-US"/>
              <a:t>02.13.2024</a:t>
            </a:r>
          </a:p>
        </p:txBody>
      </p:sp>
      <p:sp>
        <p:nvSpPr>
          <p:cNvPr id="4" name="Footer Placeholder 3">
            <a:extLst>
              <a:ext uri="{FF2B5EF4-FFF2-40B4-BE49-F238E27FC236}">
                <a16:creationId xmlns:a16="http://schemas.microsoft.com/office/drawing/2014/main" id="{AE1846B8-CD94-9822-A69A-40BE472D0609}"/>
              </a:ext>
            </a:extLst>
          </p:cNvPr>
          <p:cNvSpPr>
            <a:spLocks noGrp="1"/>
          </p:cNvSpPr>
          <p:nvPr>
            <p:ph type="ftr" sz="quarter" idx="11"/>
          </p:nvPr>
        </p:nvSpPr>
        <p:spPr/>
        <p:txBody>
          <a:bodyPr/>
          <a:lstStyle/>
          <a:p>
            <a:r>
              <a:rPr lang="en-US"/>
              <a:t>EIB Feb 2024 Monthly Meeting</a:t>
            </a:r>
            <a:endParaRPr lang="en-US" dirty="0"/>
          </a:p>
        </p:txBody>
      </p:sp>
      <p:sp>
        <p:nvSpPr>
          <p:cNvPr id="5" name="Slide Number Placeholder 4">
            <a:extLst>
              <a:ext uri="{FF2B5EF4-FFF2-40B4-BE49-F238E27FC236}">
                <a16:creationId xmlns:a16="http://schemas.microsoft.com/office/drawing/2014/main" id="{E77301A2-4C4A-70D2-8129-44CEC8B56C58}"/>
              </a:ext>
            </a:extLst>
          </p:cNvPr>
          <p:cNvSpPr>
            <a:spLocks noGrp="1"/>
          </p:cNvSpPr>
          <p:nvPr>
            <p:ph type="sldNum" sz="quarter" idx="12"/>
          </p:nvPr>
        </p:nvSpPr>
        <p:spPr/>
        <p:txBody>
          <a:bodyPr/>
          <a:lstStyle/>
          <a:p>
            <a:fld id="{5874D6C6-B3A5-4F2C-A6BF-E3D57C3A1219}" type="slidenum">
              <a:rPr lang="en-US" smtClean="0"/>
              <a:pPr/>
              <a:t>‹#›</a:t>
            </a:fld>
            <a:endParaRPr lang="en-US" dirty="0"/>
          </a:p>
        </p:txBody>
      </p:sp>
      <p:sp>
        <p:nvSpPr>
          <p:cNvPr id="6" name="Rectangle 5">
            <a:extLst>
              <a:ext uri="{FF2B5EF4-FFF2-40B4-BE49-F238E27FC236}">
                <a16:creationId xmlns:a16="http://schemas.microsoft.com/office/drawing/2014/main" id="{82B4EB33-279F-1B26-ED4F-1E579037F67D}"/>
              </a:ext>
            </a:extLst>
          </p:cNvPr>
          <p:cNvSpPr/>
          <p:nvPr userDrawn="1"/>
        </p:nvSpPr>
        <p:spPr>
          <a:xfrm>
            <a:off x="457200" y="2587696"/>
            <a:ext cx="4786745" cy="3408218"/>
          </a:xfrm>
          <a:prstGeom prst="rect">
            <a:avLst/>
          </a:prstGeom>
          <a:solidFill>
            <a:schemeClr val="dk1"/>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a:p>
        </p:txBody>
      </p:sp>
      <p:sp>
        <p:nvSpPr>
          <p:cNvPr id="7" name="Rectangle 6">
            <a:extLst>
              <a:ext uri="{FF2B5EF4-FFF2-40B4-BE49-F238E27FC236}">
                <a16:creationId xmlns:a16="http://schemas.microsoft.com/office/drawing/2014/main" id="{2E1DD0BB-C6F7-9EAA-1F92-746CB853E821}"/>
              </a:ext>
            </a:extLst>
          </p:cNvPr>
          <p:cNvSpPr/>
          <p:nvPr userDrawn="1"/>
        </p:nvSpPr>
        <p:spPr>
          <a:xfrm>
            <a:off x="5329381" y="2587696"/>
            <a:ext cx="4786745" cy="3408218"/>
          </a:xfrm>
          <a:prstGeom prst="rect">
            <a:avLst/>
          </a:prstGeom>
          <a:solidFill>
            <a:schemeClr val="dk1"/>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a:p>
        </p:txBody>
      </p:sp>
      <p:sp>
        <p:nvSpPr>
          <p:cNvPr id="8" name="Content Placeholder 11">
            <a:extLst>
              <a:ext uri="{FF2B5EF4-FFF2-40B4-BE49-F238E27FC236}">
                <a16:creationId xmlns:a16="http://schemas.microsoft.com/office/drawing/2014/main" id="{5C48ABDD-1321-C686-B39F-9075A624136A}"/>
              </a:ext>
            </a:extLst>
          </p:cNvPr>
          <p:cNvSpPr>
            <a:spLocks noGrp="1"/>
          </p:cNvSpPr>
          <p:nvPr>
            <p:ph sz="quarter" idx="13"/>
          </p:nvPr>
        </p:nvSpPr>
        <p:spPr>
          <a:xfrm>
            <a:off x="549563" y="2703511"/>
            <a:ext cx="4573587" cy="3176587"/>
          </a:xfrm>
        </p:spPr>
        <p:txBody>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9" name="Content Placeholder 11">
            <a:extLst>
              <a:ext uri="{FF2B5EF4-FFF2-40B4-BE49-F238E27FC236}">
                <a16:creationId xmlns:a16="http://schemas.microsoft.com/office/drawing/2014/main" id="{582F1D22-A2A9-BF3A-FF71-E8A369C7824C}"/>
              </a:ext>
            </a:extLst>
          </p:cNvPr>
          <p:cNvSpPr>
            <a:spLocks noGrp="1"/>
          </p:cNvSpPr>
          <p:nvPr>
            <p:ph sz="quarter" idx="14"/>
          </p:nvPr>
        </p:nvSpPr>
        <p:spPr>
          <a:xfrm>
            <a:off x="5435959" y="2703510"/>
            <a:ext cx="4573587" cy="3176587"/>
          </a:xfrm>
        </p:spPr>
        <p:txBody>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0" name="Content Placeholder 7">
            <a:extLst>
              <a:ext uri="{FF2B5EF4-FFF2-40B4-BE49-F238E27FC236}">
                <a16:creationId xmlns:a16="http://schemas.microsoft.com/office/drawing/2014/main" id="{D89393EB-A29A-6072-7D4D-B9EDF46F1E82}"/>
              </a:ext>
            </a:extLst>
          </p:cNvPr>
          <p:cNvSpPr>
            <a:spLocks noGrp="1"/>
          </p:cNvSpPr>
          <p:nvPr>
            <p:ph sz="quarter" idx="15" hasCustomPrompt="1"/>
          </p:nvPr>
        </p:nvSpPr>
        <p:spPr>
          <a:xfrm>
            <a:off x="3273218" y="493160"/>
            <a:ext cx="7246938" cy="321732"/>
          </a:xfrm>
        </p:spPr>
        <p:txBody>
          <a:bodyPr>
            <a:noAutofit/>
          </a:bodyPr>
          <a:lstStyle>
            <a:lvl1pPr marL="0" indent="0" algn="r">
              <a:buNone/>
              <a:defRPr sz="1800">
                <a:solidFill>
                  <a:schemeClr val="bg1"/>
                </a:solidFill>
              </a:defRPr>
            </a:lvl1pPr>
            <a:lvl2pPr>
              <a:defRPr sz="1800"/>
            </a:lvl2pPr>
            <a:lvl3pPr>
              <a:defRPr sz="1800"/>
            </a:lvl3pPr>
            <a:lvl4pPr>
              <a:defRPr sz="1800"/>
            </a:lvl4pPr>
            <a:lvl5pPr>
              <a:defRPr sz="1800"/>
            </a:lvl5pPr>
          </a:lstStyle>
          <a:p>
            <a:pPr lvl="0"/>
            <a:r>
              <a:rPr lang="en-US" dirty="0"/>
              <a:t>Slide Title</a:t>
            </a:r>
          </a:p>
        </p:txBody>
      </p:sp>
    </p:spTree>
    <p:extLst>
      <p:ext uri="{BB962C8B-B14F-4D97-AF65-F5344CB8AC3E}">
        <p14:creationId xmlns:p14="http://schemas.microsoft.com/office/powerpoint/2010/main" val="26794472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6A469C-15FE-F5C0-23FB-FE9A4552B8D2}"/>
              </a:ext>
            </a:extLst>
          </p:cNvPr>
          <p:cNvSpPr>
            <a:spLocks noGrp="1"/>
          </p:cNvSpPr>
          <p:nvPr>
            <p:ph type="title"/>
          </p:nvPr>
        </p:nvSpPr>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CFF1C6D4-D736-EA55-2C27-E29623AE0BD7}"/>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446451C-BD62-74B0-F40A-93C094893695}"/>
              </a:ext>
            </a:extLst>
          </p:cNvPr>
          <p:cNvSpPr>
            <a:spLocks noGrp="1"/>
          </p:cNvSpPr>
          <p:nvPr>
            <p:ph type="dt" sz="half" idx="10"/>
          </p:nvPr>
        </p:nvSpPr>
        <p:spPr>
          <a:xfrm>
            <a:off x="285750" y="6173787"/>
            <a:ext cx="1847850" cy="365125"/>
          </a:xfrm>
          <a:prstGeom prst="rect">
            <a:avLst/>
          </a:prstGeom>
        </p:spPr>
        <p:txBody>
          <a:bodyPr/>
          <a:lstStyle/>
          <a:p>
            <a:r>
              <a:rPr lang="en-US"/>
              <a:t>02.13.2024</a:t>
            </a:r>
          </a:p>
        </p:txBody>
      </p:sp>
      <p:sp>
        <p:nvSpPr>
          <p:cNvPr id="5" name="Footer Placeholder 4">
            <a:extLst>
              <a:ext uri="{FF2B5EF4-FFF2-40B4-BE49-F238E27FC236}">
                <a16:creationId xmlns:a16="http://schemas.microsoft.com/office/drawing/2014/main" id="{1649AD2B-AB2E-400F-D9FE-5C4CF265873C}"/>
              </a:ext>
            </a:extLst>
          </p:cNvPr>
          <p:cNvSpPr>
            <a:spLocks noGrp="1"/>
          </p:cNvSpPr>
          <p:nvPr>
            <p:ph type="ftr" sz="quarter" idx="11"/>
          </p:nvPr>
        </p:nvSpPr>
        <p:spPr/>
        <p:txBody>
          <a:bodyPr/>
          <a:lstStyle/>
          <a:p>
            <a:r>
              <a:rPr lang="en-US"/>
              <a:t>EIB Feb 2024 Monthly Meeting</a:t>
            </a:r>
          </a:p>
        </p:txBody>
      </p:sp>
      <p:sp>
        <p:nvSpPr>
          <p:cNvPr id="6" name="Slide Number Placeholder 5">
            <a:extLst>
              <a:ext uri="{FF2B5EF4-FFF2-40B4-BE49-F238E27FC236}">
                <a16:creationId xmlns:a16="http://schemas.microsoft.com/office/drawing/2014/main" id="{18D99BAB-3185-A982-8C78-253B2F3C7FD1}"/>
              </a:ext>
            </a:extLst>
          </p:cNvPr>
          <p:cNvSpPr>
            <a:spLocks noGrp="1"/>
          </p:cNvSpPr>
          <p:nvPr>
            <p:ph type="sldNum" sz="quarter" idx="12"/>
          </p:nvPr>
        </p:nvSpPr>
        <p:spPr/>
        <p:txBody>
          <a:bodyPr/>
          <a:lstStyle/>
          <a:p>
            <a:fld id="{5874D6C6-B3A5-4F2C-A6BF-E3D57C3A1219}" type="slidenum">
              <a:rPr lang="en-US" smtClean="0"/>
              <a:t>‹#›</a:t>
            </a:fld>
            <a:endParaRPr lang="en-US"/>
          </a:p>
        </p:txBody>
      </p:sp>
      <p:sp>
        <p:nvSpPr>
          <p:cNvPr id="7" name="Content Placeholder 7">
            <a:extLst>
              <a:ext uri="{FF2B5EF4-FFF2-40B4-BE49-F238E27FC236}">
                <a16:creationId xmlns:a16="http://schemas.microsoft.com/office/drawing/2014/main" id="{7B325751-580D-3EA4-EC1B-C4F407659C21}"/>
              </a:ext>
            </a:extLst>
          </p:cNvPr>
          <p:cNvSpPr>
            <a:spLocks noGrp="1"/>
          </p:cNvSpPr>
          <p:nvPr>
            <p:ph sz="quarter" idx="13" hasCustomPrompt="1"/>
          </p:nvPr>
        </p:nvSpPr>
        <p:spPr>
          <a:xfrm>
            <a:off x="3273218" y="493160"/>
            <a:ext cx="7246938" cy="321732"/>
          </a:xfrm>
        </p:spPr>
        <p:txBody>
          <a:bodyPr>
            <a:noAutofit/>
          </a:bodyPr>
          <a:lstStyle>
            <a:lvl1pPr marL="0" indent="0" algn="r">
              <a:buNone/>
              <a:defRPr sz="1800">
                <a:solidFill>
                  <a:schemeClr val="bg1"/>
                </a:solidFill>
              </a:defRPr>
            </a:lvl1pPr>
            <a:lvl2pPr>
              <a:defRPr sz="1800"/>
            </a:lvl2pPr>
            <a:lvl3pPr>
              <a:defRPr sz="1800"/>
            </a:lvl3pPr>
            <a:lvl4pPr>
              <a:defRPr sz="1800"/>
            </a:lvl4pPr>
            <a:lvl5pPr>
              <a:defRPr sz="1800"/>
            </a:lvl5pPr>
          </a:lstStyle>
          <a:p>
            <a:pPr lvl="0"/>
            <a:r>
              <a:rPr lang="en-US" dirty="0"/>
              <a:t>Slide Title</a:t>
            </a:r>
          </a:p>
        </p:txBody>
      </p:sp>
    </p:spTree>
    <p:extLst>
      <p:ext uri="{BB962C8B-B14F-4D97-AF65-F5344CB8AC3E}">
        <p14:creationId xmlns:p14="http://schemas.microsoft.com/office/powerpoint/2010/main" val="30698660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B2C4C9-F84D-807F-321F-210A7A3E0E60}"/>
              </a:ext>
            </a:extLst>
          </p:cNvPr>
          <p:cNvSpPr>
            <a:spLocks noGrp="1"/>
          </p:cNvSpPr>
          <p:nvPr>
            <p:ph type="title"/>
          </p:nvPr>
        </p:nvSpPr>
        <p:spPr>
          <a:xfrm>
            <a:off x="495300" y="1166813"/>
            <a:ext cx="10515600" cy="2852737"/>
          </a:xfrm>
        </p:spPr>
        <p:txBody>
          <a:bodyPr anchor="b">
            <a:normAutofit/>
          </a:bodyPr>
          <a:lstStyle>
            <a:lvl1pPr>
              <a:defRPr sz="3600"/>
            </a:lvl1p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F42480F2-5197-4DDA-DD10-9A50437ADA24}"/>
              </a:ext>
            </a:extLst>
          </p:cNvPr>
          <p:cNvSpPr>
            <a:spLocks noGrp="1"/>
          </p:cNvSpPr>
          <p:nvPr>
            <p:ph type="body" idx="1"/>
          </p:nvPr>
        </p:nvSpPr>
        <p:spPr>
          <a:xfrm>
            <a:off x="495300" y="4208463"/>
            <a:ext cx="10515600" cy="1500187"/>
          </a:xfrm>
        </p:spPr>
        <p:txBody>
          <a:bodyPr>
            <a:normAutofit/>
          </a:bodyPr>
          <a:lstStyle>
            <a:lvl1pPr marL="0" indent="0">
              <a:buNone/>
              <a:defRPr sz="18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6DBD068F-A341-B8A2-CEC3-BFF0004B8BB7}"/>
              </a:ext>
            </a:extLst>
          </p:cNvPr>
          <p:cNvSpPr>
            <a:spLocks noGrp="1"/>
          </p:cNvSpPr>
          <p:nvPr>
            <p:ph type="dt" sz="half" idx="10"/>
          </p:nvPr>
        </p:nvSpPr>
        <p:spPr>
          <a:xfrm>
            <a:off x="285750" y="6173787"/>
            <a:ext cx="1847850" cy="365125"/>
          </a:xfrm>
          <a:prstGeom prst="rect">
            <a:avLst/>
          </a:prstGeom>
        </p:spPr>
        <p:txBody>
          <a:bodyPr/>
          <a:lstStyle/>
          <a:p>
            <a:r>
              <a:rPr lang="en-US"/>
              <a:t>02.13.2024</a:t>
            </a:r>
          </a:p>
        </p:txBody>
      </p:sp>
      <p:sp>
        <p:nvSpPr>
          <p:cNvPr id="5" name="Footer Placeholder 4">
            <a:extLst>
              <a:ext uri="{FF2B5EF4-FFF2-40B4-BE49-F238E27FC236}">
                <a16:creationId xmlns:a16="http://schemas.microsoft.com/office/drawing/2014/main" id="{28805DE0-BF33-B946-8DEC-A2B52BC4AFAC}"/>
              </a:ext>
            </a:extLst>
          </p:cNvPr>
          <p:cNvSpPr>
            <a:spLocks noGrp="1"/>
          </p:cNvSpPr>
          <p:nvPr>
            <p:ph type="ftr" sz="quarter" idx="11"/>
          </p:nvPr>
        </p:nvSpPr>
        <p:spPr/>
        <p:txBody>
          <a:bodyPr/>
          <a:lstStyle/>
          <a:p>
            <a:r>
              <a:rPr lang="en-US"/>
              <a:t>EIB Feb 2024 Monthly Meeting</a:t>
            </a:r>
          </a:p>
        </p:txBody>
      </p:sp>
      <p:sp>
        <p:nvSpPr>
          <p:cNvPr id="6" name="Slide Number Placeholder 5">
            <a:extLst>
              <a:ext uri="{FF2B5EF4-FFF2-40B4-BE49-F238E27FC236}">
                <a16:creationId xmlns:a16="http://schemas.microsoft.com/office/drawing/2014/main" id="{CD84A24E-2B10-4851-C3D8-B27CC6BAE417}"/>
              </a:ext>
            </a:extLst>
          </p:cNvPr>
          <p:cNvSpPr>
            <a:spLocks noGrp="1"/>
          </p:cNvSpPr>
          <p:nvPr>
            <p:ph type="sldNum" sz="quarter" idx="12"/>
          </p:nvPr>
        </p:nvSpPr>
        <p:spPr/>
        <p:txBody>
          <a:bodyPr/>
          <a:lstStyle/>
          <a:p>
            <a:fld id="{5874D6C6-B3A5-4F2C-A6BF-E3D57C3A1219}" type="slidenum">
              <a:rPr lang="en-US" smtClean="0"/>
              <a:t>‹#›</a:t>
            </a:fld>
            <a:endParaRPr lang="en-US"/>
          </a:p>
        </p:txBody>
      </p:sp>
      <p:sp>
        <p:nvSpPr>
          <p:cNvPr id="7" name="Content Placeholder 7">
            <a:extLst>
              <a:ext uri="{FF2B5EF4-FFF2-40B4-BE49-F238E27FC236}">
                <a16:creationId xmlns:a16="http://schemas.microsoft.com/office/drawing/2014/main" id="{710553A9-C9FD-AF8E-8836-7BDF05209AD0}"/>
              </a:ext>
            </a:extLst>
          </p:cNvPr>
          <p:cNvSpPr>
            <a:spLocks noGrp="1"/>
          </p:cNvSpPr>
          <p:nvPr>
            <p:ph sz="quarter" idx="13" hasCustomPrompt="1"/>
          </p:nvPr>
        </p:nvSpPr>
        <p:spPr>
          <a:xfrm>
            <a:off x="3273218" y="493160"/>
            <a:ext cx="7246938" cy="321732"/>
          </a:xfrm>
        </p:spPr>
        <p:txBody>
          <a:bodyPr>
            <a:noAutofit/>
          </a:bodyPr>
          <a:lstStyle>
            <a:lvl1pPr marL="0" indent="0" algn="r">
              <a:buNone/>
              <a:defRPr sz="1800">
                <a:solidFill>
                  <a:schemeClr val="bg1"/>
                </a:solidFill>
              </a:defRPr>
            </a:lvl1pPr>
            <a:lvl2pPr>
              <a:defRPr sz="1800"/>
            </a:lvl2pPr>
            <a:lvl3pPr>
              <a:defRPr sz="1800"/>
            </a:lvl3pPr>
            <a:lvl4pPr>
              <a:defRPr sz="1800"/>
            </a:lvl4pPr>
            <a:lvl5pPr>
              <a:defRPr sz="1800"/>
            </a:lvl5pPr>
          </a:lstStyle>
          <a:p>
            <a:pPr lvl="0"/>
            <a:r>
              <a:rPr lang="en-US" dirty="0"/>
              <a:t>Slide Title</a:t>
            </a:r>
          </a:p>
        </p:txBody>
      </p:sp>
    </p:spTree>
    <p:extLst>
      <p:ext uri="{BB962C8B-B14F-4D97-AF65-F5344CB8AC3E}">
        <p14:creationId xmlns:p14="http://schemas.microsoft.com/office/powerpoint/2010/main" val="233319189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1A5A2B-9E0E-F24B-A2D2-41F7A3745624}"/>
              </a:ext>
            </a:extLst>
          </p:cNvPr>
          <p:cNvSpPr>
            <a:spLocks noGrp="1"/>
          </p:cNvSpPr>
          <p:nvPr>
            <p:ph type="title"/>
          </p:nvPr>
        </p:nvSpPr>
        <p:spPr>
          <a:xfrm>
            <a:off x="457200" y="1084262"/>
            <a:ext cx="10439400" cy="1325563"/>
          </a:xfrm>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F95A8399-8523-6556-760B-4AC704559AC1}"/>
              </a:ext>
            </a:extLst>
          </p:cNvPr>
          <p:cNvSpPr>
            <a:spLocks noGrp="1"/>
          </p:cNvSpPr>
          <p:nvPr>
            <p:ph sz="half" idx="1"/>
          </p:nvPr>
        </p:nvSpPr>
        <p:spPr>
          <a:xfrm>
            <a:off x="457200" y="2486025"/>
            <a:ext cx="5181600" cy="3462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169D4714-4A1D-1DD6-96EE-FEAC30FA01C2}"/>
              </a:ext>
            </a:extLst>
          </p:cNvPr>
          <p:cNvSpPr>
            <a:spLocks noGrp="1"/>
          </p:cNvSpPr>
          <p:nvPr>
            <p:ph sz="half" idx="2"/>
          </p:nvPr>
        </p:nvSpPr>
        <p:spPr>
          <a:xfrm>
            <a:off x="5715000" y="2486025"/>
            <a:ext cx="5181600" cy="3462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a:extLst>
              <a:ext uri="{FF2B5EF4-FFF2-40B4-BE49-F238E27FC236}">
                <a16:creationId xmlns:a16="http://schemas.microsoft.com/office/drawing/2014/main" id="{5A81FFC6-8C37-1E6E-CA34-F4B262E2BBE0}"/>
              </a:ext>
            </a:extLst>
          </p:cNvPr>
          <p:cNvSpPr>
            <a:spLocks noGrp="1"/>
          </p:cNvSpPr>
          <p:nvPr>
            <p:ph type="dt" sz="half" idx="10"/>
          </p:nvPr>
        </p:nvSpPr>
        <p:spPr>
          <a:xfrm>
            <a:off x="285750" y="6173787"/>
            <a:ext cx="1847850" cy="365125"/>
          </a:xfrm>
          <a:prstGeom prst="rect">
            <a:avLst/>
          </a:prstGeom>
        </p:spPr>
        <p:txBody>
          <a:bodyPr/>
          <a:lstStyle/>
          <a:p>
            <a:r>
              <a:rPr lang="en-US"/>
              <a:t>02.13.2024</a:t>
            </a:r>
          </a:p>
        </p:txBody>
      </p:sp>
      <p:sp>
        <p:nvSpPr>
          <p:cNvPr id="6" name="Footer Placeholder 5">
            <a:extLst>
              <a:ext uri="{FF2B5EF4-FFF2-40B4-BE49-F238E27FC236}">
                <a16:creationId xmlns:a16="http://schemas.microsoft.com/office/drawing/2014/main" id="{A371891A-E74B-6211-9F62-67FD6890CF76}"/>
              </a:ext>
            </a:extLst>
          </p:cNvPr>
          <p:cNvSpPr>
            <a:spLocks noGrp="1"/>
          </p:cNvSpPr>
          <p:nvPr>
            <p:ph type="ftr" sz="quarter" idx="11"/>
          </p:nvPr>
        </p:nvSpPr>
        <p:spPr/>
        <p:txBody>
          <a:bodyPr/>
          <a:lstStyle/>
          <a:p>
            <a:r>
              <a:rPr lang="en-US"/>
              <a:t>EIB Feb 2024 Monthly Meeting</a:t>
            </a:r>
          </a:p>
        </p:txBody>
      </p:sp>
      <p:sp>
        <p:nvSpPr>
          <p:cNvPr id="7" name="Slide Number Placeholder 6">
            <a:extLst>
              <a:ext uri="{FF2B5EF4-FFF2-40B4-BE49-F238E27FC236}">
                <a16:creationId xmlns:a16="http://schemas.microsoft.com/office/drawing/2014/main" id="{7DEF758D-1A71-9285-16FF-C49D7D166F69}"/>
              </a:ext>
            </a:extLst>
          </p:cNvPr>
          <p:cNvSpPr>
            <a:spLocks noGrp="1"/>
          </p:cNvSpPr>
          <p:nvPr>
            <p:ph type="sldNum" sz="quarter" idx="12"/>
          </p:nvPr>
        </p:nvSpPr>
        <p:spPr/>
        <p:txBody>
          <a:bodyPr/>
          <a:lstStyle/>
          <a:p>
            <a:fld id="{5874D6C6-B3A5-4F2C-A6BF-E3D57C3A1219}" type="slidenum">
              <a:rPr lang="en-US" smtClean="0"/>
              <a:t>‹#›</a:t>
            </a:fld>
            <a:endParaRPr lang="en-US"/>
          </a:p>
        </p:txBody>
      </p:sp>
      <p:sp>
        <p:nvSpPr>
          <p:cNvPr id="8" name="Content Placeholder 7">
            <a:extLst>
              <a:ext uri="{FF2B5EF4-FFF2-40B4-BE49-F238E27FC236}">
                <a16:creationId xmlns:a16="http://schemas.microsoft.com/office/drawing/2014/main" id="{BBE0EC9B-EB3C-2CD4-FC30-8AE4D244A723}"/>
              </a:ext>
            </a:extLst>
          </p:cNvPr>
          <p:cNvSpPr>
            <a:spLocks noGrp="1"/>
          </p:cNvSpPr>
          <p:nvPr>
            <p:ph sz="quarter" idx="13" hasCustomPrompt="1"/>
          </p:nvPr>
        </p:nvSpPr>
        <p:spPr>
          <a:xfrm>
            <a:off x="3273218" y="493160"/>
            <a:ext cx="7246938" cy="321732"/>
          </a:xfrm>
        </p:spPr>
        <p:txBody>
          <a:bodyPr>
            <a:noAutofit/>
          </a:bodyPr>
          <a:lstStyle>
            <a:lvl1pPr marL="0" indent="0" algn="r">
              <a:buNone/>
              <a:defRPr sz="1800">
                <a:solidFill>
                  <a:schemeClr val="bg1"/>
                </a:solidFill>
              </a:defRPr>
            </a:lvl1pPr>
            <a:lvl2pPr>
              <a:defRPr sz="1800"/>
            </a:lvl2pPr>
            <a:lvl3pPr>
              <a:defRPr sz="1800"/>
            </a:lvl3pPr>
            <a:lvl4pPr>
              <a:defRPr sz="1800"/>
            </a:lvl4pPr>
            <a:lvl5pPr>
              <a:defRPr sz="1800"/>
            </a:lvl5pPr>
          </a:lstStyle>
          <a:p>
            <a:pPr lvl="0"/>
            <a:r>
              <a:rPr lang="en-US" dirty="0"/>
              <a:t>Slide Title</a:t>
            </a:r>
          </a:p>
        </p:txBody>
      </p:sp>
    </p:spTree>
    <p:extLst>
      <p:ext uri="{BB962C8B-B14F-4D97-AF65-F5344CB8AC3E}">
        <p14:creationId xmlns:p14="http://schemas.microsoft.com/office/powerpoint/2010/main" val="40848708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9CEC55-4C74-EDEC-1928-56034ED14E52}"/>
              </a:ext>
            </a:extLst>
          </p:cNvPr>
          <p:cNvSpPr>
            <a:spLocks noGrp="1"/>
          </p:cNvSpPr>
          <p:nvPr>
            <p:ph type="title"/>
          </p:nvPr>
        </p:nvSpPr>
        <p:spPr>
          <a:xfrm>
            <a:off x="285750" y="1011237"/>
            <a:ext cx="10430669"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AF94E3D4-F895-D4F8-7C41-86D0C3874330}"/>
              </a:ext>
            </a:extLst>
          </p:cNvPr>
          <p:cNvSpPr>
            <a:spLocks noGrp="1"/>
          </p:cNvSpPr>
          <p:nvPr>
            <p:ph type="body" idx="1"/>
          </p:nvPr>
        </p:nvSpPr>
        <p:spPr>
          <a:xfrm>
            <a:off x="285750" y="2370931"/>
            <a:ext cx="5157787" cy="823912"/>
          </a:xfrm>
        </p:spPr>
        <p:txBody>
          <a:bodyPr anchor="b">
            <a:normAutofit/>
          </a:bodyPr>
          <a:lstStyle>
            <a:lvl1pPr marL="0" indent="0">
              <a:buNone/>
              <a:defRPr sz="20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02E60679-75AB-0B8E-9AFE-8DEEB8F6BA87}"/>
              </a:ext>
            </a:extLst>
          </p:cNvPr>
          <p:cNvSpPr>
            <a:spLocks noGrp="1"/>
          </p:cNvSpPr>
          <p:nvPr>
            <p:ph sz="half" idx="2"/>
          </p:nvPr>
        </p:nvSpPr>
        <p:spPr>
          <a:xfrm>
            <a:off x="285750" y="3194843"/>
            <a:ext cx="5157787" cy="277018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a:extLst>
              <a:ext uri="{FF2B5EF4-FFF2-40B4-BE49-F238E27FC236}">
                <a16:creationId xmlns:a16="http://schemas.microsoft.com/office/drawing/2014/main" id="{C05827BE-2089-2649-1335-D432B118F834}"/>
              </a:ext>
            </a:extLst>
          </p:cNvPr>
          <p:cNvSpPr>
            <a:spLocks noGrp="1"/>
          </p:cNvSpPr>
          <p:nvPr>
            <p:ph type="body" sz="quarter" idx="3"/>
          </p:nvPr>
        </p:nvSpPr>
        <p:spPr>
          <a:xfrm>
            <a:off x="5533231" y="2377282"/>
            <a:ext cx="5183188" cy="823912"/>
          </a:xfrm>
        </p:spPr>
        <p:txBody>
          <a:bodyPr anchor="b">
            <a:normAutofit/>
          </a:bodyPr>
          <a:lstStyle>
            <a:lvl1pPr marL="0" indent="0">
              <a:buNone/>
              <a:defRPr sz="20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ECBB0EDD-87BD-A90E-4462-B007A3080DE6}"/>
              </a:ext>
            </a:extLst>
          </p:cNvPr>
          <p:cNvSpPr>
            <a:spLocks noGrp="1"/>
          </p:cNvSpPr>
          <p:nvPr>
            <p:ph sz="quarter" idx="4"/>
          </p:nvPr>
        </p:nvSpPr>
        <p:spPr>
          <a:xfrm>
            <a:off x="5533231" y="3201194"/>
            <a:ext cx="5183188" cy="277018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a:extLst>
              <a:ext uri="{FF2B5EF4-FFF2-40B4-BE49-F238E27FC236}">
                <a16:creationId xmlns:a16="http://schemas.microsoft.com/office/drawing/2014/main" id="{7C3468AA-5C2B-B079-8731-0BD4B8BEB826}"/>
              </a:ext>
            </a:extLst>
          </p:cNvPr>
          <p:cNvSpPr>
            <a:spLocks noGrp="1"/>
          </p:cNvSpPr>
          <p:nvPr>
            <p:ph type="dt" sz="half" idx="10"/>
          </p:nvPr>
        </p:nvSpPr>
        <p:spPr>
          <a:xfrm>
            <a:off x="285750" y="6173787"/>
            <a:ext cx="1847850" cy="365125"/>
          </a:xfrm>
          <a:prstGeom prst="rect">
            <a:avLst/>
          </a:prstGeom>
        </p:spPr>
        <p:txBody>
          <a:bodyPr/>
          <a:lstStyle/>
          <a:p>
            <a:r>
              <a:rPr lang="en-US"/>
              <a:t>02.13.2024</a:t>
            </a:r>
          </a:p>
        </p:txBody>
      </p:sp>
      <p:sp>
        <p:nvSpPr>
          <p:cNvPr id="8" name="Footer Placeholder 7">
            <a:extLst>
              <a:ext uri="{FF2B5EF4-FFF2-40B4-BE49-F238E27FC236}">
                <a16:creationId xmlns:a16="http://schemas.microsoft.com/office/drawing/2014/main" id="{BD154972-710C-1376-A54C-74ED583F09A2}"/>
              </a:ext>
            </a:extLst>
          </p:cNvPr>
          <p:cNvSpPr>
            <a:spLocks noGrp="1"/>
          </p:cNvSpPr>
          <p:nvPr>
            <p:ph type="ftr" sz="quarter" idx="11"/>
          </p:nvPr>
        </p:nvSpPr>
        <p:spPr/>
        <p:txBody>
          <a:bodyPr/>
          <a:lstStyle/>
          <a:p>
            <a:r>
              <a:rPr lang="en-US"/>
              <a:t>EIB Feb 2024 Monthly Meeting</a:t>
            </a:r>
          </a:p>
        </p:txBody>
      </p:sp>
      <p:sp>
        <p:nvSpPr>
          <p:cNvPr id="9" name="Slide Number Placeholder 8">
            <a:extLst>
              <a:ext uri="{FF2B5EF4-FFF2-40B4-BE49-F238E27FC236}">
                <a16:creationId xmlns:a16="http://schemas.microsoft.com/office/drawing/2014/main" id="{5B391596-3A56-38F9-4C64-4BE1551E4254}"/>
              </a:ext>
            </a:extLst>
          </p:cNvPr>
          <p:cNvSpPr>
            <a:spLocks noGrp="1"/>
          </p:cNvSpPr>
          <p:nvPr>
            <p:ph type="sldNum" sz="quarter" idx="12"/>
          </p:nvPr>
        </p:nvSpPr>
        <p:spPr/>
        <p:txBody>
          <a:bodyPr/>
          <a:lstStyle/>
          <a:p>
            <a:fld id="{5874D6C6-B3A5-4F2C-A6BF-E3D57C3A1219}" type="slidenum">
              <a:rPr lang="en-US" smtClean="0"/>
              <a:t>‹#›</a:t>
            </a:fld>
            <a:endParaRPr lang="en-US"/>
          </a:p>
        </p:txBody>
      </p:sp>
      <p:sp>
        <p:nvSpPr>
          <p:cNvPr id="10" name="Content Placeholder 7">
            <a:extLst>
              <a:ext uri="{FF2B5EF4-FFF2-40B4-BE49-F238E27FC236}">
                <a16:creationId xmlns:a16="http://schemas.microsoft.com/office/drawing/2014/main" id="{35C5D3D4-11BC-F580-8587-0CFD5DB96846}"/>
              </a:ext>
            </a:extLst>
          </p:cNvPr>
          <p:cNvSpPr>
            <a:spLocks noGrp="1"/>
          </p:cNvSpPr>
          <p:nvPr>
            <p:ph sz="quarter" idx="13" hasCustomPrompt="1"/>
          </p:nvPr>
        </p:nvSpPr>
        <p:spPr>
          <a:xfrm>
            <a:off x="3273218" y="493160"/>
            <a:ext cx="7246938" cy="321732"/>
          </a:xfrm>
        </p:spPr>
        <p:txBody>
          <a:bodyPr>
            <a:noAutofit/>
          </a:bodyPr>
          <a:lstStyle>
            <a:lvl1pPr marL="0" indent="0" algn="r">
              <a:buNone/>
              <a:defRPr sz="1800">
                <a:solidFill>
                  <a:schemeClr val="bg1"/>
                </a:solidFill>
              </a:defRPr>
            </a:lvl1pPr>
            <a:lvl2pPr>
              <a:defRPr sz="1800"/>
            </a:lvl2pPr>
            <a:lvl3pPr>
              <a:defRPr sz="1800"/>
            </a:lvl3pPr>
            <a:lvl4pPr>
              <a:defRPr sz="1800"/>
            </a:lvl4pPr>
            <a:lvl5pPr>
              <a:defRPr sz="1800"/>
            </a:lvl5pPr>
          </a:lstStyle>
          <a:p>
            <a:pPr lvl="0"/>
            <a:r>
              <a:rPr lang="en-US" dirty="0"/>
              <a:t>Slide Title</a:t>
            </a:r>
          </a:p>
        </p:txBody>
      </p:sp>
    </p:spTree>
    <p:extLst>
      <p:ext uri="{BB962C8B-B14F-4D97-AF65-F5344CB8AC3E}">
        <p14:creationId xmlns:p14="http://schemas.microsoft.com/office/powerpoint/2010/main" val="58837664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17DA89-4D48-DC78-A89D-633D36536ACF}"/>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22E145BA-8B42-56A3-3C47-E7B7C9A271D2}"/>
              </a:ext>
            </a:extLst>
          </p:cNvPr>
          <p:cNvSpPr>
            <a:spLocks noGrp="1"/>
          </p:cNvSpPr>
          <p:nvPr>
            <p:ph type="dt" sz="half" idx="10"/>
          </p:nvPr>
        </p:nvSpPr>
        <p:spPr>
          <a:xfrm>
            <a:off x="285750" y="6173787"/>
            <a:ext cx="1847850" cy="365125"/>
          </a:xfrm>
          <a:prstGeom prst="rect">
            <a:avLst/>
          </a:prstGeom>
        </p:spPr>
        <p:txBody>
          <a:bodyPr/>
          <a:lstStyle/>
          <a:p>
            <a:r>
              <a:rPr lang="en-US"/>
              <a:t>02.13.2024</a:t>
            </a:r>
          </a:p>
        </p:txBody>
      </p:sp>
      <p:sp>
        <p:nvSpPr>
          <p:cNvPr id="4" name="Footer Placeholder 3">
            <a:extLst>
              <a:ext uri="{FF2B5EF4-FFF2-40B4-BE49-F238E27FC236}">
                <a16:creationId xmlns:a16="http://schemas.microsoft.com/office/drawing/2014/main" id="{57786EA5-25CA-2027-642C-6DFD0DA8B6D0}"/>
              </a:ext>
            </a:extLst>
          </p:cNvPr>
          <p:cNvSpPr>
            <a:spLocks noGrp="1"/>
          </p:cNvSpPr>
          <p:nvPr>
            <p:ph type="ftr" sz="quarter" idx="11"/>
          </p:nvPr>
        </p:nvSpPr>
        <p:spPr/>
        <p:txBody>
          <a:bodyPr/>
          <a:lstStyle/>
          <a:p>
            <a:r>
              <a:rPr lang="en-US"/>
              <a:t>EIB Feb 2024 Monthly Meeting</a:t>
            </a:r>
          </a:p>
        </p:txBody>
      </p:sp>
      <p:sp>
        <p:nvSpPr>
          <p:cNvPr id="5" name="Slide Number Placeholder 4">
            <a:extLst>
              <a:ext uri="{FF2B5EF4-FFF2-40B4-BE49-F238E27FC236}">
                <a16:creationId xmlns:a16="http://schemas.microsoft.com/office/drawing/2014/main" id="{722ACD6C-119F-47F5-68D2-317CA215C9B2}"/>
              </a:ext>
            </a:extLst>
          </p:cNvPr>
          <p:cNvSpPr>
            <a:spLocks noGrp="1"/>
          </p:cNvSpPr>
          <p:nvPr>
            <p:ph type="sldNum" sz="quarter" idx="12"/>
          </p:nvPr>
        </p:nvSpPr>
        <p:spPr/>
        <p:txBody>
          <a:bodyPr/>
          <a:lstStyle/>
          <a:p>
            <a:fld id="{5874D6C6-B3A5-4F2C-A6BF-E3D57C3A1219}" type="slidenum">
              <a:rPr lang="en-US" smtClean="0"/>
              <a:t>‹#›</a:t>
            </a:fld>
            <a:endParaRPr lang="en-US"/>
          </a:p>
        </p:txBody>
      </p:sp>
      <p:sp>
        <p:nvSpPr>
          <p:cNvPr id="6" name="Content Placeholder 7">
            <a:extLst>
              <a:ext uri="{FF2B5EF4-FFF2-40B4-BE49-F238E27FC236}">
                <a16:creationId xmlns:a16="http://schemas.microsoft.com/office/drawing/2014/main" id="{91008C72-B958-7105-65FC-261FCA3E55C0}"/>
              </a:ext>
            </a:extLst>
          </p:cNvPr>
          <p:cNvSpPr>
            <a:spLocks noGrp="1"/>
          </p:cNvSpPr>
          <p:nvPr>
            <p:ph sz="quarter" idx="13" hasCustomPrompt="1"/>
          </p:nvPr>
        </p:nvSpPr>
        <p:spPr>
          <a:xfrm>
            <a:off x="3273218" y="493160"/>
            <a:ext cx="7246938" cy="321732"/>
          </a:xfrm>
        </p:spPr>
        <p:txBody>
          <a:bodyPr>
            <a:noAutofit/>
          </a:bodyPr>
          <a:lstStyle>
            <a:lvl1pPr marL="0" indent="0" algn="r">
              <a:buNone/>
              <a:defRPr sz="1800">
                <a:solidFill>
                  <a:schemeClr val="bg1"/>
                </a:solidFill>
              </a:defRPr>
            </a:lvl1pPr>
            <a:lvl2pPr>
              <a:defRPr sz="1800"/>
            </a:lvl2pPr>
            <a:lvl3pPr>
              <a:defRPr sz="1800"/>
            </a:lvl3pPr>
            <a:lvl4pPr>
              <a:defRPr sz="1800"/>
            </a:lvl4pPr>
            <a:lvl5pPr>
              <a:defRPr sz="1800"/>
            </a:lvl5pPr>
          </a:lstStyle>
          <a:p>
            <a:pPr lvl="0"/>
            <a:r>
              <a:rPr lang="en-US" dirty="0"/>
              <a:t>Slide Title</a:t>
            </a:r>
          </a:p>
        </p:txBody>
      </p:sp>
    </p:spTree>
    <p:extLst>
      <p:ext uri="{BB962C8B-B14F-4D97-AF65-F5344CB8AC3E}">
        <p14:creationId xmlns:p14="http://schemas.microsoft.com/office/powerpoint/2010/main" val="22128331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825C4E0-453F-E17F-87E5-C55BDC08E37E}"/>
              </a:ext>
            </a:extLst>
          </p:cNvPr>
          <p:cNvSpPr>
            <a:spLocks noGrp="1"/>
          </p:cNvSpPr>
          <p:nvPr>
            <p:ph type="dt" sz="half" idx="10"/>
          </p:nvPr>
        </p:nvSpPr>
        <p:spPr>
          <a:xfrm>
            <a:off x="285750" y="6173787"/>
            <a:ext cx="1847850" cy="365125"/>
          </a:xfrm>
          <a:prstGeom prst="rect">
            <a:avLst/>
          </a:prstGeom>
        </p:spPr>
        <p:txBody>
          <a:bodyPr/>
          <a:lstStyle/>
          <a:p>
            <a:r>
              <a:rPr lang="en-US"/>
              <a:t>02.13.2024</a:t>
            </a:r>
          </a:p>
        </p:txBody>
      </p:sp>
      <p:sp>
        <p:nvSpPr>
          <p:cNvPr id="3" name="Footer Placeholder 2">
            <a:extLst>
              <a:ext uri="{FF2B5EF4-FFF2-40B4-BE49-F238E27FC236}">
                <a16:creationId xmlns:a16="http://schemas.microsoft.com/office/drawing/2014/main" id="{C142E468-9950-D5B3-08B9-4C00AEE0206B}"/>
              </a:ext>
            </a:extLst>
          </p:cNvPr>
          <p:cNvSpPr>
            <a:spLocks noGrp="1"/>
          </p:cNvSpPr>
          <p:nvPr>
            <p:ph type="ftr" sz="quarter" idx="11"/>
          </p:nvPr>
        </p:nvSpPr>
        <p:spPr/>
        <p:txBody>
          <a:bodyPr/>
          <a:lstStyle/>
          <a:p>
            <a:r>
              <a:rPr lang="en-US"/>
              <a:t>EIB Feb 2024 Monthly Meeting</a:t>
            </a:r>
          </a:p>
        </p:txBody>
      </p:sp>
      <p:sp>
        <p:nvSpPr>
          <p:cNvPr id="4" name="Slide Number Placeholder 3">
            <a:extLst>
              <a:ext uri="{FF2B5EF4-FFF2-40B4-BE49-F238E27FC236}">
                <a16:creationId xmlns:a16="http://schemas.microsoft.com/office/drawing/2014/main" id="{BAAC8370-E475-0726-DE1B-0417EBA89F97}"/>
              </a:ext>
            </a:extLst>
          </p:cNvPr>
          <p:cNvSpPr>
            <a:spLocks noGrp="1"/>
          </p:cNvSpPr>
          <p:nvPr>
            <p:ph type="sldNum" sz="quarter" idx="12"/>
          </p:nvPr>
        </p:nvSpPr>
        <p:spPr/>
        <p:txBody>
          <a:bodyPr/>
          <a:lstStyle/>
          <a:p>
            <a:fld id="{5874D6C6-B3A5-4F2C-A6BF-E3D57C3A1219}" type="slidenum">
              <a:rPr lang="en-US" smtClean="0"/>
              <a:t>‹#›</a:t>
            </a:fld>
            <a:endParaRPr lang="en-US"/>
          </a:p>
        </p:txBody>
      </p:sp>
      <p:sp>
        <p:nvSpPr>
          <p:cNvPr id="5" name="Content Placeholder 7">
            <a:extLst>
              <a:ext uri="{FF2B5EF4-FFF2-40B4-BE49-F238E27FC236}">
                <a16:creationId xmlns:a16="http://schemas.microsoft.com/office/drawing/2014/main" id="{E12EE421-C047-8E33-C8B3-C56B0ECBD988}"/>
              </a:ext>
            </a:extLst>
          </p:cNvPr>
          <p:cNvSpPr>
            <a:spLocks noGrp="1"/>
          </p:cNvSpPr>
          <p:nvPr>
            <p:ph sz="quarter" idx="13" hasCustomPrompt="1"/>
          </p:nvPr>
        </p:nvSpPr>
        <p:spPr>
          <a:xfrm>
            <a:off x="3273218" y="493160"/>
            <a:ext cx="7246938" cy="321732"/>
          </a:xfrm>
        </p:spPr>
        <p:txBody>
          <a:bodyPr>
            <a:noAutofit/>
          </a:bodyPr>
          <a:lstStyle>
            <a:lvl1pPr marL="0" indent="0" algn="r">
              <a:buNone/>
              <a:defRPr sz="1800">
                <a:solidFill>
                  <a:schemeClr val="bg1"/>
                </a:solidFill>
              </a:defRPr>
            </a:lvl1pPr>
            <a:lvl2pPr>
              <a:defRPr sz="1800"/>
            </a:lvl2pPr>
            <a:lvl3pPr>
              <a:defRPr sz="1800"/>
            </a:lvl3pPr>
            <a:lvl4pPr>
              <a:defRPr sz="1800"/>
            </a:lvl4pPr>
            <a:lvl5pPr>
              <a:defRPr sz="1800"/>
            </a:lvl5pPr>
          </a:lstStyle>
          <a:p>
            <a:pPr lvl="0"/>
            <a:r>
              <a:rPr lang="en-US" dirty="0"/>
              <a:t>Slide Title</a:t>
            </a:r>
          </a:p>
        </p:txBody>
      </p:sp>
    </p:spTree>
    <p:extLst>
      <p:ext uri="{BB962C8B-B14F-4D97-AF65-F5344CB8AC3E}">
        <p14:creationId xmlns:p14="http://schemas.microsoft.com/office/powerpoint/2010/main" val="34807794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663044-967B-1C89-7F80-C4925D7194C3}"/>
              </a:ext>
            </a:extLst>
          </p:cNvPr>
          <p:cNvSpPr>
            <a:spLocks noGrp="1"/>
          </p:cNvSpPr>
          <p:nvPr>
            <p:ph type="title"/>
          </p:nvPr>
        </p:nvSpPr>
        <p:spPr>
          <a:xfrm>
            <a:off x="440530" y="1017588"/>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9C1BA016-2BB9-3398-E4B5-CB1994C2ECEF}"/>
              </a:ext>
            </a:extLst>
          </p:cNvPr>
          <p:cNvSpPr>
            <a:spLocks noGrp="1"/>
          </p:cNvSpPr>
          <p:nvPr>
            <p:ph idx="1"/>
          </p:nvPr>
        </p:nvSpPr>
        <p:spPr>
          <a:xfrm>
            <a:off x="4497388" y="1017588"/>
            <a:ext cx="6172200" cy="4873625"/>
          </a:xfrm>
        </p:spPr>
        <p:txBody>
          <a:bodyPr>
            <a:normAutofit/>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a:extLst>
              <a:ext uri="{FF2B5EF4-FFF2-40B4-BE49-F238E27FC236}">
                <a16:creationId xmlns:a16="http://schemas.microsoft.com/office/drawing/2014/main" id="{D7C71538-7DCD-BCFA-A8A0-0350D2105194}"/>
              </a:ext>
            </a:extLst>
          </p:cNvPr>
          <p:cNvSpPr>
            <a:spLocks noGrp="1"/>
          </p:cNvSpPr>
          <p:nvPr>
            <p:ph type="body" sz="half" idx="2"/>
          </p:nvPr>
        </p:nvSpPr>
        <p:spPr>
          <a:xfrm>
            <a:off x="443706" y="2706687"/>
            <a:ext cx="3932237" cy="3154363"/>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6D8DDA4-B5FD-02B7-A18F-82AD3895A94D}"/>
              </a:ext>
            </a:extLst>
          </p:cNvPr>
          <p:cNvSpPr>
            <a:spLocks noGrp="1"/>
          </p:cNvSpPr>
          <p:nvPr>
            <p:ph type="dt" sz="half" idx="10"/>
          </p:nvPr>
        </p:nvSpPr>
        <p:spPr>
          <a:xfrm>
            <a:off x="285750" y="6173787"/>
            <a:ext cx="1847850" cy="365125"/>
          </a:xfrm>
          <a:prstGeom prst="rect">
            <a:avLst/>
          </a:prstGeom>
        </p:spPr>
        <p:txBody>
          <a:bodyPr/>
          <a:lstStyle/>
          <a:p>
            <a:r>
              <a:rPr lang="en-US"/>
              <a:t>02.13.2024</a:t>
            </a:r>
          </a:p>
        </p:txBody>
      </p:sp>
      <p:sp>
        <p:nvSpPr>
          <p:cNvPr id="6" name="Footer Placeholder 5">
            <a:extLst>
              <a:ext uri="{FF2B5EF4-FFF2-40B4-BE49-F238E27FC236}">
                <a16:creationId xmlns:a16="http://schemas.microsoft.com/office/drawing/2014/main" id="{9C70AF9F-B997-5D36-6677-9F0A7A566118}"/>
              </a:ext>
            </a:extLst>
          </p:cNvPr>
          <p:cNvSpPr>
            <a:spLocks noGrp="1"/>
          </p:cNvSpPr>
          <p:nvPr>
            <p:ph type="ftr" sz="quarter" idx="11"/>
          </p:nvPr>
        </p:nvSpPr>
        <p:spPr/>
        <p:txBody>
          <a:bodyPr/>
          <a:lstStyle/>
          <a:p>
            <a:r>
              <a:rPr lang="en-US"/>
              <a:t>EIB Feb 2024 Monthly Meeting</a:t>
            </a:r>
          </a:p>
        </p:txBody>
      </p:sp>
      <p:sp>
        <p:nvSpPr>
          <p:cNvPr id="7" name="Slide Number Placeholder 6">
            <a:extLst>
              <a:ext uri="{FF2B5EF4-FFF2-40B4-BE49-F238E27FC236}">
                <a16:creationId xmlns:a16="http://schemas.microsoft.com/office/drawing/2014/main" id="{09D3E6FF-5630-5934-C1BE-7C20C7D5AC86}"/>
              </a:ext>
            </a:extLst>
          </p:cNvPr>
          <p:cNvSpPr>
            <a:spLocks noGrp="1"/>
          </p:cNvSpPr>
          <p:nvPr>
            <p:ph type="sldNum" sz="quarter" idx="12"/>
          </p:nvPr>
        </p:nvSpPr>
        <p:spPr/>
        <p:txBody>
          <a:bodyPr/>
          <a:lstStyle/>
          <a:p>
            <a:fld id="{5874D6C6-B3A5-4F2C-A6BF-E3D57C3A1219}" type="slidenum">
              <a:rPr lang="en-US" smtClean="0"/>
              <a:t>‹#›</a:t>
            </a:fld>
            <a:endParaRPr lang="en-US"/>
          </a:p>
        </p:txBody>
      </p:sp>
      <p:sp>
        <p:nvSpPr>
          <p:cNvPr id="8" name="Content Placeholder 7">
            <a:extLst>
              <a:ext uri="{FF2B5EF4-FFF2-40B4-BE49-F238E27FC236}">
                <a16:creationId xmlns:a16="http://schemas.microsoft.com/office/drawing/2014/main" id="{23050D4B-E43F-66EE-B869-DDA20656A3C5}"/>
              </a:ext>
            </a:extLst>
          </p:cNvPr>
          <p:cNvSpPr>
            <a:spLocks noGrp="1"/>
          </p:cNvSpPr>
          <p:nvPr>
            <p:ph sz="quarter" idx="13" hasCustomPrompt="1"/>
          </p:nvPr>
        </p:nvSpPr>
        <p:spPr>
          <a:xfrm>
            <a:off x="3273218" y="493160"/>
            <a:ext cx="7246938" cy="321732"/>
          </a:xfrm>
        </p:spPr>
        <p:txBody>
          <a:bodyPr>
            <a:noAutofit/>
          </a:bodyPr>
          <a:lstStyle>
            <a:lvl1pPr marL="0" indent="0" algn="r">
              <a:buNone/>
              <a:defRPr sz="1800">
                <a:solidFill>
                  <a:schemeClr val="bg1"/>
                </a:solidFill>
              </a:defRPr>
            </a:lvl1pPr>
            <a:lvl2pPr>
              <a:defRPr sz="1800"/>
            </a:lvl2pPr>
            <a:lvl3pPr>
              <a:defRPr sz="1800"/>
            </a:lvl3pPr>
            <a:lvl4pPr>
              <a:defRPr sz="1800"/>
            </a:lvl4pPr>
            <a:lvl5pPr>
              <a:defRPr sz="1800"/>
            </a:lvl5pPr>
          </a:lstStyle>
          <a:p>
            <a:pPr lvl="0"/>
            <a:r>
              <a:rPr lang="en-US" dirty="0"/>
              <a:t>Slide Title</a:t>
            </a:r>
          </a:p>
        </p:txBody>
      </p:sp>
    </p:spTree>
    <p:extLst>
      <p:ext uri="{BB962C8B-B14F-4D97-AF65-F5344CB8AC3E}">
        <p14:creationId xmlns:p14="http://schemas.microsoft.com/office/powerpoint/2010/main" val="2627392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3BE0BB-8257-026C-01E4-33C0C9E0C1E1}"/>
              </a:ext>
            </a:extLst>
          </p:cNvPr>
          <p:cNvSpPr>
            <a:spLocks noGrp="1"/>
          </p:cNvSpPr>
          <p:nvPr>
            <p:ph type="title"/>
          </p:nvPr>
        </p:nvSpPr>
        <p:spPr>
          <a:xfrm>
            <a:off x="443706" y="1062832"/>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BEE0720C-BF26-7232-D9F1-D465960A447A}"/>
              </a:ext>
            </a:extLst>
          </p:cNvPr>
          <p:cNvSpPr>
            <a:spLocks noGrp="1"/>
          </p:cNvSpPr>
          <p:nvPr>
            <p:ph type="pic" idx="1"/>
          </p:nvPr>
        </p:nvSpPr>
        <p:spPr>
          <a:xfrm>
            <a:off x="4535488" y="1081882"/>
            <a:ext cx="6172200" cy="4798218"/>
          </a:xfrm>
        </p:spPr>
        <p:txBody>
          <a:bodyPr>
            <a:normAutofit/>
          </a:bodyPr>
          <a:lstStyle>
            <a:lvl1pPr marL="0" indent="0">
              <a:buNone/>
              <a:defRPr sz="24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a:extLst>
              <a:ext uri="{FF2B5EF4-FFF2-40B4-BE49-F238E27FC236}">
                <a16:creationId xmlns:a16="http://schemas.microsoft.com/office/drawing/2014/main" id="{EE3609A4-2100-9478-1433-3D4F78AA0F71}"/>
              </a:ext>
            </a:extLst>
          </p:cNvPr>
          <p:cNvSpPr>
            <a:spLocks noGrp="1"/>
          </p:cNvSpPr>
          <p:nvPr>
            <p:ph type="body" sz="half" idx="2"/>
          </p:nvPr>
        </p:nvSpPr>
        <p:spPr>
          <a:xfrm>
            <a:off x="443705" y="2830512"/>
            <a:ext cx="3932237" cy="3049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2DFE8F6-3BAB-47CA-7ECA-315504C857AF}"/>
              </a:ext>
            </a:extLst>
          </p:cNvPr>
          <p:cNvSpPr>
            <a:spLocks noGrp="1"/>
          </p:cNvSpPr>
          <p:nvPr>
            <p:ph type="dt" sz="half" idx="10"/>
          </p:nvPr>
        </p:nvSpPr>
        <p:spPr>
          <a:xfrm>
            <a:off x="285750" y="6173787"/>
            <a:ext cx="1847850" cy="365125"/>
          </a:xfrm>
          <a:prstGeom prst="rect">
            <a:avLst/>
          </a:prstGeom>
        </p:spPr>
        <p:txBody>
          <a:bodyPr/>
          <a:lstStyle/>
          <a:p>
            <a:r>
              <a:rPr lang="en-US"/>
              <a:t>02.13.2024</a:t>
            </a:r>
          </a:p>
        </p:txBody>
      </p:sp>
      <p:sp>
        <p:nvSpPr>
          <p:cNvPr id="6" name="Footer Placeholder 5">
            <a:extLst>
              <a:ext uri="{FF2B5EF4-FFF2-40B4-BE49-F238E27FC236}">
                <a16:creationId xmlns:a16="http://schemas.microsoft.com/office/drawing/2014/main" id="{9D85A2D6-3BD9-34B6-6451-6BF72C915DEA}"/>
              </a:ext>
            </a:extLst>
          </p:cNvPr>
          <p:cNvSpPr>
            <a:spLocks noGrp="1"/>
          </p:cNvSpPr>
          <p:nvPr>
            <p:ph type="ftr" sz="quarter" idx="11"/>
          </p:nvPr>
        </p:nvSpPr>
        <p:spPr/>
        <p:txBody>
          <a:bodyPr/>
          <a:lstStyle/>
          <a:p>
            <a:r>
              <a:rPr lang="en-US"/>
              <a:t>EIB Feb 2024 Monthly Meeting</a:t>
            </a:r>
          </a:p>
        </p:txBody>
      </p:sp>
      <p:sp>
        <p:nvSpPr>
          <p:cNvPr id="7" name="Slide Number Placeholder 6">
            <a:extLst>
              <a:ext uri="{FF2B5EF4-FFF2-40B4-BE49-F238E27FC236}">
                <a16:creationId xmlns:a16="http://schemas.microsoft.com/office/drawing/2014/main" id="{CF0A882B-BB73-5375-404E-96803F1A8351}"/>
              </a:ext>
            </a:extLst>
          </p:cNvPr>
          <p:cNvSpPr>
            <a:spLocks noGrp="1"/>
          </p:cNvSpPr>
          <p:nvPr>
            <p:ph type="sldNum" sz="quarter" idx="12"/>
          </p:nvPr>
        </p:nvSpPr>
        <p:spPr/>
        <p:txBody>
          <a:bodyPr/>
          <a:lstStyle/>
          <a:p>
            <a:fld id="{5874D6C6-B3A5-4F2C-A6BF-E3D57C3A1219}" type="slidenum">
              <a:rPr lang="en-US" smtClean="0"/>
              <a:t>‹#›</a:t>
            </a:fld>
            <a:endParaRPr lang="en-US"/>
          </a:p>
        </p:txBody>
      </p:sp>
      <p:sp>
        <p:nvSpPr>
          <p:cNvPr id="8" name="Content Placeholder 7">
            <a:extLst>
              <a:ext uri="{FF2B5EF4-FFF2-40B4-BE49-F238E27FC236}">
                <a16:creationId xmlns:a16="http://schemas.microsoft.com/office/drawing/2014/main" id="{59DA1B97-3F1B-7D2D-F4D2-1E72383170FE}"/>
              </a:ext>
            </a:extLst>
          </p:cNvPr>
          <p:cNvSpPr>
            <a:spLocks noGrp="1"/>
          </p:cNvSpPr>
          <p:nvPr>
            <p:ph sz="quarter" idx="13" hasCustomPrompt="1"/>
          </p:nvPr>
        </p:nvSpPr>
        <p:spPr>
          <a:xfrm>
            <a:off x="3273218" y="493160"/>
            <a:ext cx="7246938" cy="321732"/>
          </a:xfrm>
        </p:spPr>
        <p:txBody>
          <a:bodyPr>
            <a:noAutofit/>
          </a:bodyPr>
          <a:lstStyle>
            <a:lvl1pPr marL="0" indent="0" algn="r">
              <a:buNone/>
              <a:defRPr sz="1800">
                <a:solidFill>
                  <a:schemeClr val="bg1"/>
                </a:solidFill>
              </a:defRPr>
            </a:lvl1pPr>
            <a:lvl2pPr>
              <a:defRPr sz="1800"/>
            </a:lvl2pPr>
            <a:lvl3pPr>
              <a:defRPr sz="1800"/>
            </a:lvl3pPr>
            <a:lvl4pPr>
              <a:defRPr sz="1800"/>
            </a:lvl4pPr>
            <a:lvl5pPr>
              <a:defRPr sz="1800"/>
            </a:lvl5pPr>
          </a:lstStyle>
          <a:p>
            <a:pPr lvl="0"/>
            <a:r>
              <a:rPr lang="en-US" dirty="0"/>
              <a:t>Slide Title</a:t>
            </a:r>
          </a:p>
        </p:txBody>
      </p:sp>
    </p:spTree>
    <p:extLst>
      <p:ext uri="{BB962C8B-B14F-4D97-AF65-F5344CB8AC3E}">
        <p14:creationId xmlns:p14="http://schemas.microsoft.com/office/powerpoint/2010/main" val="370051055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6">
            <a:lum/>
          </a:blip>
          <a:srcRect/>
          <a:stretch>
            <a:fillRect/>
          </a:stretch>
        </a:blip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5F38217-3114-F3B3-6618-21E954C8E04F}"/>
              </a:ext>
            </a:extLst>
          </p:cNvPr>
          <p:cNvSpPr>
            <a:spLocks noGrp="1"/>
          </p:cNvSpPr>
          <p:nvPr>
            <p:ph type="title"/>
          </p:nvPr>
        </p:nvSpPr>
        <p:spPr>
          <a:xfrm>
            <a:off x="457200" y="1084262"/>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D60029FA-3321-26C1-752A-66D61C341FCD}"/>
              </a:ext>
            </a:extLst>
          </p:cNvPr>
          <p:cNvSpPr>
            <a:spLocks noGrp="1"/>
          </p:cNvSpPr>
          <p:nvPr>
            <p:ph type="body" idx="1"/>
          </p:nvPr>
        </p:nvSpPr>
        <p:spPr>
          <a:xfrm>
            <a:off x="457200" y="2568574"/>
            <a:ext cx="10515600" cy="32432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53E6243D-5088-7AA8-632D-6B5040A3555B}"/>
              </a:ext>
            </a:extLst>
          </p:cNvPr>
          <p:cNvSpPr>
            <a:spLocks noGrp="1"/>
          </p:cNvSpPr>
          <p:nvPr>
            <p:ph type="dt" sz="half" idx="2"/>
          </p:nvPr>
        </p:nvSpPr>
        <p:spPr>
          <a:xfrm>
            <a:off x="285750" y="6173787"/>
            <a:ext cx="1847850" cy="365125"/>
          </a:xfrm>
          <a:prstGeom prst="rect">
            <a:avLst/>
          </a:prstGeom>
        </p:spPr>
        <p:txBody>
          <a:bodyPr vert="horz" lIns="91440" tIns="45720" rIns="91440" bIns="45720" rtlCol="0" anchor="ctr"/>
          <a:lstStyle>
            <a:lvl1pPr algn="l">
              <a:defRPr sz="1200">
                <a:solidFill>
                  <a:schemeClr val="bg1"/>
                </a:solidFill>
              </a:defRPr>
            </a:lvl1pPr>
          </a:lstStyle>
          <a:p>
            <a:r>
              <a:rPr lang="en-US"/>
              <a:t>02.13.2024</a:t>
            </a:r>
            <a:endParaRPr lang="en-US" dirty="0"/>
          </a:p>
        </p:txBody>
      </p:sp>
      <p:sp>
        <p:nvSpPr>
          <p:cNvPr id="5" name="Footer Placeholder 4">
            <a:extLst>
              <a:ext uri="{FF2B5EF4-FFF2-40B4-BE49-F238E27FC236}">
                <a16:creationId xmlns:a16="http://schemas.microsoft.com/office/drawing/2014/main" id="{42BE79A9-24EC-EBCC-93CB-A95B4268E76C}"/>
              </a:ext>
            </a:extLst>
          </p:cNvPr>
          <p:cNvSpPr>
            <a:spLocks noGrp="1"/>
          </p:cNvSpPr>
          <p:nvPr>
            <p:ph type="ftr" sz="quarter" idx="3"/>
          </p:nvPr>
        </p:nvSpPr>
        <p:spPr>
          <a:xfrm>
            <a:off x="3657600" y="6173786"/>
            <a:ext cx="4114800" cy="365125"/>
          </a:xfrm>
          <a:prstGeom prst="rect">
            <a:avLst/>
          </a:prstGeom>
        </p:spPr>
        <p:txBody>
          <a:bodyPr vert="horz" lIns="91440" tIns="45720" rIns="91440" bIns="45720" rtlCol="0" anchor="ctr"/>
          <a:lstStyle>
            <a:lvl1pPr algn="ctr">
              <a:defRPr sz="1200">
                <a:solidFill>
                  <a:schemeClr val="bg1"/>
                </a:solidFill>
              </a:defRPr>
            </a:lvl1pPr>
          </a:lstStyle>
          <a:p>
            <a:r>
              <a:rPr lang="en-US"/>
              <a:t>EIB Feb 2024 Monthly Meeting</a:t>
            </a:r>
            <a:endParaRPr lang="en-US" dirty="0"/>
          </a:p>
        </p:txBody>
      </p:sp>
      <p:sp>
        <p:nvSpPr>
          <p:cNvPr id="6" name="Slide Number Placeholder 5">
            <a:extLst>
              <a:ext uri="{FF2B5EF4-FFF2-40B4-BE49-F238E27FC236}">
                <a16:creationId xmlns:a16="http://schemas.microsoft.com/office/drawing/2014/main" id="{03DE3D14-D788-3D31-B637-6DD17834B35F}"/>
              </a:ext>
            </a:extLst>
          </p:cNvPr>
          <p:cNvSpPr>
            <a:spLocks noGrp="1"/>
          </p:cNvSpPr>
          <p:nvPr>
            <p:ph type="sldNum" sz="quarter" idx="4"/>
          </p:nvPr>
        </p:nvSpPr>
        <p:spPr>
          <a:xfrm>
            <a:off x="9246742" y="6173786"/>
            <a:ext cx="1263474" cy="365125"/>
          </a:xfrm>
          <a:prstGeom prst="rect">
            <a:avLst/>
          </a:prstGeom>
        </p:spPr>
        <p:txBody>
          <a:bodyPr vert="horz" lIns="91440" tIns="45720" rIns="91440" bIns="45720" rtlCol="0" anchor="ctr"/>
          <a:lstStyle>
            <a:lvl1pPr algn="r">
              <a:defRPr sz="1200">
                <a:solidFill>
                  <a:schemeClr val="bg1"/>
                </a:solidFill>
              </a:defRPr>
            </a:lvl1pPr>
          </a:lstStyle>
          <a:p>
            <a:fld id="{213D27AB-2F89-4A61-9ED6-D01A0C23772D}" type="slidenum">
              <a:rPr lang="en-US" smtClean="0"/>
              <a:pPr/>
              <a:t>‹#›</a:t>
            </a:fld>
            <a:endParaRPr lang="en-US" dirty="0"/>
          </a:p>
        </p:txBody>
      </p:sp>
    </p:spTree>
    <p:extLst>
      <p:ext uri="{BB962C8B-B14F-4D97-AF65-F5344CB8AC3E}">
        <p14:creationId xmlns:p14="http://schemas.microsoft.com/office/powerpoint/2010/main" val="134935014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62" r:id="rId11"/>
    <p:sldLayoutId id="2147483659" r:id="rId12"/>
    <p:sldLayoutId id="2147483660" r:id="rId13"/>
    <p:sldLayoutId id="2147483661" r:id="rId14"/>
  </p:sldLayoutIdLst>
  <p:hf hdr="0"/>
  <p:txStyles>
    <p:titleStyle>
      <a:lvl1pPr algn="ctr" defTabSz="914400" rtl="0" eaLnBrk="1" latinLnBrk="0" hangingPunct="1">
        <a:lnSpc>
          <a:spcPct val="90000"/>
        </a:lnSpc>
        <a:spcBef>
          <a:spcPct val="0"/>
        </a:spcBef>
        <a:buNone/>
        <a:defRPr sz="36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16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5.xml"/><Relationship Id="rId1" Type="http://schemas.openxmlformats.org/officeDocument/2006/relationships/slideLayout" Target="../slideLayouts/slideLayout2.xml"/><Relationship Id="rId4" Type="http://schemas.openxmlformats.org/officeDocument/2006/relationships/image" Target="../media/image10.svg"/></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8" Type="http://schemas.openxmlformats.org/officeDocument/2006/relationships/diagramQuickStyle" Target="../diagrams/quickStyle1.xml"/><Relationship Id="rId3" Type="http://schemas.openxmlformats.org/officeDocument/2006/relationships/hyperlink" Target="https://app.powerbigov.us/view?r=eyJrIjoiZTMzMGJmNTgtYTk0Yi00OGFiLThlN2ItMzgxNWIyMWI5ZWQwIiwidCI6IjYyMGFlNWE5LTRlYzEtNGZhMC04NjQxLTVkOWYzODZjNzMwOSJ9" TargetMode="External"/><Relationship Id="rId7" Type="http://schemas.openxmlformats.org/officeDocument/2006/relationships/diagramLayout" Target="../diagrams/layout1.xml"/><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diagramData" Target="../diagrams/data1.xml"/><Relationship Id="rId11" Type="http://schemas.openxmlformats.org/officeDocument/2006/relationships/image" Target="../media/image4.png"/><Relationship Id="rId5" Type="http://schemas.openxmlformats.org/officeDocument/2006/relationships/image" Target="../media/image3.svg"/><Relationship Id="rId10" Type="http://schemas.microsoft.com/office/2007/relationships/diagramDrawing" Target="../diagrams/drawing1.xml"/><Relationship Id="rId4" Type="http://schemas.openxmlformats.org/officeDocument/2006/relationships/image" Target="../media/image2.png"/><Relationship Id="rId9" Type="http://schemas.openxmlformats.org/officeDocument/2006/relationships/diagramColors" Target="../diagrams/colors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6.xml"/><Relationship Id="rId1" Type="http://schemas.openxmlformats.org/officeDocument/2006/relationships/slideLayout" Target="../slideLayouts/slideLayout2.xml"/><Relationship Id="rId5" Type="http://schemas.openxmlformats.org/officeDocument/2006/relationships/image" Target="../media/image7.png"/><Relationship Id="rId4" Type="http://schemas.openxmlformats.org/officeDocument/2006/relationships/image" Target="../media/image6.svg"/></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F405A8-4C00-38C4-3D35-28D368FD3579}"/>
              </a:ext>
            </a:extLst>
          </p:cNvPr>
          <p:cNvSpPr>
            <a:spLocks noGrp="1"/>
          </p:cNvSpPr>
          <p:nvPr>
            <p:ph type="ctrTitle"/>
          </p:nvPr>
        </p:nvSpPr>
        <p:spPr/>
        <p:txBody>
          <a:bodyPr/>
          <a:lstStyle/>
          <a:p>
            <a:r>
              <a:rPr lang="en-US" dirty="0"/>
              <a:t>Enterprise Investment Board</a:t>
            </a:r>
          </a:p>
        </p:txBody>
      </p:sp>
      <p:sp>
        <p:nvSpPr>
          <p:cNvPr id="3" name="Subtitle 2">
            <a:extLst>
              <a:ext uri="{FF2B5EF4-FFF2-40B4-BE49-F238E27FC236}">
                <a16:creationId xmlns:a16="http://schemas.microsoft.com/office/drawing/2014/main" id="{5AABB42A-43E5-3956-FCE8-D06F06E350F5}"/>
              </a:ext>
            </a:extLst>
          </p:cNvPr>
          <p:cNvSpPr>
            <a:spLocks noGrp="1"/>
          </p:cNvSpPr>
          <p:nvPr>
            <p:ph type="subTitle" idx="1"/>
          </p:nvPr>
        </p:nvSpPr>
        <p:spPr/>
        <p:txBody>
          <a:bodyPr/>
          <a:lstStyle/>
          <a:p>
            <a:r>
              <a:rPr lang="en-US" dirty="0"/>
              <a:t>February 2024 Monthly Meeting</a:t>
            </a:r>
          </a:p>
        </p:txBody>
      </p:sp>
      <p:sp>
        <p:nvSpPr>
          <p:cNvPr id="4" name="Date Placeholder 3">
            <a:extLst>
              <a:ext uri="{FF2B5EF4-FFF2-40B4-BE49-F238E27FC236}">
                <a16:creationId xmlns:a16="http://schemas.microsoft.com/office/drawing/2014/main" id="{983332A5-AA27-76A5-521C-44D0BFFACB98}"/>
              </a:ext>
            </a:extLst>
          </p:cNvPr>
          <p:cNvSpPr>
            <a:spLocks noGrp="1"/>
          </p:cNvSpPr>
          <p:nvPr>
            <p:ph type="dt" sz="half" idx="10"/>
          </p:nvPr>
        </p:nvSpPr>
        <p:spPr>
          <a:xfrm>
            <a:off x="314030" y="6161068"/>
            <a:ext cx="1847850" cy="365125"/>
          </a:xfrm>
        </p:spPr>
        <p:txBody>
          <a:bodyPr/>
          <a:lstStyle/>
          <a:p>
            <a:r>
              <a:rPr lang="en-US"/>
              <a:t>02.13.2024</a:t>
            </a:r>
            <a:endParaRPr lang="en-US" dirty="0"/>
          </a:p>
        </p:txBody>
      </p:sp>
      <p:sp>
        <p:nvSpPr>
          <p:cNvPr id="5" name="Footer Placeholder 4">
            <a:extLst>
              <a:ext uri="{FF2B5EF4-FFF2-40B4-BE49-F238E27FC236}">
                <a16:creationId xmlns:a16="http://schemas.microsoft.com/office/drawing/2014/main" id="{2E61D8A5-4820-3734-94CB-1B2D7BB33472}"/>
              </a:ext>
            </a:extLst>
          </p:cNvPr>
          <p:cNvSpPr>
            <a:spLocks noGrp="1"/>
          </p:cNvSpPr>
          <p:nvPr>
            <p:ph type="ftr" sz="quarter" idx="11"/>
          </p:nvPr>
        </p:nvSpPr>
        <p:spPr/>
        <p:txBody>
          <a:bodyPr/>
          <a:lstStyle/>
          <a:p>
            <a:r>
              <a:rPr lang="en-US" dirty="0"/>
              <a:t>EIB Feb 2024 Monthly Meeting</a:t>
            </a:r>
          </a:p>
        </p:txBody>
      </p:sp>
      <p:sp>
        <p:nvSpPr>
          <p:cNvPr id="6" name="Slide Number Placeholder 5">
            <a:extLst>
              <a:ext uri="{FF2B5EF4-FFF2-40B4-BE49-F238E27FC236}">
                <a16:creationId xmlns:a16="http://schemas.microsoft.com/office/drawing/2014/main" id="{E48C32EF-6302-AEEA-75A0-DE1CC58E6611}"/>
              </a:ext>
            </a:extLst>
          </p:cNvPr>
          <p:cNvSpPr>
            <a:spLocks noGrp="1"/>
          </p:cNvSpPr>
          <p:nvPr>
            <p:ph type="sldNum" sz="quarter" idx="12"/>
          </p:nvPr>
        </p:nvSpPr>
        <p:spPr/>
        <p:txBody>
          <a:bodyPr/>
          <a:lstStyle/>
          <a:p>
            <a:fld id="{5874D6C6-B3A5-4F2C-A6BF-E3D57C3A1219}" type="slidenum">
              <a:rPr lang="en-US" smtClean="0"/>
              <a:t>1</a:t>
            </a:fld>
            <a:endParaRPr lang="en-US" dirty="0"/>
          </a:p>
        </p:txBody>
      </p:sp>
    </p:spTree>
    <p:extLst>
      <p:ext uri="{BB962C8B-B14F-4D97-AF65-F5344CB8AC3E}">
        <p14:creationId xmlns:p14="http://schemas.microsoft.com/office/powerpoint/2010/main" val="341762234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A2A608-5D75-5F00-7433-F01230AD21D1}"/>
              </a:ext>
            </a:extLst>
          </p:cNvPr>
          <p:cNvSpPr>
            <a:spLocks noGrp="1"/>
          </p:cNvSpPr>
          <p:nvPr>
            <p:ph type="title"/>
          </p:nvPr>
        </p:nvSpPr>
        <p:spPr/>
        <p:txBody>
          <a:bodyPr>
            <a:normAutofit/>
          </a:bodyPr>
          <a:lstStyle/>
          <a:p>
            <a:r>
              <a:rPr lang="en-US" dirty="0"/>
              <a:t>March EIB Meeting</a:t>
            </a:r>
            <a:br>
              <a:rPr lang="en-US" dirty="0"/>
            </a:br>
            <a:r>
              <a:rPr lang="en-US" sz="3600" dirty="0"/>
              <a:t>Tuesday, 03/12/2024</a:t>
            </a:r>
            <a:endParaRPr lang="en-US" dirty="0"/>
          </a:p>
        </p:txBody>
      </p:sp>
      <p:sp>
        <p:nvSpPr>
          <p:cNvPr id="3" name="Content Placeholder 2">
            <a:extLst>
              <a:ext uri="{FF2B5EF4-FFF2-40B4-BE49-F238E27FC236}">
                <a16:creationId xmlns:a16="http://schemas.microsoft.com/office/drawing/2014/main" id="{A7AE06C5-690B-C5D1-0230-425D9B060BAC}"/>
              </a:ext>
            </a:extLst>
          </p:cNvPr>
          <p:cNvSpPr>
            <a:spLocks noGrp="1"/>
          </p:cNvSpPr>
          <p:nvPr>
            <p:ph idx="1"/>
          </p:nvPr>
        </p:nvSpPr>
        <p:spPr>
          <a:xfrm>
            <a:off x="542925" y="2409825"/>
            <a:ext cx="10863072" cy="3243263"/>
          </a:xfrm>
        </p:spPr>
        <p:txBody>
          <a:bodyPr vert="horz" lIns="91440" tIns="45720" rIns="91440" bIns="45720" rtlCol="0" anchor="t">
            <a:normAutofit/>
          </a:bodyPr>
          <a:lstStyle/>
          <a:p>
            <a:r>
              <a:rPr lang="en-US" dirty="0"/>
              <a:t>02/20/2024	EIB Submission Form Deadline</a:t>
            </a:r>
            <a:endParaRPr lang="en-US" sz="1600" dirty="0"/>
          </a:p>
          <a:p>
            <a:r>
              <a:rPr lang="en-US" dirty="0"/>
              <a:t>02/29</a:t>
            </a:r>
            <a:r>
              <a:rPr lang="en-US" sz="1600" dirty="0"/>
              <a:t>/2024	EIB / Data Modernization Program Sync Up w/Kathleen Graham</a:t>
            </a:r>
          </a:p>
          <a:p>
            <a:pPr lvl="4"/>
            <a:r>
              <a:rPr lang="en-US" dirty="0"/>
              <a:t>Review new intakes submitted across the agency for data modernization program alignment (to pursue great on future state vs better on current state)</a:t>
            </a:r>
          </a:p>
          <a:p>
            <a:r>
              <a:rPr lang="en-US" dirty="0"/>
              <a:t>02/28/2024	EIB Priority List for Mar EIB (Community) w/Margaret Steele and Jean Dailey </a:t>
            </a:r>
          </a:p>
          <a:p>
            <a:r>
              <a:rPr lang="en-US" dirty="0"/>
              <a:t>02/29/2024 	EIB Priority List for Mar EIB (Facilities/Clinical) w/Lauren Cartwright and Kylie Robbins</a:t>
            </a:r>
          </a:p>
          <a:p>
            <a:r>
              <a:rPr lang="en-US" dirty="0"/>
              <a:t>02/29/2024 	EIB Priority List for Mar EIB (Operations) w/Andrew D. and Kathleen Graham</a:t>
            </a:r>
          </a:p>
          <a:p>
            <a:pPr lvl="4"/>
            <a:r>
              <a:rPr lang="en-US" dirty="0"/>
              <a:t>Review newly submitted intakes under your area that need prioritization to be worked as a business case, prioritize that list, get awareness of upcoming intake forms to be submitted, bring awareness to any scope/schedule/budget change requests for active approved projects</a:t>
            </a:r>
          </a:p>
          <a:p>
            <a:pPr lvl="4"/>
            <a:endParaRPr lang="en-US" dirty="0"/>
          </a:p>
          <a:p>
            <a:pPr marL="0" indent="0">
              <a:buNone/>
            </a:pPr>
            <a:endParaRPr lang="en-US" sz="1600" dirty="0"/>
          </a:p>
          <a:p>
            <a:endParaRPr lang="en-US" dirty="0"/>
          </a:p>
        </p:txBody>
      </p:sp>
      <p:sp>
        <p:nvSpPr>
          <p:cNvPr id="6" name="Slide Number Placeholder 5">
            <a:extLst>
              <a:ext uri="{FF2B5EF4-FFF2-40B4-BE49-F238E27FC236}">
                <a16:creationId xmlns:a16="http://schemas.microsoft.com/office/drawing/2014/main" id="{27E45ADE-6C1F-0823-DB2F-E749E54364BD}"/>
              </a:ext>
            </a:extLst>
          </p:cNvPr>
          <p:cNvSpPr>
            <a:spLocks noGrp="1"/>
          </p:cNvSpPr>
          <p:nvPr>
            <p:ph type="sldNum" sz="quarter" idx="12"/>
          </p:nvPr>
        </p:nvSpPr>
        <p:spPr/>
        <p:txBody>
          <a:bodyPr/>
          <a:lstStyle/>
          <a:p>
            <a:fld id="{5874D6C6-B3A5-4F2C-A6BF-E3D57C3A1219}" type="slidenum">
              <a:rPr lang="en-US" smtClean="0"/>
              <a:t>10</a:t>
            </a:fld>
            <a:endParaRPr lang="en-US"/>
          </a:p>
        </p:txBody>
      </p:sp>
      <p:sp>
        <p:nvSpPr>
          <p:cNvPr id="7" name="Content Placeholder 6">
            <a:extLst>
              <a:ext uri="{FF2B5EF4-FFF2-40B4-BE49-F238E27FC236}">
                <a16:creationId xmlns:a16="http://schemas.microsoft.com/office/drawing/2014/main" id="{FEFC76F4-D82D-0DB8-9E5B-C800B64AFAA7}"/>
              </a:ext>
            </a:extLst>
          </p:cNvPr>
          <p:cNvSpPr>
            <a:spLocks noGrp="1"/>
          </p:cNvSpPr>
          <p:nvPr>
            <p:ph sz="quarter" idx="13"/>
          </p:nvPr>
        </p:nvSpPr>
        <p:spPr/>
        <p:txBody>
          <a:bodyPr/>
          <a:lstStyle/>
          <a:p>
            <a:r>
              <a:rPr lang="en-US" dirty="0"/>
              <a:t>Key Dates for Next EIB Session</a:t>
            </a:r>
          </a:p>
        </p:txBody>
      </p:sp>
      <p:sp>
        <p:nvSpPr>
          <p:cNvPr id="10" name="Date Placeholder 3">
            <a:extLst>
              <a:ext uri="{FF2B5EF4-FFF2-40B4-BE49-F238E27FC236}">
                <a16:creationId xmlns:a16="http://schemas.microsoft.com/office/drawing/2014/main" id="{4B5A8FF8-3E40-7E64-4D61-FD4438170888}"/>
              </a:ext>
            </a:extLst>
          </p:cNvPr>
          <p:cNvSpPr>
            <a:spLocks noGrp="1"/>
          </p:cNvSpPr>
          <p:nvPr>
            <p:ph type="dt" sz="half" idx="10"/>
          </p:nvPr>
        </p:nvSpPr>
        <p:spPr>
          <a:xfrm>
            <a:off x="285750" y="6173787"/>
            <a:ext cx="1847850" cy="365125"/>
          </a:xfrm>
        </p:spPr>
        <p:txBody>
          <a:bodyPr/>
          <a:lstStyle/>
          <a:p>
            <a:r>
              <a:rPr lang="en-US"/>
              <a:t>02.13.2024</a:t>
            </a:r>
            <a:endParaRPr lang="en-US" dirty="0"/>
          </a:p>
        </p:txBody>
      </p:sp>
      <p:sp>
        <p:nvSpPr>
          <p:cNvPr id="11" name="Footer Placeholder 4">
            <a:extLst>
              <a:ext uri="{FF2B5EF4-FFF2-40B4-BE49-F238E27FC236}">
                <a16:creationId xmlns:a16="http://schemas.microsoft.com/office/drawing/2014/main" id="{78751156-8BEE-840B-28CF-B8DB58E5A776}"/>
              </a:ext>
            </a:extLst>
          </p:cNvPr>
          <p:cNvSpPr>
            <a:spLocks noGrp="1"/>
          </p:cNvSpPr>
          <p:nvPr>
            <p:ph type="ftr" sz="quarter" idx="11"/>
          </p:nvPr>
        </p:nvSpPr>
        <p:spPr>
          <a:xfrm>
            <a:off x="3657600" y="6173786"/>
            <a:ext cx="4114800" cy="365125"/>
          </a:xfrm>
        </p:spPr>
        <p:txBody>
          <a:bodyPr/>
          <a:lstStyle/>
          <a:p>
            <a:r>
              <a:rPr lang="en-US"/>
              <a:t>EIB Feb 2024 Monthly Meeting</a:t>
            </a:r>
            <a:endParaRPr lang="en-US" dirty="0"/>
          </a:p>
        </p:txBody>
      </p:sp>
    </p:spTree>
    <p:extLst>
      <p:ext uri="{BB962C8B-B14F-4D97-AF65-F5344CB8AC3E}">
        <p14:creationId xmlns:p14="http://schemas.microsoft.com/office/powerpoint/2010/main" val="142524766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a:extLst>
              <a:ext uri="{FF2B5EF4-FFF2-40B4-BE49-F238E27FC236}">
                <a16:creationId xmlns:a16="http://schemas.microsoft.com/office/drawing/2014/main" id="{24EC8667-81DB-6EC0-74C7-47CC4D370B6F}"/>
              </a:ext>
            </a:extLst>
          </p:cNvPr>
          <p:cNvSpPr>
            <a:spLocks noGrp="1"/>
          </p:cNvSpPr>
          <p:nvPr>
            <p:ph type="sldNum" sz="quarter" idx="12"/>
          </p:nvPr>
        </p:nvSpPr>
        <p:spPr/>
        <p:txBody>
          <a:bodyPr/>
          <a:lstStyle/>
          <a:p>
            <a:fld id="{5874D6C6-B3A5-4F2C-A6BF-E3D57C3A1219}" type="slidenum">
              <a:rPr lang="en-US" smtClean="0"/>
              <a:t>11</a:t>
            </a:fld>
            <a:endParaRPr lang="en-US"/>
          </a:p>
        </p:txBody>
      </p:sp>
      <p:sp>
        <p:nvSpPr>
          <p:cNvPr id="7" name="Content Placeholder 6">
            <a:extLst>
              <a:ext uri="{FF2B5EF4-FFF2-40B4-BE49-F238E27FC236}">
                <a16:creationId xmlns:a16="http://schemas.microsoft.com/office/drawing/2014/main" id="{4871C349-8076-AD3F-6489-13B5819361B3}"/>
              </a:ext>
            </a:extLst>
          </p:cNvPr>
          <p:cNvSpPr>
            <a:spLocks noGrp="1"/>
          </p:cNvSpPr>
          <p:nvPr>
            <p:ph sz="quarter" idx="13"/>
          </p:nvPr>
        </p:nvSpPr>
        <p:spPr/>
        <p:txBody>
          <a:bodyPr/>
          <a:lstStyle/>
          <a:p>
            <a:r>
              <a:rPr lang="en-US" dirty="0"/>
              <a:t>Previous decisions</a:t>
            </a:r>
          </a:p>
        </p:txBody>
      </p:sp>
      <p:sp>
        <p:nvSpPr>
          <p:cNvPr id="8" name="Date Placeholder 3">
            <a:extLst>
              <a:ext uri="{FF2B5EF4-FFF2-40B4-BE49-F238E27FC236}">
                <a16:creationId xmlns:a16="http://schemas.microsoft.com/office/drawing/2014/main" id="{4DE936CE-69EA-C075-B09D-0FDB48785886}"/>
              </a:ext>
            </a:extLst>
          </p:cNvPr>
          <p:cNvSpPr>
            <a:spLocks noGrp="1"/>
          </p:cNvSpPr>
          <p:nvPr>
            <p:ph type="dt" sz="half" idx="10"/>
          </p:nvPr>
        </p:nvSpPr>
        <p:spPr>
          <a:xfrm>
            <a:off x="285750" y="6173787"/>
            <a:ext cx="1847850" cy="365125"/>
          </a:xfrm>
        </p:spPr>
        <p:txBody>
          <a:bodyPr/>
          <a:lstStyle/>
          <a:p>
            <a:r>
              <a:rPr lang="en-US"/>
              <a:t>01.09.2024</a:t>
            </a:r>
            <a:endParaRPr lang="en-US" dirty="0"/>
          </a:p>
        </p:txBody>
      </p:sp>
      <p:sp>
        <p:nvSpPr>
          <p:cNvPr id="9" name="Footer Placeholder 4">
            <a:extLst>
              <a:ext uri="{FF2B5EF4-FFF2-40B4-BE49-F238E27FC236}">
                <a16:creationId xmlns:a16="http://schemas.microsoft.com/office/drawing/2014/main" id="{52D5DE3B-E09F-6984-D213-6E369B4556BD}"/>
              </a:ext>
            </a:extLst>
          </p:cNvPr>
          <p:cNvSpPr>
            <a:spLocks noGrp="1"/>
          </p:cNvSpPr>
          <p:nvPr>
            <p:ph type="ftr" sz="quarter" idx="11"/>
          </p:nvPr>
        </p:nvSpPr>
        <p:spPr>
          <a:xfrm>
            <a:off x="3657600" y="6173786"/>
            <a:ext cx="4114800" cy="365125"/>
          </a:xfrm>
        </p:spPr>
        <p:txBody>
          <a:bodyPr/>
          <a:lstStyle/>
          <a:p>
            <a:r>
              <a:rPr lang="en-US"/>
              <a:t>EIB Jan 2024 Monthly Meeting</a:t>
            </a:r>
            <a:endParaRPr lang="en-US" dirty="0"/>
          </a:p>
        </p:txBody>
      </p:sp>
      <p:sp>
        <p:nvSpPr>
          <p:cNvPr id="22" name="TextBox 21">
            <a:extLst>
              <a:ext uri="{FF2B5EF4-FFF2-40B4-BE49-F238E27FC236}">
                <a16:creationId xmlns:a16="http://schemas.microsoft.com/office/drawing/2014/main" id="{38B82604-7F6C-D614-1565-C21C62A057D0}"/>
              </a:ext>
            </a:extLst>
          </p:cNvPr>
          <p:cNvSpPr txBox="1"/>
          <p:nvPr/>
        </p:nvSpPr>
        <p:spPr>
          <a:xfrm>
            <a:off x="2847256" y="1081683"/>
            <a:ext cx="7754786" cy="369332"/>
          </a:xfrm>
          <a:prstGeom prst="rect">
            <a:avLst/>
          </a:prstGeom>
          <a:noFill/>
        </p:spPr>
        <p:txBody>
          <a:bodyPr wrap="square" rtlCol="0">
            <a:spAutoFit/>
          </a:bodyPr>
          <a:lstStyle/>
          <a:p>
            <a:r>
              <a:rPr lang="en-US" dirty="0"/>
              <a:t>January Intakes Statuses – Any changes needed to “On Hold” </a:t>
            </a:r>
          </a:p>
        </p:txBody>
      </p:sp>
      <p:graphicFrame>
        <p:nvGraphicFramePr>
          <p:cNvPr id="3" name="Table 15">
            <a:extLst>
              <a:ext uri="{FF2B5EF4-FFF2-40B4-BE49-F238E27FC236}">
                <a16:creationId xmlns:a16="http://schemas.microsoft.com/office/drawing/2014/main" id="{A7C993A2-247B-8C24-B61F-085807E818E3}"/>
              </a:ext>
            </a:extLst>
          </p:cNvPr>
          <p:cNvGraphicFramePr>
            <a:graphicFrameLocks noGrp="1"/>
          </p:cNvGraphicFramePr>
          <p:nvPr>
            <p:extLst>
              <p:ext uri="{D42A27DB-BD31-4B8C-83A1-F6EECF244321}">
                <p14:modId xmlns:p14="http://schemas.microsoft.com/office/powerpoint/2010/main" val="1493757973"/>
              </p:ext>
            </p:extLst>
          </p:nvPr>
        </p:nvGraphicFramePr>
        <p:xfrm>
          <a:off x="544449" y="2012328"/>
          <a:ext cx="10590492" cy="2479311"/>
        </p:xfrm>
        <a:graphic>
          <a:graphicData uri="http://schemas.openxmlformats.org/drawingml/2006/table">
            <a:tbl>
              <a:tblPr firstRow="1" bandRow="1">
                <a:tableStyleId>{5C22544A-7EE6-4342-B048-85BDC9FD1C3A}</a:tableStyleId>
              </a:tblPr>
              <a:tblGrid>
                <a:gridCol w="3530164">
                  <a:extLst>
                    <a:ext uri="{9D8B030D-6E8A-4147-A177-3AD203B41FA5}">
                      <a16:colId xmlns:a16="http://schemas.microsoft.com/office/drawing/2014/main" val="2712292128"/>
                    </a:ext>
                  </a:extLst>
                </a:gridCol>
                <a:gridCol w="3530164">
                  <a:extLst>
                    <a:ext uri="{9D8B030D-6E8A-4147-A177-3AD203B41FA5}">
                      <a16:colId xmlns:a16="http://schemas.microsoft.com/office/drawing/2014/main" val="3659579783"/>
                    </a:ext>
                  </a:extLst>
                </a:gridCol>
                <a:gridCol w="3530164">
                  <a:extLst>
                    <a:ext uri="{9D8B030D-6E8A-4147-A177-3AD203B41FA5}">
                      <a16:colId xmlns:a16="http://schemas.microsoft.com/office/drawing/2014/main" val="1100975372"/>
                    </a:ext>
                  </a:extLst>
                </a:gridCol>
              </a:tblGrid>
              <a:tr h="899808">
                <a:tc>
                  <a:txBody>
                    <a:bodyPr/>
                    <a:lstStyle/>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b="0" dirty="0"/>
                        <a:t>Community (1)</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b="0" dirty="0"/>
                        <a:t>Clinical/Facilities (2)</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b="0" dirty="0"/>
                        <a:t>Operations (1)</a:t>
                      </a:r>
                    </a:p>
                  </a:txBody>
                  <a:tcPr/>
                </a:tc>
                <a:extLst>
                  <a:ext uri="{0D108BD9-81ED-4DB2-BD59-A6C34878D82A}">
                    <a16:rowId xmlns:a16="http://schemas.microsoft.com/office/drawing/2014/main" val="4212340290"/>
                  </a:ext>
                </a:extLst>
              </a:tr>
              <a:tr h="912753">
                <a:tc>
                  <a:txBody>
                    <a:bodyPr/>
                    <a:lstStyle/>
                    <a:p>
                      <a:pPr marL="285750" marR="0" lvl="0" indent="-285750" algn="l" defTabSz="914400" rtl="0" eaLnBrk="1" fontAlgn="b" latinLnBrk="0" hangingPunct="1">
                        <a:lnSpc>
                          <a:spcPct val="100000"/>
                        </a:lnSpc>
                        <a:spcBef>
                          <a:spcPts val="0"/>
                        </a:spcBef>
                        <a:spcAft>
                          <a:spcPts val="0"/>
                        </a:spcAft>
                        <a:buClrTx/>
                        <a:buSzTx/>
                        <a:buFont typeface="Arial" panose="020B0604020202020204" pitchFamily="34" charset="0"/>
                        <a:buChar char="•"/>
                        <a:tabLst/>
                        <a:defRPr/>
                      </a:pPr>
                      <a:r>
                        <a:rPr lang="en-US" sz="1400" b="0" u="none" strike="noStrike" dirty="0">
                          <a:effectLst/>
                        </a:rPr>
                        <a:t>None</a:t>
                      </a:r>
                      <a:endParaRPr lang="en-US" sz="1400" b="1" i="0" u="none" strike="noStrike" dirty="0">
                        <a:effectLst/>
                        <a:latin typeface="Calibri" panose="020F0502020204030204" pitchFamily="34" charset="0"/>
                      </a:endParaRPr>
                    </a:p>
                  </a:txBody>
                  <a:tcPr/>
                </a:tc>
                <a:tc>
                  <a:txBody>
                    <a:bodyPr/>
                    <a:lstStyle/>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400" b="0" u="none" strike="noStrike" dirty="0">
                          <a:effectLst/>
                        </a:rPr>
                        <a:t>Facilities EHR </a:t>
                      </a:r>
                      <a:r>
                        <a:rPr lang="en-US" sz="1400" b="0" u="none" strike="noStrike" dirty="0" err="1">
                          <a:effectLst/>
                        </a:rPr>
                        <a:t>OnePlan</a:t>
                      </a:r>
                      <a:r>
                        <a:rPr lang="en-US" sz="1400" b="0" u="none" strike="noStrike" dirty="0">
                          <a:effectLst/>
                        </a:rPr>
                        <a:t> (Treatment Planning) Beta Partnership </a:t>
                      </a:r>
                      <a:r>
                        <a:rPr lang="en-US" sz="1400" b="1" u="none" strike="noStrike" dirty="0">
                          <a:effectLst/>
                        </a:rPr>
                        <a:t>(R-4) – On Hold</a:t>
                      </a:r>
                      <a:endParaRPr lang="en-US" sz="1400" b="1" i="0" u="none" strike="noStrike" dirty="0">
                        <a:effectLst/>
                        <a:latin typeface="+mn-lt"/>
                      </a:endParaRPr>
                    </a:p>
                  </a:txBody>
                  <a:tcPr/>
                </a:tc>
                <a:tc>
                  <a:txBody>
                    <a:bodyPr/>
                    <a:lstStyle/>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400" b="0" u="none" strike="noStrike" dirty="0">
                          <a:effectLst/>
                        </a:rPr>
                        <a:t>Replace Little CARS Database </a:t>
                      </a:r>
                      <a:r>
                        <a:rPr lang="en-US" sz="1400" b="1" u="none" strike="noStrike" dirty="0">
                          <a:effectLst/>
                        </a:rPr>
                        <a:t>(R-21) – </a:t>
                      </a:r>
                      <a:r>
                        <a:rPr lang="en-US" sz="1400" b="0" u="none" strike="noStrike" dirty="0">
                          <a:effectLst/>
                        </a:rPr>
                        <a:t>Preceded by Little CARS Data Update </a:t>
                      </a:r>
                      <a:r>
                        <a:rPr lang="en-US" sz="1400" b="1" dirty="0"/>
                        <a:t>– On Hold</a:t>
                      </a:r>
                      <a:endParaRPr lang="en-US" sz="1400" b="1" i="0" u="none" strike="noStrike" dirty="0">
                        <a:effectLst/>
                        <a:latin typeface="+mn-lt"/>
                      </a:endParaRPr>
                    </a:p>
                  </a:txBody>
                  <a:tcPr/>
                </a:tc>
                <a:extLst>
                  <a:ext uri="{0D108BD9-81ED-4DB2-BD59-A6C34878D82A}">
                    <a16:rowId xmlns:a16="http://schemas.microsoft.com/office/drawing/2014/main" val="1242212081"/>
                  </a:ext>
                </a:extLst>
              </a:tr>
              <a:tr h="666750">
                <a:tc>
                  <a:txBody>
                    <a:bodyPr/>
                    <a:lstStyle/>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US" sz="1400" dirty="0"/>
                    </a:p>
                  </a:txBody>
                  <a:tcPr/>
                </a:tc>
                <a:tc>
                  <a:txBody>
                    <a:bodyPr/>
                    <a:lstStyle/>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400" b="0" u="none" strike="noStrike" dirty="0">
                          <a:effectLst/>
                        </a:rPr>
                        <a:t>DBHDS Public Safety Application: </a:t>
                      </a:r>
                      <a:r>
                        <a:rPr lang="en-US" sz="1400" b="0" u="none" strike="noStrike" dirty="0" err="1">
                          <a:effectLst/>
                        </a:rPr>
                        <a:t>Omnigo</a:t>
                      </a:r>
                      <a:r>
                        <a:rPr lang="en-US" sz="1400" b="0" u="none" strike="noStrike" dirty="0">
                          <a:effectLst/>
                        </a:rPr>
                        <a:t> </a:t>
                      </a:r>
                      <a:r>
                        <a:rPr lang="en-US" sz="1400" b="1" u="none" strike="noStrike" dirty="0">
                          <a:effectLst/>
                        </a:rPr>
                        <a:t>(R-8) – On Hold</a:t>
                      </a:r>
                      <a:endParaRPr lang="en-US" sz="1400" b="1" i="0" u="none" strike="noStrike" dirty="0">
                        <a:effectLst/>
                        <a:latin typeface="+mn-lt"/>
                      </a:endParaRPr>
                    </a:p>
                  </a:txBody>
                  <a:tcPr/>
                </a:tc>
                <a:tc>
                  <a:txBody>
                    <a:bodyPr/>
                    <a:lstStyle/>
                    <a:p>
                      <a:pPr marL="285750" marR="0" lvl="0" indent="-285750" algn="l" defTabSz="914400" rtl="0" eaLnBrk="1" fontAlgn="auto" latinLnBrk="0" hangingPunct="1">
                        <a:lnSpc>
                          <a:spcPct val="150000"/>
                        </a:lnSpc>
                        <a:spcBef>
                          <a:spcPts val="0"/>
                        </a:spcBef>
                        <a:spcAft>
                          <a:spcPts val="0"/>
                        </a:spcAft>
                        <a:buClrTx/>
                        <a:buSzTx/>
                        <a:buFont typeface="Arial" panose="020B0604020202020204" pitchFamily="34" charset="0"/>
                        <a:buChar char="•"/>
                        <a:tabLst/>
                        <a:defRPr/>
                      </a:pPr>
                      <a:endParaRPr lang="en-US" sz="1400" b="1" i="0" u="none" strike="noStrike" dirty="0">
                        <a:effectLst/>
                        <a:latin typeface="+mn-lt"/>
                      </a:endParaRPr>
                    </a:p>
                  </a:txBody>
                  <a:tcPr/>
                </a:tc>
                <a:extLst>
                  <a:ext uri="{0D108BD9-81ED-4DB2-BD59-A6C34878D82A}">
                    <a16:rowId xmlns:a16="http://schemas.microsoft.com/office/drawing/2014/main" val="686554742"/>
                  </a:ext>
                </a:extLst>
              </a:tr>
            </a:tbl>
          </a:graphicData>
        </a:graphic>
      </p:graphicFrame>
      <p:sp>
        <p:nvSpPr>
          <p:cNvPr id="4" name="TextBox 3">
            <a:extLst>
              <a:ext uri="{FF2B5EF4-FFF2-40B4-BE49-F238E27FC236}">
                <a16:creationId xmlns:a16="http://schemas.microsoft.com/office/drawing/2014/main" id="{AF54E12B-B003-2818-0A7D-FB65CE6A484B}"/>
              </a:ext>
            </a:extLst>
          </p:cNvPr>
          <p:cNvSpPr txBox="1"/>
          <p:nvPr/>
        </p:nvSpPr>
        <p:spPr>
          <a:xfrm>
            <a:off x="411098" y="5475777"/>
            <a:ext cx="6313551" cy="369332"/>
          </a:xfrm>
          <a:prstGeom prst="rect">
            <a:avLst/>
          </a:prstGeom>
          <a:noFill/>
        </p:spPr>
        <p:txBody>
          <a:bodyPr wrap="square" rtlCol="0">
            <a:spAutoFit/>
          </a:bodyPr>
          <a:lstStyle/>
          <a:p>
            <a:r>
              <a:rPr lang="en-US" b="1" dirty="0"/>
              <a:t>Hold –</a:t>
            </a:r>
            <a:r>
              <a:rPr lang="en-US" dirty="0"/>
              <a:t> No action  / analysis since last EIB session</a:t>
            </a:r>
          </a:p>
        </p:txBody>
      </p:sp>
    </p:spTree>
    <p:extLst>
      <p:ext uri="{BB962C8B-B14F-4D97-AF65-F5344CB8AC3E}">
        <p14:creationId xmlns:p14="http://schemas.microsoft.com/office/powerpoint/2010/main" val="418069555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D44821-F066-B4E4-DEDE-A0852E9EE925}"/>
              </a:ext>
            </a:extLst>
          </p:cNvPr>
          <p:cNvSpPr>
            <a:spLocks noGrp="1"/>
          </p:cNvSpPr>
          <p:nvPr>
            <p:ph type="title"/>
          </p:nvPr>
        </p:nvSpPr>
        <p:spPr>
          <a:xfrm>
            <a:off x="723900" y="2766218"/>
            <a:ext cx="10515600" cy="1325563"/>
          </a:xfrm>
        </p:spPr>
        <p:txBody>
          <a:bodyPr>
            <a:normAutofit fontScale="90000"/>
          </a:bodyPr>
          <a:lstStyle/>
          <a:p>
            <a:r>
              <a:rPr lang="en-US" dirty="0"/>
              <a:t>Appendix</a:t>
            </a:r>
            <a:br>
              <a:rPr lang="en-US" dirty="0"/>
            </a:br>
            <a:br>
              <a:rPr lang="en-US" dirty="0"/>
            </a:br>
            <a:br>
              <a:rPr lang="en-US" dirty="0"/>
            </a:br>
            <a:endParaRPr lang="en-US" dirty="0"/>
          </a:p>
        </p:txBody>
      </p:sp>
      <p:sp>
        <p:nvSpPr>
          <p:cNvPr id="6" name="Slide Number Placeholder 5">
            <a:extLst>
              <a:ext uri="{FF2B5EF4-FFF2-40B4-BE49-F238E27FC236}">
                <a16:creationId xmlns:a16="http://schemas.microsoft.com/office/drawing/2014/main" id="{38EF5FF3-F16B-E9D5-6EDF-82FBF0E85A3C}"/>
              </a:ext>
            </a:extLst>
          </p:cNvPr>
          <p:cNvSpPr>
            <a:spLocks noGrp="1"/>
          </p:cNvSpPr>
          <p:nvPr>
            <p:ph type="sldNum" sz="quarter" idx="12"/>
          </p:nvPr>
        </p:nvSpPr>
        <p:spPr/>
        <p:txBody>
          <a:bodyPr/>
          <a:lstStyle/>
          <a:p>
            <a:fld id="{5874D6C6-B3A5-4F2C-A6BF-E3D57C3A1219}" type="slidenum">
              <a:rPr lang="en-US" smtClean="0"/>
              <a:t>12</a:t>
            </a:fld>
            <a:endParaRPr lang="en-US"/>
          </a:p>
        </p:txBody>
      </p:sp>
      <p:sp>
        <p:nvSpPr>
          <p:cNvPr id="3" name="Date Placeholder 3">
            <a:extLst>
              <a:ext uri="{FF2B5EF4-FFF2-40B4-BE49-F238E27FC236}">
                <a16:creationId xmlns:a16="http://schemas.microsoft.com/office/drawing/2014/main" id="{58F10416-D9CE-4F3B-74C1-D2C78B63790A}"/>
              </a:ext>
            </a:extLst>
          </p:cNvPr>
          <p:cNvSpPr>
            <a:spLocks noGrp="1"/>
          </p:cNvSpPr>
          <p:nvPr>
            <p:ph type="dt" sz="half" idx="10"/>
          </p:nvPr>
        </p:nvSpPr>
        <p:spPr>
          <a:xfrm>
            <a:off x="285750" y="6173787"/>
            <a:ext cx="1847850" cy="365125"/>
          </a:xfrm>
        </p:spPr>
        <p:txBody>
          <a:bodyPr/>
          <a:lstStyle/>
          <a:p>
            <a:r>
              <a:rPr lang="en-US"/>
              <a:t>02.13.2024</a:t>
            </a:r>
            <a:endParaRPr lang="en-US" dirty="0"/>
          </a:p>
        </p:txBody>
      </p:sp>
      <p:sp>
        <p:nvSpPr>
          <p:cNvPr id="4" name="Footer Placeholder 4">
            <a:extLst>
              <a:ext uri="{FF2B5EF4-FFF2-40B4-BE49-F238E27FC236}">
                <a16:creationId xmlns:a16="http://schemas.microsoft.com/office/drawing/2014/main" id="{B0551141-F2D4-BCF1-1639-F122CB4AC0CA}"/>
              </a:ext>
            </a:extLst>
          </p:cNvPr>
          <p:cNvSpPr>
            <a:spLocks noGrp="1"/>
          </p:cNvSpPr>
          <p:nvPr>
            <p:ph type="ftr" sz="quarter" idx="11"/>
          </p:nvPr>
        </p:nvSpPr>
        <p:spPr>
          <a:xfrm>
            <a:off x="3657600" y="6173786"/>
            <a:ext cx="4114800" cy="365125"/>
          </a:xfrm>
        </p:spPr>
        <p:txBody>
          <a:bodyPr/>
          <a:lstStyle/>
          <a:p>
            <a:r>
              <a:rPr lang="en-US"/>
              <a:t>EIB Feb 2024 Monthly Meeting</a:t>
            </a:r>
            <a:endParaRPr lang="en-US" dirty="0"/>
          </a:p>
        </p:txBody>
      </p:sp>
    </p:spTree>
    <p:extLst>
      <p:ext uri="{BB962C8B-B14F-4D97-AF65-F5344CB8AC3E}">
        <p14:creationId xmlns:p14="http://schemas.microsoft.com/office/powerpoint/2010/main" val="24006776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a:extLst>
              <a:ext uri="{FF2B5EF4-FFF2-40B4-BE49-F238E27FC236}">
                <a16:creationId xmlns:a16="http://schemas.microsoft.com/office/drawing/2014/main" id="{08ED73AE-2688-DB02-7D08-F62678E618FF}"/>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874D6C6-B3A5-4F2C-A6BF-E3D57C3A1219}" type="slidenum">
              <a:rPr kumimoji="0" lang="en-US" sz="1200" b="0" i="0" u="none" strike="noStrike" kern="1200" cap="none" spc="0" normalizeH="0" baseline="0" noProof="0" smtClean="0">
                <a:ln>
                  <a:noFill/>
                </a:ln>
                <a:solidFill>
                  <a:srgbClr val="FFFFFF"/>
                </a:solidFill>
                <a:effectLst/>
                <a:uLnTx/>
                <a:uFillTx/>
                <a:latin typeface="Raleway"/>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13</a:t>
            </a:fld>
            <a:endParaRPr kumimoji="0" lang="en-US" sz="1200" b="0" i="0" u="none" strike="noStrike" kern="1200" cap="none" spc="0" normalizeH="0" baseline="0" noProof="0">
              <a:ln>
                <a:noFill/>
              </a:ln>
              <a:solidFill>
                <a:srgbClr val="FFFFFF"/>
              </a:solidFill>
              <a:effectLst/>
              <a:uLnTx/>
              <a:uFillTx/>
              <a:latin typeface="Raleway"/>
              <a:ea typeface="+mn-ea"/>
              <a:cs typeface="+mn-cs"/>
            </a:endParaRPr>
          </a:p>
        </p:txBody>
      </p:sp>
      <p:sp>
        <p:nvSpPr>
          <p:cNvPr id="7" name="Content Placeholder 6">
            <a:extLst>
              <a:ext uri="{FF2B5EF4-FFF2-40B4-BE49-F238E27FC236}">
                <a16:creationId xmlns:a16="http://schemas.microsoft.com/office/drawing/2014/main" id="{698504DE-9440-FD3A-7BA5-A288A31FC417}"/>
              </a:ext>
            </a:extLst>
          </p:cNvPr>
          <p:cNvSpPr>
            <a:spLocks noGrp="1"/>
          </p:cNvSpPr>
          <p:nvPr>
            <p:ph sz="quarter" idx="13"/>
          </p:nvPr>
        </p:nvSpPr>
        <p:spPr/>
        <p:txBody>
          <a:bodyPr/>
          <a:lstStyle/>
          <a:p>
            <a:r>
              <a:rPr lang="en-US" dirty="0"/>
              <a:t>EIB Business Case Backlog</a:t>
            </a:r>
          </a:p>
        </p:txBody>
      </p:sp>
      <p:sp>
        <p:nvSpPr>
          <p:cNvPr id="12" name="TextBox 11">
            <a:extLst>
              <a:ext uri="{FF2B5EF4-FFF2-40B4-BE49-F238E27FC236}">
                <a16:creationId xmlns:a16="http://schemas.microsoft.com/office/drawing/2014/main" id="{C82CE17C-629B-BCAE-A379-0986068343F1}"/>
              </a:ext>
            </a:extLst>
          </p:cNvPr>
          <p:cNvSpPr txBox="1"/>
          <p:nvPr/>
        </p:nvSpPr>
        <p:spPr>
          <a:xfrm>
            <a:off x="842391" y="5746749"/>
            <a:ext cx="4251960"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00689A"/>
                </a:solidFill>
                <a:effectLst/>
                <a:uLnTx/>
                <a:uFillTx/>
                <a:latin typeface="Raleway"/>
                <a:ea typeface="+mn-ea"/>
                <a:cs typeface="+mn-cs"/>
              </a:rPr>
              <a:t>Unfunded</a:t>
            </a:r>
          </a:p>
        </p:txBody>
      </p:sp>
      <p:sp>
        <p:nvSpPr>
          <p:cNvPr id="2" name="Title 1">
            <a:extLst>
              <a:ext uri="{FF2B5EF4-FFF2-40B4-BE49-F238E27FC236}">
                <a16:creationId xmlns:a16="http://schemas.microsoft.com/office/drawing/2014/main" id="{B38D0FE5-EC69-FF9C-73A8-988F7A8BC4DA}"/>
              </a:ext>
            </a:extLst>
          </p:cNvPr>
          <p:cNvSpPr>
            <a:spLocks noGrp="1"/>
          </p:cNvSpPr>
          <p:nvPr>
            <p:ph type="title"/>
          </p:nvPr>
        </p:nvSpPr>
        <p:spPr>
          <a:xfrm>
            <a:off x="557211" y="1228824"/>
            <a:ext cx="10515600" cy="386940"/>
          </a:xfrm>
        </p:spPr>
        <p:txBody>
          <a:bodyPr>
            <a:normAutofit/>
          </a:bodyPr>
          <a:lstStyle/>
          <a:p>
            <a:r>
              <a:rPr lang="en-US" sz="1600" b="1" dirty="0"/>
              <a:t>BACKLOG (Pending BA assignment for Business Case Development)</a:t>
            </a:r>
          </a:p>
        </p:txBody>
      </p:sp>
      <p:sp>
        <p:nvSpPr>
          <p:cNvPr id="3" name="Date Placeholder 3">
            <a:extLst>
              <a:ext uri="{FF2B5EF4-FFF2-40B4-BE49-F238E27FC236}">
                <a16:creationId xmlns:a16="http://schemas.microsoft.com/office/drawing/2014/main" id="{61B940BE-CBA9-1E41-D826-7FCB7BF37445}"/>
              </a:ext>
            </a:extLst>
          </p:cNvPr>
          <p:cNvSpPr>
            <a:spLocks noGrp="1"/>
          </p:cNvSpPr>
          <p:nvPr>
            <p:ph type="dt" sz="half" idx="10"/>
          </p:nvPr>
        </p:nvSpPr>
        <p:spPr>
          <a:xfrm>
            <a:off x="285750" y="6173787"/>
            <a:ext cx="1847850" cy="365125"/>
          </a:xfr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srgbClr val="FFFFFF"/>
                </a:solidFill>
                <a:effectLst/>
                <a:uLnTx/>
                <a:uFillTx/>
                <a:latin typeface="Raleway"/>
                <a:ea typeface="+mn-ea"/>
                <a:cs typeface="+mn-cs"/>
              </a:rPr>
              <a:t>02.13.2024</a:t>
            </a:r>
            <a:endParaRPr kumimoji="0" lang="en-US" sz="1200" b="0" i="0" u="none" strike="noStrike" kern="1200" cap="none" spc="0" normalizeH="0" baseline="0" noProof="0" dirty="0">
              <a:ln>
                <a:noFill/>
              </a:ln>
              <a:solidFill>
                <a:srgbClr val="FFFFFF"/>
              </a:solidFill>
              <a:effectLst/>
              <a:uLnTx/>
              <a:uFillTx/>
              <a:latin typeface="Raleway"/>
              <a:ea typeface="+mn-ea"/>
              <a:cs typeface="+mn-cs"/>
            </a:endParaRPr>
          </a:p>
        </p:txBody>
      </p:sp>
      <p:sp>
        <p:nvSpPr>
          <p:cNvPr id="13" name="Footer Placeholder 4">
            <a:extLst>
              <a:ext uri="{FF2B5EF4-FFF2-40B4-BE49-F238E27FC236}">
                <a16:creationId xmlns:a16="http://schemas.microsoft.com/office/drawing/2014/main" id="{066289FE-E166-CD64-77B1-8DFF08EBA95C}"/>
              </a:ext>
            </a:extLst>
          </p:cNvPr>
          <p:cNvSpPr>
            <a:spLocks noGrp="1"/>
          </p:cNvSpPr>
          <p:nvPr>
            <p:ph type="ftr" sz="quarter" idx="11"/>
          </p:nvPr>
        </p:nvSpPr>
        <p:spPr>
          <a:xfrm>
            <a:off x="3657600" y="6173786"/>
            <a:ext cx="4114800" cy="365125"/>
          </a:xfrm>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srgbClr val="FFFFFF"/>
                </a:solidFill>
                <a:effectLst/>
                <a:uLnTx/>
                <a:uFillTx/>
                <a:latin typeface="Raleway"/>
                <a:ea typeface="+mn-ea"/>
                <a:cs typeface="+mn-cs"/>
              </a:rPr>
              <a:t>EIB Feb 2024 Monthly Meeting</a:t>
            </a:r>
            <a:endParaRPr kumimoji="0" lang="en-US" sz="1200" b="0" i="0" u="none" strike="noStrike" kern="1200" cap="none" spc="0" normalizeH="0" baseline="0" noProof="0" dirty="0">
              <a:ln>
                <a:noFill/>
              </a:ln>
              <a:solidFill>
                <a:srgbClr val="FFFFFF"/>
              </a:solidFill>
              <a:effectLst/>
              <a:uLnTx/>
              <a:uFillTx/>
              <a:latin typeface="Raleway"/>
              <a:ea typeface="+mn-ea"/>
              <a:cs typeface="+mn-cs"/>
            </a:endParaRPr>
          </a:p>
        </p:txBody>
      </p:sp>
      <p:graphicFrame>
        <p:nvGraphicFramePr>
          <p:cNvPr id="25" name="Table 19">
            <a:extLst>
              <a:ext uri="{FF2B5EF4-FFF2-40B4-BE49-F238E27FC236}">
                <a16:creationId xmlns:a16="http://schemas.microsoft.com/office/drawing/2014/main" id="{98950712-DF78-808E-476B-E63CE89A6DFD}"/>
              </a:ext>
            </a:extLst>
          </p:cNvPr>
          <p:cNvGraphicFramePr>
            <a:graphicFrameLocks noGrp="1"/>
          </p:cNvGraphicFramePr>
          <p:nvPr>
            <p:extLst>
              <p:ext uri="{D42A27DB-BD31-4B8C-83A1-F6EECF244321}">
                <p14:modId xmlns:p14="http://schemas.microsoft.com/office/powerpoint/2010/main" val="3818921867"/>
              </p:ext>
            </p:extLst>
          </p:nvPr>
        </p:nvGraphicFramePr>
        <p:xfrm>
          <a:off x="269714" y="1947148"/>
          <a:ext cx="11652571" cy="2942912"/>
        </p:xfrm>
        <a:graphic>
          <a:graphicData uri="http://schemas.openxmlformats.org/drawingml/2006/table">
            <a:tbl>
              <a:tblPr firstRow="1" bandRow="1">
                <a:tableStyleId>{5C22544A-7EE6-4342-B048-85BDC9FD1C3A}</a:tableStyleId>
              </a:tblPr>
              <a:tblGrid>
                <a:gridCol w="3902236">
                  <a:extLst>
                    <a:ext uri="{9D8B030D-6E8A-4147-A177-3AD203B41FA5}">
                      <a16:colId xmlns:a16="http://schemas.microsoft.com/office/drawing/2014/main" val="704646470"/>
                    </a:ext>
                  </a:extLst>
                </a:gridCol>
                <a:gridCol w="4191000">
                  <a:extLst>
                    <a:ext uri="{9D8B030D-6E8A-4147-A177-3AD203B41FA5}">
                      <a16:colId xmlns:a16="http://schemas.microsoft.com/office/drawing/2014/main" val="3157066230"/>
                    </a:ext>
                  </a:extLst>
                </a:gridCol>
                <a:gridCol w="3559335">
                  <a:extLst>
                    <a:ext uri="{9D8B030D-6E8A-4147-A177-3AD203B41FA5}">
                      <a16:colId xmlns:a16="http://schemas.microsoft.com/office/drawing/2014/main" val="802472876"/>
                    </a:ext>
                  </a:extLst>
                </a:gridCol>
              </a:tblGrid>
              <a:tr h="626453">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b="0" dirty="0"/>
                        <a:t>Community (0)</a:t>
                      </a:r>
                    </a:p>
                    <a:p>
                      <a:pPr algn="ctr"/>
                      <a:endParaRPr lang="en-US" b="0"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b="0" dirty="0"/>
                        <a:t>Clinical/Facilities (4)</a:t>
                      </a:r>
                    </a:p>
                    <a:p>
                      <a:pPr algn="ctr"/>
                      <a:endParaRPr lang="en-US" b="0"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b="0" dirty="0"/>
                        <a:t>Operations (4)</a:t>
                      </a:r>
                    </a:p>
                  </a:txBody>
                  <a:tcPr/>
                </a:tc>
                <a:extLst>
                  <a:ext uri="{0D108BD9-81ED-4DB2-BD59-A6C34878D82A}">
                    <a16:rowId xmlns:a16="http://schemas.microsoft.com/office/drawing/2014/main" val="1455457669"/>
                  </a:ext>
                </a:extLst>
              </a:tr>
              <a:tr h="572630">
                <a:tc>
                  <a:txBody>
                    <a:bodyPr/>
                    <a:lstStyle/>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400" dirty="0"/>
                        <a:t>None</a:t>
                      </a:r>
                    </a:p>
                  </a:txBody>
                  <a:tcPr/>
                </a:tc>
                <a:tc>
                  <a:txBody>
                    <a:bodyPr/>
                    <a:lstStyle/>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400" dirty="0"/>
                        <a:t>Facilities Enterprise Vital Signs Integration    </a:t>
                      </a:r>
                      <a:r>
                        <a:rPr lang="en-US" sz="1400" b="1" dirty="0"/>
                        <a:t>(R-16)</a:t>
                      </a:r>
                    </a:p>
                  </a:txBody>
                  <a:tcPr/>
                </a:tc>
                <a:tc>
                  <a:txBody>
                    <a:bodyPr/>
                    <a:lstStyle/>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400" dirty="0"/>
                        <a:t>Financial Management System </a:t>
                      </a:r>
                      <a:r>
                        <a:rPr lang="en-US" sz="1400" b="1" dirty="0"/>
                        <a:t>(R-18)</a:t>
                      </a:r>
                      <a:endParaRPr lang="en-US" sz="1400" b="1" dirty="0">
                        <a:solidFill>
                          <a:srgbClr val="000000"/>
                        </a:solidFill>
                        <a:latin typeface="Calibri"/>
                        <a:cs typeface="Calibri"/>
                      </a:endParaRPr>
                    </a:p>
                  </a:txBody>
                  <a:tcPr/>
                </a:tc>
                <a:extLst>
                  <a:ext uri="{0D108BD9-81ED-4DB2-BD59-A6C34878D82A}">
                    <a16:rowId xmlns:a16="http://schemas.microsoft.com/office/drawing/2014/main" val="2555849189"/>
                  </a:ext>
                </a:extLst>
              </a:tr>
              <a:tr h="715946">
                <a:tc>
                  <a: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sz="1400" dirty="0"/>
                    </a:p>
                  </a:txBody>
                  <a:tcPr/>
                </a:tc>
                <a:tc>
                  <a:txBody>
                    <a:bodyPr/>
                    <a:lstStyle/>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400" b="0" i="0" dirty="0">
                          <a:solidFill>
                            <a:srgbClr val="FF0000"/>
                          </a:solidFill>
                        </a:rPr>
                        <a:t>Cashless Payment Solution (VCBR) </a:t>
                      </a:r>
                      <a:r>
                        <a:rPr lang="en-US" sz="1400" b="1" i="0" dirty="0">
                          <a:solidFill>
                            <a:srgbClr val="FF0000"/>
                          </a:solidFill>
                        </a:rPr>
                        <a:t>(R- 25)</a:t>
                      </a:r>
                      <a:endParaRPr lang="en-US" sz="1400" b="1" dirty="0">
                        <a:solidFill>
                          <a:srgbClr val="FF0000"/>
                        </a:solidFill>
                      </a:endParaRPr>
                    </a:p>
                  </a:txBody>
                  <a:tcPr/>
                </a:tc>
                <a:tc>
                  <a:txBody>
                    <a:bodyPr/>
                    <a:lstStyle/>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400" dirty="0"/>
                        <a:t>Enterprise Human Resource Information System Solution </a:t>
                      </a:r>
                      <a:r>
                        <a:rPr lang="en-US" sz="1400" b="1" dirty="0"/>
                        <a:t>(R-22)</a:t>
                      </a:r>
                      <a:endParaRPr lang="en-US" sz="1400" b="1" dirty="0">
                        <a:solidFill>
                          <a:srgbClr val="000000"/>
                        </a:solidFill>
                        <a:latin typeface="Calibri"/>
                        <a:cs typeface="Calibri"/>
                      </a:endParaRPr>
                    </a:p>
                  </a:txBody>
                  <a:tcPr/>
                </a:tc>
                <a:extLst>
                  <a:ext uri="{0D108BD9-81ED-4DB2-BD59-A6C34878D82A}">
                    <a16:rowId xmlns:a16="http://schemas.microsoft.com/office/drawing/2014/main" val="4179403374"/>
                  </a:ext>
                </a:extLst>
              </a:tr>
              <a:tr h="507128">
                <a:tc>
                  <a:txBody>
                    <a:bodyPr/>
                    <a:lstStyle/>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US" sz="1400" dirty="0"/>
                    </a:p>
                  </a:txBody>
                  <a:tcPr/>
                </a:tc>
                <a:tc>
                  <a:txBody>
                    <a:bodyPr/>
                    <a:lstStyle/>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400" dirty="0">
                          <a:solidFill>
                            <a:srgbClr val="FF0000"/>
                          </a:solidFill>
                        </a:rPr>
                        <a:t>OSVP Database </a:t>
                      </a:r>
                      <a:r>
                        <a:rPr lang="en-US" sz="1400" b="1" dirty="0">
                          <a:solidFill>
                            <a:srgbClr val="FF0000"/>
                          </a:solidFill>
                        </a:rPr>
                        <a:t>(R- 30)</a:t>
                      </a:r>
                    </a:p>
                  </a:txBody>
                  <a:tcPr/>
                </a:tc>
                <a:tc>
                  <a:txBody>
                    <a:bodyPr/>
                    <a:lstStyle/>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400" dirty="0">
                          <a:solidFill>
                            <a:srgbClr val="FF0000"/>
                          </a:solidFill>
                        </a:rPr>
                        <a:t>Fiscal Note/Fireside Chat     </a:t>
                      </a:r>
                      <a:r>
                        <a:rPr lang="en-US" sz="1400" b="1" dirty="0">
                          <a:solidFill>
                            <a:srgbClr val="FF0000"/>
                          </a:solidFill>
                        </a:rPr>
                        <a:t>(R-23)</a:t>
                      </a:r>
                      <a:endParaRPr lang="en-US" sz="1400" b="1" dirty="0">
                        <a:solidFill>
                          <a:srgbClr val="FF0000"/>
                        </a:solidFill>
                        <a:latin typeface="Calibri"/>
                        <a:cs typeface="Calibri"/>
                      </a:endParaRPr>
                    </a:p>
                  </a:txBody>
                  <a:tcPr/>
                </a:tc>
                <a:extLst>
                  <a:ext uri="{0D108BD9-81ED-4DB2-BD59-A6C34878D82A}">
                    <a16:rowId xmlns:a16="http://schemas.microsoft.com/office/drawing/2014/main" val="2454469490"/>
                  </a:ext>
                </a:extLst>
              </a:tr>
              <a:tr h="507128">
                <a:tc>
                  <a:txBody>
                    <a:bodyPr/>
                    <a:lstStyle/>
                    <a:p>
                      <a:endParaRPr lang="en-US" sz="1400" dirty="0"/>
                    </a:p>
                  </a:txBody>
                  <a:tcPr/>
                </a:tc>
                <a:tc>
                  <a:txBody>
                    <a:bodyPr/>
                    <a:lstStyle/>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400" dirty="0"/>
                        <a:t>MART Master Scheduler </a:t>
                      </a:r>
                      <a:r>
                        <a:rPr lang="en-US" sz="1400" b="1" dirty="0"/>
                        <a:t>(R- 29)</a:t>
                      </a:r>
                    </a:p>
                  </a:txBody>
                  <a:tcPr/>
                </a:tc>
                <a:tc>
                  <a:txBody>
                    <a:bodyPr/>
                    <a:lstStyle/>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400" dirty="0">
                          <a:solidFill>
                            <a:srgbClr val="FF0000"/>
                          </a:solidFill>
                        </a:rPr>
                        <a:t> Elavon (electronic payments) </a:t>
                      </a:r>
                      <a:r>
                        <a:rPr lang="en-US" sz="1400" b="1" dirty="0">
                          <a:solidFill>
                            <a:srgbClr val="FF0000"/>
                          </a:solidFill>
                        </a:rPr>
                        <a:t>(R-27)</a:t>
                      </a:r>
                      <a:endParaRPr lang="en-US" sz="1400" b="1" dirty="0">
                        <a:solidFill>
                          <a:srgbClr val="FF0000"/>
                        </a:solidFill>
                        <a:latin typeface="Calibri"/>
                        <a:cs typeface="Calibri"/>
                      </a:endParaRPr>
                    </a:p>
                  </a:txBody>
                  <a:tcPr/>
                </a:tc>
                <a:extLst>
                  <a:ext uri="{0D108BD9-81ED-4DB2-BD59-A6C34878D82A}">
                    <a16:rowId xmlns:a16="http://schemas.microsoft.com/office/drawing/2014/main" val="118787227"/>
                  </a:ext>
                </a:extLst>
              </a:tr>
            </a:tbl>
          </a:graphicData>
        </a:graphic>
      </p:graphicFrame>
      <p:sp>
        <p:nvSpPr>
          <p:cNvPr id="5" name="Rectangle 4">
            <a:extLst>
              <a:ext uri="{FF2B5EF4-FFF2-40B4-BE49-F238E27FC236}">
                <a16:creationId xmlns:a16="http://schemas.microsoft.com/office/drawing/2014/main" id="{A2F301A9-BCFD-11B2-C7C6-111276C465FA}"/>
              </a:ext>
            </a:extLst>
          </p:cNvPr>
          <p:cNvSpPr/>
          <p:nvPr/>
        </p:nvSpPr>
        <p:spPr>
          <a:xfrm>
            <a:off x="381000" y="5857875"/>
            <a:ext cx="390525" cy="161925"/>
          </a:xfrm>
          <a:prstGeom prst="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82672679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a:extLst>
              <a:ext uri="{FF2B5EF4-FFF2-40B4-BE49-F238E27FC236}">
                <a16:creationId xmlns:a16="http://schemas.microsoft.com/office/drawing/2014/main" id="{08ED73AE-2688-DB02-7D08-F62678E618FF}"/>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874D6C6-B3A5-4F2C-A6BF-E3D57C3A1219}" type="slidenum">
              <a:rPr kumimoji="0" lang="en-US" sz="1200" b="0" i="0" u="none" strike="noStrike" kern="1200" cap="none" spc="0" normalizeH="0" baseline="0" noProof="0" smtClean="0">
                <a:ln>
                  <a:noFill/>
                </a:ln>
                <a:solidFill>
                  <a:srgbClr val="FFFFFF"/>
                </a:solidFill>
                <a:effectLst/>
                <a:uLnTx/>
                <a:uFillTx/>
                <a:latin typeface="Raleway"/>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14</a:t>
            </a:fld>
            <a:endParaRPr kumimoji="0" lang="en-US" sz="1200" b="0" i="0" u="none" strike="noStrike" kern="1200" cap="none" spc="0" normalizeH="0" baseline="0" noProof="0">
              <a:ln>
                <a:noFill/>
              </a:ln>
              <a:solidFill>
                <a:srgbClr val="FFFFFF"/>
              </a:solidFill>
              <a:effectLst/>
              <a:uLnTx/>
              <a:uFillTx/>
              <a:latin typeface="Raleway"/>
              <a:ea typeface="+mn-ea"/>
              <a:cs typeface="+mn-cs"/>
            </a:endParaRPr>
          </a:p>
        </p:txBody>
      </p:sp>
      <p:sp>
        <p:nvSpPr>
          <p:cNvPr id="3" name="Date Placeholder 3">
            <a:extLst>
              <a:ext uri="{FF2B5EF4-FFF2-40B4-BE49-F238E27FC236}">
                <a16:creationId xmlns:a16="http://schemas.microsoft.com/office/drawing/2014/main" id="{61B940BE-CBA9-1E41-D826-7FCB7BF37445}"/>
              </a:ext>
            </a:extLst>
          </p:cNvPr>
          <p:cNvSpPr>
            <a:spLocks noGrp="1"/>
          </p:cNvSpPr>
          <p:nvPr>
            <p:ph type="dt" sz="half" idx="10"/>
          </p:nvPr>
        </p:nvSpPr>
        <p:spPr>
          <a:xfrm>
            <a:off x="285750" y="6173787"/>
            <a:ext cx="1847850" cy="365125"/>
          </a:xfr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srgbClr val="FFFFFF"/>
                </a:solidFill>
                <a:effectLst/>
                <a:uLnTx/>
                <a:uFillTx/>
                <a:latin typeface="Raleway"/>
                <a:ea typeface="+mn-ea"/>
                <a:cs typeface="+mn-cs"/>
              </a:rPr>
              <a:t>02.13.2024</a:t>
            </a:r>
          </a:p>
        </p:txBody>
      </p:sp>
      <p:sp>
        <p:nvSpPr>
          <p:cNvPr id="13" name="Footer Placeholder 4">
            <a:extLst>
              <a:ext uri="{FF2B5EF4-FFF2-40B4-BE49-F238E27FC236}">
                <a16:creationId xmlns:a16="http://schemas.microsoft.com/office/drawing/2014/main" id="{066289FE-E166-CD64-77B1-8DFF08EBA95C}"/>
              </a:ext>
            </a:extLst>
          </p:cNvPr>
          <p:cNvSpPr>
            <a:spLocks noGrp="1"/>
          </p:cNvSpPr>
          <p:nvPr>
            <p:ph type="ftr" sz="quarter" idx="11"/>
          </p:nvPr>
        </p:nvSpPr>
        <p:spPr>
          <a:xfrm>
            <a:off x="3657600" y="6173786"/>
            <a:ext cx="4114800" cy="365125"/>
          </a:xfrm>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srgbClr val="FFFFFF"/>
                </a:solidFill>
                <a:effectLst/>
                <a:uLnTx/>
                <a:uFillTx/>
                <a:latin typeface="Raleway"/>
                <a:ea typeface="+mn-ea"/>
                <a:cs typeface="+mn-cs"/>
              </a:rPr>
              <a:t>EIB Feb 2024 Monthly Meeting</a:t>
            </a:r>
          </a:p>
        </p:txBody>
      </p:sp>
      <p:sp>
        <p:nvSpPr>
          <p:cNvPr id="8" name="TextBox 7">
            <a:extLst>
              <a:ext uri="{FF2B5EF4-FFF2-40B4-BE49-F238E27FC236}">
                <a16:creationId xmlns:a16="http://schemas.microsoft.com/office/drawing/2014/main" id="{F60324B0-5D8B-95A9-8597-82C9ECC247C0}"/>
              </a:ext>
            </a:extLst>
          </p:cNvPr>
          <p:cNvSpPr txBox="1"/>
          <p:nvPr/>
        </p:nvSpPr>
        <p:spPr>
          <a:xfrm>
            <a:off x="89105" y="1366123"/>
            <a:ext cx="11468100" cy="5847755"/>
          </a:xfrm>
          <a:prstGeom prst="rect">
            <a:avLst/>
          </a:prstGeom>
          <a:noFill/>
        </p:spPr>
        <p:txBody>
          <a:bodyPr wrap="square" lIns="91440" tIns="45720" rIns="91440" bIns="45720" anchor="t">
            <a:spAutoFit/>
          </a:bodyPr>
          <a:lstStyle/>
          <a:p>
            <a:pPr marL="800100" lvl="1" indent="-342900">
              <a:buFont typeface="Arial" panose="020B0604020202020204" pitchFamily="34" charset="0"/>
              <a:buChar char="•"/>
            </a:pPr>
            <a:r>
              <a:rPr lang="en-US" dirty="0"/>
              <a:t>Gantt chart addresses </a:t>
            </a:r>
          </a:p>
          <a:p>
            <a:pPr marL="1200150" lvl="2" indent="-285750">
              <a:buFont typeface="Wingdings" panose="05000000000000000000" pitchFamily="2" charset="2"/>
              <a:buChar char="ü"/>
            </a:pPr>
            <a:r>
              <a:rPr lang="en-US" dirty="0"/>
              <a:t>end of life concerns, </a:t>
            </a:r>
          </a:p>
          <a:p>
            <a:pPr marL="1200150" lvl="2" indent="-285750">
              <a:buFont typeface="Wingdings" panose="05000000000000000000" pitchFamily="2" charset="2"/>
              <a:buChar char="ü"/>
            </a:pPr>
            <a:r>
              <a:rPr lang="en-US" dirty="0"/>
              <a:t>known dependencies, </a:t>
            </a:r>
          </a:p>
          <a:p>
            <a:pPr marL="1200150" lvl="2" indent="-285750">
              <a:buFont typeface="Wingdings" panose="05000000000000000000" pitchFamily="2" charset="2"/>
              <a:buChar char="ü"/>
            </a:pPr>
            <a:r>
              <a:rPr lang="en-US" dirty="0"/>
              <a:t>end user groups/project team members required for project effectiveness; </a:t>
            </a:r>
          </a:p>
          <a:p>
            <a:pPr marL="1200150" lvl="2" indent="-285750">
              <a:buFont typeface="Wingdings" panose="05000000000000000000" pitchFamily="2" charset="2"/>
              <a:buChar char="ü"/>
            </a:pPr>
            <a:r>
              <a:rPr lang="en-US" dirty="0"/>
              <a:t>which efforts are behind and </a:t>
            </a:r>
          </a:p>
          <a:p>
            <a:pPr marL="1200150" lvl="2" indent="-285750">
              <a:buFont typeface="Wingdings" panose="05000000000000000000" pitchFamily="2" charset="2"/>
              <a:buChar char="ü"/>
            </a:pPr>
            <a:r>
              <a:rPr lang="en-US" b="1" u="sng" dirty="0"/>
              <a:t>begins</a:t>
            </a:r>
            <a:r>
              <a:rPr lang="en-US" dirty="0"/>
              <a:t> to establish an approach and timeline for EIB to course correct, sequence efforts, and/or reject intakes to be worked.</a:t>
            </a:r>
          </a:p>
          <a:p>
            <a:pPr lvl="1"/>
            <a:endParaRPr lang="en-US" sz="2000" dirty="0"/>
          </a:p>
          <a:p>
            <a:pPr lvl="1"/>
            <a:r>
              <a:rPr lang="en-US" sz="2000" dirty="0"/>
              <a:t>                                                                           HOWEVER…</a:t>
            </a:r>
          </a:p>
          <a:p>
            <a:pPr lvl="1"/>
            <a:endParaRPr lang="en-US" sz="2000" dirty="0"/>
          </a:p>
          <a:p>
            <a:pPr lvl="1"/>
            <a:r>
              <a:rPr lang="en-US" sz="1600" u="sng" dirty="0"/>
              <a:t>Engagement</a:t>
            </a:r>
            <a:r>
              <a:rPr lang="en-US" sz="1600" dirty="0"/>
              <a:t> with facilities </a:t>
            </a:r>
            <a:r>
              <a:rPr lang="en-US" sz="1600" u="sng" dirty="0"/>
              <a:t>on existing projects </a:t>
            </a:r>
            <a:r>
              <a:rPr lang="en-US" sz="1600" dirty="0"/>
              <a:t>is not at a level needed to ensure successful outcomes to operations.</a:t>
            </a:r>
          </a:p>
          <a:p>
            <a:pPr lvl="1"/>
            <a:endParaRPr lang="en-US" sz="1600" dirty="0"/>
          </a:p>
          <a:p>
            <a:pPr lvl="1"/>
            <a:r>
              <a:rPr lang="en-US" sz="1600" dirty="0"/>
              <a:t>Moving forward without addressing operational barriers poses a risk to </a:t>
            </a:r>
            <a:r>
              <a:rPr lang="en-US" sz="1600" u="sng" dirty="0"/>
              <a:t>effectively deciding </a:t>
            </a:r>
            <a:r>
              <a:rPr lang="en-US" sz="1600" dirty="0"/>
              <a:t>priorities, sequence activities, and ultimately </a:t>
            </a:r>
            <a:r>
              <a:rPr lang="en-US" sz="1600" u="sng" dirty="0"/>
              <a:t>successfully implementing </a:t>
            </a:r>
            <a:r>
              <a:rPr lang="en-US" sz="1600" dirty="0"/>
              <a:t>projects. </a:t>
            </a:r>
          </a:p>
          <a:p>
            <a:pPr lvl="1"/>
            <a:endParaRPr lang="en-US" sz="1600" dirty="0"/>
          </a:p>
          <a:p>
            <a:pPr lvl="1"/>
            <a:r>
              <a:rPr lang="en-US" sz="1600" dirty="0"/>
              <a:t>If we accept this risk, there are things we can do right now to still move forward.</a:t>
            </a:r>
          </a:p>
          <a:p>
            <a:pPr lvl="1"/>
            <a:endParaRPr lang="en-US" sz="2000" dirty="0"/>
          </a:p>
          <a:p>
            <a:pPr lvl="1"/>
            <a:endParaRPr lang="en-US" sz="2000" dirty="0"/>
          </a:p>
          <a:p>
            <a:pPr lvl="1"/>
            <a:endParaRPr lang="en-US" dirty="0">
              <a:solidFill>
                <a:srgbClr val="00B0F0"/>
              </a:solidFill>
              <a:highlight>
                <a:srgbClr val="FFFF00"/>
              </a:highlight>
            </a:endParaRPr>
          </a:p>
          <a:p>
            <a:pPr lvl="1"/>
            <a:endParaRPr lang="en-US" sz="1800" dirty="0"/>
          </a:p>
        </p:txBody>
      </p:sp>
      <p:sp>
        <p:nvSpPr>
          <p:cNvPr id="2" name="Content Placeholder 6">
            <a:extLst>
              <a:ext uri="{FF2B5EF4-FFF2-40B4-BE49-F238E27FC236}">
                <a16:creationId xmlns:a16="http://schemas.microsoft.com/office/drawing/2014/main" id="{71BC93C7-0EB7-1C70-3F87-252BCCB745F0}"/>
              </a:ext>
            </a:extLst>
          </p:cNvPr>
          <p:cNvSpPr txBox="1">
            <a:spLocks/>
          </p:cNvSpPr>
          <p:nvPr/>
        </p:nvSpPr>
        <p:spPr>
          <a:xfrm>
            <a:off x="3273218" y="493160"/>
            <a:ext cx="7246938" cy="321732"/>
          </a:xfrm>
          <a:prstGeom prst="rect">
            <a:avLst/>
          </a:prstGeom>
        </p:spPr>
        <p:txBody>
          <a:bodyPr vert="horz" lIns="91440" tIns="45720" rIns="91440" bIns="45720" rtlCol="0">
            <a:noAutofit/>
          </a:bodyPr>
          <a:lstStyle>
            <a:lvl1pPr marL="0" indent="0" algn="r" defTabSz="914400" rtl="0" eaLnBrk="1" latinLnBrk="0" hangingPunct="1">
              <a:lnSpc>
                <a:spcPct val="90000"/>
              </a:lnSpc>
              <a:spcBef>
                <a:spcPts val="1000"/>
              </a:spcBef>
              <a:buFont typeface="Arial" panose="020B0604020202020204" pitchFamily="34" charset="0"/>
              <a:buNone/>
              <a:defRPr sz="1800" kern="1200">
                <a:solidFill>
                  <a:schemeClr val="bg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a:t>Disclaimer</a:t>
            </a:r>
          </a:p>
        </p:txBody>
      </p:sp>
    </p:spTree>
    <p:extLst>
      <p:ext uri="{BB962C8B-B14F-4D97-AF65-F5344CB8AC3E}">
        <p14:creationId xmlns:p14="http://schemas.microsoft.com/office/powerpoint/2010/main" val="380876808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1BEF5BA-8923-7C61-3927-04A73C59C638}"/>
              </a:ext>
            </a:extLst>
          </p:cNvPr>
          <p:cNvSpPr>
            <a:spLocks noGrp="1"/>
          </p:cNvSpPr>
          <p:nvPr>
            <p:ph idx="1"/>
          </p:nvPr>
        </p:nvSpPr>
        <p:spPr>
          <a:xfrm>
            <a:off x="276457" y="1053209"/>
            <a:ext cx="11142919" cy="5307577"/>
          </a:xfrm>
        </p:spPr>
        <p:txBody>
          <a:bodyPr vert="horz" lIns="91440" tIns="45720" rIns="91440" bIns="45720" rtlCol="0" anchor="t">
            <a:normAutofit fontScale="70000" lnSpcReduction="20000"/>
          </a:bodyPr>
          <a:lstStyle/>
          <a:p>
            <a:pPr marL="457200" lvl="1" indent="0">
              <a:buNone/>
            </a:pPr>
            <a:endParaRPr lang="en-US" sz="2000" dirty="0">
              <a:solidFill>
                <a:srgbClr val="00B0F0"/>
              </a:solidFill>
            </a:endParaRPr>
          </a:p>
          <a:p>
            <a:pPr marL="457200" lvl="1" indent="0">
              <a:buNone/>
            </a:pPr>
            <a:r>
              <a:rPr lang="en-US" sz="2600" dirty="0">
                <a:solidFill>
                  <a:srgbClr val="00B0F0"/>
                </a:solidFill>
              </a:rPr>
              <a:t>*Heavy demands on Facility Nursing,</a:t>
            </a:r>
            <a:r>
              <a:rPr lang="en-US" sz="2600" b="0" i="0" u="none" strike="noStrike" dirty="0">
                <a:solidFill>
                  <a:srgbClr val="00B0F0"/>
                </a:solidFill>
                <a:effectLst/>
                <a:latin typeface="Raleway"/>
              </a:rPr>
              <a:t> Facility IT,</a:t>
            </a:r>
            <a:r>
              <a:rPr lang="en-US" sz="2600" dirty="0">
                <a:solidFill>
                  <a:srgbClr val="00B0F0"/>
                </a:solidFill>
              </a:rPr>
              <a:t> and CO IT across majority of efforts requires </a:t>
            </a:r>
            <a:r>
              <a:rPr lang="en-US" sz="2600" b="1" u="sng" dirty="0">
                <a:solidFill>
                  <a:srgbClr val="00B0F0"/>
                </a:solidFill>
              </a:rPr>
              <a:t>additional</a:t>
            </a:r>
            <a:r>
              <a:rPr lang="en-US" sz="2600" dirty="0">
                <a:solidFill>
                  <a:srgbClr val="00B0F0"/>
                </a:solidFill>
              </a:rPr>
              <a:t> sequencing to support patient care &amp; safety and mitigate risk to project schedules! </a:t>
            </a:r>
          </a:p>
          <a:p>
            <a:pPr lvl="1"/>
            <a:endParaRPr lang="en-US" sz="2600" dirty="0">
              <a:solidFill>
                <a:srgbClr val="00B0F0"/>
              </a:solidFill>
              <a:highlight>
                <a:srgbClr val="FFFF00"/>
              </a:highlight>
            </a:endParaRPr>
          </a:p>
          <a:p>
            <a:pPr marL="742950" lvl="1" indent="-285750">
              <a:buFont typeface="Wingdings" panose="05000000000000000000" pitchFamily="2" charset="2"/>
              <a:buChar char="v"/>
            </a:pPr>
            <a:r>
              <a:rPr lang="en-US" sz="2600" dirty="0"/>
              <a:t>By further reducing the number of concurrently worked projects, facility and CO staff can more fully engage and participate in the chosen efforts leading to projects completing faster, with lower costs, and with solutions that truly meet business needs!</a:t>
            </a:r>
          </a:p>
          <a:p>
            <a:pPr marL="457200" lvl="1" indent="0">
              <a:buNone/>
            </a:pPr>
            <a:endParaRPr lang="en-US" sz="2600" dirty="0"/>
          </a:p>
          <a:p>
            <a:r>
              <a:rPr lang="en-US" sz="2600" dirty="0"/>
              <a:t>Gantt exceeds saturation points and will require additional resources: </a:t>
            </a:r>
          </a:p>
          <a:p>
            <a:pPr lvl="1">
              <a:buFont typeface="Courier New" panose="02070309020205020404" pitchFamily="49" charset="0"/>
              <a:buChar char="o"/>
            </a:pPr>
            <a:r>
              <a:rPr lang="en-US" sz="2600" dirty="0"/>
              <a:t>ISO: max 3 concurrent projects/person</a:t>
            </a:r>
          </a:p>
          <a:p>
            <a:pPr lvl="1">
              <a:buFont typeface="Courier New" panose="02070309020205020404" pitchFamily="49" charset="0"/>
              <a:buChar char="o"/>
            </a:pPr>
            <a:r>
              <a:rPr lang="en-US" sz="2600" dirty="0"/>
              <a:t>EPMO: max 2 concurrent projects/person (unless VITA Category limits PM to 1)</a:t>
            </a:r>
          </a:p>
          <a:p>
            <a:pPr lvl="1">
              <a:buFont typeface="Courier New" panose="02070309020205020404" pitchFamily="49" charset="0"/>
              <a:buChar char="o"/>
            </a:pPr>
            <a:r>
              <a:rPr lang="en-US" sz="2600" dirty="0"/>
              <a:t>Procurement: max 2 RFPs + 1 SS/procurement officer </a:t>
            </a:r>
          </a:p>
          <a:p>
            <a:pPr lvl="1">
              <a:buFont typeface="Courier New" panose="02070309020205020404" pitchFamily="49" charset="0"/>
              <a:buChar char="o"/>
            </a:pPr>
            <a:r>
              <a:rPr lang="en-US" sz="2600" dirty="0"/>
              <a:t>Facilities: TBD</a:t>
            </a:r>
          </a:p>
          <a:p>
            <a:pPr lvl="1">
              <a:buFont typeface="Courier New" panose="02070309020205020404" pitchFamily="49" charset="0"/>
              <a:buChar char="o"/>
            </a:pPr>
            <a:endParaRPr lang="en-US" sz="2000" dirty="0">
              <a:highlight>
                <a:srgbClr val="FFFF00"/>
              </a:highlight>
            </a:endParaRPr>
          </a:p>
          <a:p>
            <a:r>
              <a:rPr lang="en-US" sz="2600" dirty="0"/>
              <a:t>Appendix</a:t>
            </a:r>
          </a:p>
          <a:p>
            <a:pPr lvl="1">
              <a:buFont typeface="Courier New" panose="02070309020205020404" pitchFamily="49" charset="0"/>
              <a:buChar char="o"/>
            </a:pPr>
            <a:r>
              <a:rPr lang="en-US" sz="1500" dirty="0"/>
              <a:t>Operational Barriers</a:t>
            </a:r>
          </a:p>
          <a:p>
            <a:pPr lvl="1">
              <a:buFont typeface="Courier New" panose="02070309020205020404" pitchFamily="49" charset="0"/>
              <a:buChar char="o"/>
            </a:pPr>
            <a:r>
              <a:rPr lang="en-US" sz="1500" dirty="0"/>
              <a:t>Risks</a:t>
            </a:r>
          </a:p>
          <a:p>
            <a:pPr lvl="1">
              <a:buFont typeface="Courier New" panose="02070309020205020404" pitchFamily="49" charset="0"/>
              <a:buChar char="o"/>
            </a:pPr>
            <a:r>
              <a:rPr lang="en-US" sz="1500" dirty="0"/>
              <a:t>Known Dependencies</a:t>
            </a:r>
          </a:p>
          <a:p>
            <a:pPr lvl="1">
              <a:buFont typeface="Courier New" panose="02070309020205020404" pitchFamily="49" charset="0"/>
              <a:buChar char="o"/>
            </a:pPr>
            <a:r>
              <a:rPr lang="en-US" sz="1500" dirty="0"/>
              <a:t>Highly impacted groups by project</a:t>
            </a:r>
          </a:p>
          <a:p>
            <a:pPr lvl="1">
              <a:buFont typeface="Courier New" panose="02070309020205020404" pitchFamily="49" charset="0"/>
              <a:buChar char="o"/>
            </a:pPr>
            <a:r>
              <a:rPr lang="en-US" sz="1500" dirty="0"/>
              <a:t>Heavy demands on Facility Resources</a:t>
            </a:r>
          </a:p>
          <a:p>
            <a:pPr lvl="1">
              <a:buFont typeface="Courier New" panose="02070309020205020404" pitchFamily="49" charset="0"/>
              <a:buChar char="o"/>
            </a:pPr>
            <a:r>
              <a:rPr lang="en-US" sz="1500" dirty="0"/>
              <a:t>Additional Resources required to support Gantt chart timeline</a:t>
            </a:r>
          </a:p>
          <a:p>
            <a:pPr lvl="1">
              <a:buFont typeface="Courier New" panose="02070309020205020404" pitchFamily="49" charset="0"/>
              <a:buChar char="o"/>
            </a:pPr>
            <a:r>
              <a:rPr lang="en-US" sz="1500" dirty="0"/>
              <a:t>Lessons Learned – Business Cases</a:t>
            </a:r>
          </a:p>
          <a:p>
            <a:pPr lvl="1">
              <a:buFont typeface="Courier New" panose="02070309020205020404" pitchFamily="49" charset="0"/>
              <a:buChar char="o"/>
            </a:pPr>
            <a:r>
              <a:rPr lang="en-US" sz="1500" dirty="0"/>
              <a:t>Wins and Successes</a:t>
            </a:r>
          </a:p>
          <a:p>
            <a:pPr lvl="1">
              <a:buFont typeface="Courier New" panose="02070309020205020404" pitchFamily="49" charset="0"/>
              <a:buChar char="o"/>
            </a:pPr>
            <a:endParaRPr lang="en-US" dirty="0"/>
          </a:p>
          <a:p>
            <a:pPr lvl="1">
              <a:buFont typeface="Courier New" panose="02070309020205020404" pitchFamily="49" charset="0"/>
              <a:buChar char="o"/>
            </a:pPr>
            <a:endParaRPr lang="en-US" dirty="0"/>
          </a:p>
          <a:p>
            <a:pPr lvl="1">
              <a:buFont typeface="Courier New" panose="02070309020205020404" pitchFamily="49" charset="0"/>
              <a:buChar char="o"/>
            </a:pPr>
            <a:endParaRPr lang="en-US" dirty="0"/>
          </a:p>
          <a:p>
            <a:endParaRPr lang="en-US" dirty="0"/>
          </a:p>
          <a:p>
            <a:endParaRPr lang="en-US" dirty="0"/>
          </a:p>
        </p:txBody>
      </p:sp>
      <p:sp>
        <p:nvSpPr>
          <p:cNvPr id="4" name="Date Placeholder 3">
            <a:extLst>
              <a:ext uri="{FF2B5EF4-FFF2-40B4-BE49-F238E27FC236}">
                <a16:creationId xmlns:a16="http://schemas.microsoft.com/office/drawing/2014/main" id="{B5CDC2E6-FAAC-89B2-9CDC-1E46FBD744F8}"/>
              </a:ext>
            </a:extLst>
          </p:cNvPr>
          <p:cNvSpPr>
            <a:spLocks noGrp="1"/>
          </p:cNvSpPr>
          <p:nvPr>
            <p:ph type="dt" sz="half" idx="10"/>
          </p:nvPr>
        </p:nvSpPr>
        <p:spPr/>
        <p:txBody>
          <a:bodyPr/>
          <a:lstStyle/>
          <a:p>
            <a:r>
              <a:rPr lang="en-US"/>
              <a:t>02.13.2024</a:t>
            </a:r>
          </a:p>
        </p:txBody>
      </p:sp>
      <p:sp>
        <p:nvSpPr>
          <p:cNvPr id="5" name="Footer Placeholder 4">
            <a:extLst>
              <a:ext uri="{FF2B5EF4-FFF2-40B4-BE49-F238E27FC236}">
                <a16:creationId xmlns:a16="http://schemas.microsoft.com/office/drawing/2014/main" id="{74B98C9C-61CC-5FBB-76DF-1112ACB99807}"/>
              </a:ext>
            </a:extLst>
          </p:cNvPr>
          <p:cNvSpPr>
            <a:spLocks noGrp="1"/>
          </p:cNvSpPr>
          <p:nvPr>
            <p:ph type="ftr" sz="quarter" idx="11"/>
          </p:nvPr>
        </p:nvSpPr>
        <p:spPr/>
        <p:txBody>
          <a:bodyPr/>
          <a:lstStyle/>
          <a:p>
            <a:r>
              <a:rPr lang="en-US"/>
              <a:t>EIB Feb 2024 Monthly Meeting</a:t>
            </a:r>
          </a:p>
        </p:txBody>
      </p:sp>
      <p:sp>
        <p:nvSpPr>
          <p:cNvPr id="6" name="Slide Number Placeholder 5">
            <a:extLst>
              <a:ext uri="{FF2B5EF4-FFF2-40B4-BE49-F238E27FC236}">
                <a16:creationId xmlns:a16="http://schemas.microsoft.com/office/drawing/2014/main" id="{441FEFCC-67B5-68F5-9553-CBE2FFD4B023}"/>
              </a:ext>
            </a:extLst>
          </p:cNvPr>
          <p:cNvSpPr>
            <a:spLocks noGrp="1"/>
          </p:cNvSpPr>
          <p:nvPr>
            <p:ph type="sldNum" sz="quarter" idx="12"/>
          </p:nvPr>
        </p:nvSpPr>
        <p:spPr/>
        <p:txBody>
          <a:bodyPr/>
          <a:lstStyle/>
          <a:p>
            <a:fld id="{5874D6C6-B3A5-4F2C-A6BF-E3D57C3A1219}" type="slidenum">
              <a:rPr lang="en-US" smtClean="0"/>
              <a:t>15</a:t>
            </a:fld>
            <a:endParaRPr lang="en-US"/>
          </a:p>
        </p:txBody>
      </p:sp>
      <p:sp>
        <p:nvSpPr>
          <p:cNvPr id="7" name="Content Placeholder 6">
            <a:extLst>
              <a:ext uri="{FF2B5EF4-FFF2-40B4-BE49-F238E27FC236}">
                <a16:creationId xmlns:a16="http://schemas.microsoft.com/office/drawing/2014/main" id="{18FDDFBE-CAFD-0EDA-1F03-D2E90CEE9E0A}"/>
              </a:ext>
            </a:extLst>
          </p:cNvPr>
          <p:cNvSpPr>
            <a:spLocks noGrp="1"/>
          </p:cNvSpPr>
          <p:nvPr>
            <p:ph sz="quarter" idx="13"/>
          </p:nvPr>
        </p:nvSpPr>
        <p:spPr/>
        <p:txBody>
          <a:bodyPr/>
          <a:lstStyle/>
          <a:p>
            <a:r>
              <a:rPr lang="en-US"/>
              <a:t>Where we are today</a:t>
            </a:r>
          </a:p>
        </p:txBody>
      </p:sp>
      <p:pic>
        <p:nvPicPr>
          <p:cNvPr id="8" name="Picture 7">
            <a:extLst>
              <a:ext uri="{FF2B5EF4-FFF2-40B4-BE49-F238E27FC236}">
                <a16:creationId xmlns:a16="http://schemas.microsoft.com/office/drawing/2014/main" id="{1FF5288A-21EB-0C66-0A44-CE1E1B43C95D}"/>
              </a:ext>
            </a:extLst>
          </p:cNvPr>
          <p:cNvPicPr>
            <a:picLocks noChangeAspect="1"/>
          </p:cNvPicPr>
          <p:nvPr/>
        </p:nvPicPr>
        <p:blipFill>
          <a:blip r:embed="rId2"/>
          <a:stretch>
            <a:fillRect/>
          </a:stretch>
        </p:blipFill>
        <p:spPr>
          <a:xfrm>
            <a:off x="9526419" y="2584740"/>
            <a:ext cx="1958633" cy="3284034"/>
          </a:xfrm>
          <a:prstGeom prst="rect">
            <a:avLst/>
          </a:prstGeom>
        </p:spPr>
      </p:pic>
    </p:spTree>
    <p:extLst>
      <p:ext uri="{BB962C8B-B14F-4D97-AF65-F5344CB8AC3E}">
        <p14:creationId xmlns:p14="http://schemas.microsoft.com/office/powerpoint/2010/main" val="254853244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7CC6385-D9D9-AEE9-71BC-665432287915}"/>
              </a:ext>
            </a:extLst>
          </p:cNvPr>
          <p:cNvSpPr>
            <a:spLocks noGrp="1"/>
          </p:cNvSpPr>
          <p:nvPr>
            <p:ph idx="1"/>
          </p:nvPr>
        </p:nvSpPr>
        <p:spPr>
          <a:xfrm>
            <a:off x="661639" y="1222019"/>
            <a:ext cx="10348452" cy="4710624"/>
          </a:xfrm>
        </p:spPr>
        <p:txBody>
          <a:bodyPr>
            <a:normAutofit fontScale="92500" lnSpcReduction="10000"/>
          </a:bodyPr>
          <a:lstStyle/>
          <a:p>
            <a:pPr>
              <a:buFont typeface="Wingdings" panose="05000000000000000000" pitchFamily="2" charset="2"/>
              <a:buChar char="q"/>
            </a:pPr>
            <a:r>
              <a:rPr lang="en-US" sz="1800" dirty="0"/>
              <a:t>Complete review underway of already approved projects not led (and led) by Clinical/Facilities </a:t>
            </a:r>
          </a:p>
          <a:p>
            <a:pPr lvl="1"/>
            <a:r>
              <a:rPr lang="en-US" sz="1800" dirty="0"/>
              <a:t>to identify in what areas the engagement is lacking, </a:t>
            </a:r>
          </a:p>
          <a:p>
            <a:pPr lvl="1"/>
            <a:r>
              <a:rPr lang="en-US" sz="1800" dirty="0"/>
              <a:t>who would be the best resource(s) to participate based on the timeframe for the specific activity(</a:t>
            </a:r>
            <a:r>
              <a:rPr lang="en-US" sz="1800" dirty="0" err="1"/>
              <a:t>ies</a:t>
            </a:r>
            <a:r>
              <a:rPr lang="en-US" sz="1800" dirty="0"/>
              <a:t>) outlined in project schedule(s), </a:t>
            </a:r>
          </a:p>
          <a:p>
            <a:pPr lvl="1"/>
            <a:r>
              <a:rPr lang="en-US" sz="1800" dirty="0"/>
              <a:t>how much time would they need to devote </a:t>
            </a:r>
          </a:p>
          <a:p>
            <a:pPr lvl="1">
              <a:buFont typeface="Wingdings" panose="05000000000000000000" pitchFamily="2" charset="2"/>
              <a:buChar char="q"/>
            </a:pPr>
            <a:endParaRPr lang="en-US" sz="1800" u="sng" dirty="0">
              <a:highlight>
                <a:srgbClr val="FFFF00"/>
              </a:highlight>
            </a:endParaRPr>
          </a:p>
          <a:p>
            <a:pPr marL="457200" lvl="1" indent="0">
              <a:buNone/>
            </a:pPr>
            <a:r>
              <a:rPr lang="en-US" sz="1800" u="sng" dirty="0"/>
              <a:t>THEN</a:t>
            </a:r>
            <a:r>
              <a:rPr lang="en-US" sz="1800" dirty="0"/>
              <a:t> see if there are resources available at CO and facilities to </a:t>
            </a:r>
            <a:r>
              <a:rPr lang="en-US" sz="1800" u="sng" dirty="0"/>
              <a:t>start new efforts </a:t>
            </a:r>
            <a:r>
              <a:rPr lang="en-US" sz="1800" dirty="0"/>
              <a:t>within scope of the Gantt chart. </a:t>
            </a:r>
          </a:p>
          <a:p>
            <a:pPr>
              <a:buFont typeface="Wingdings" panose="05000000000000000000" pitchFamily="2" charset="2"/>
              <a:buChar char="q"/>
            </a:pPr>
            <a:endParaRPr lang="en-US" sz="1800" dirty="0"/>
          </a:p>
          <a:p>
            <a:pPr>
              <a:buFont typeface="Wingdings" panose="05000000000000000000" pitchFamily="2" charset="2"/>
              <a:buChar char="q"/>
            </a:pPr>
            <a:r>
              <a:rPr lang="en-US" sz="1800" dirty="0"/>
              <a:t>On 2/14/24: Angela H. to engage Facility Directors to identify saturation point by facility and discuss Gannt chart achievability </a:t>
            </a:r>
          </a:p>
          <a:p>
            <a:pPr>
              <a:buFont typeface="Wingdings" panose="05000000000000000000" pitchFamily="2" charset="2"/>
              <a:buChar char="q"/>
            </a:pPr>
            <a:endParaRPr lang="en-US" sz="1800" dirty="0"/>
          </a:p>
          <a:p>
            <a:pPr>
              <a:buFont typeface="Wingdings" panose="05000000000000000000" pitchFamily="2" charset="2"/>
              <a:buChar char="q"/>
            </a:pPr>
            <a:r>
              <a:rPr lang="en-US" sz="1800" dirty="0"/>
              <a:t>Use existing funding for immediate resource needs.</a:t>
            </a:r>
          </a:p>
          <a:p>
            <a:pPr lvl="1">
              <a:buFont typeface="Wingdings" panose="05000000000000000000" pitchFamily="2" charset="2"/>
              <a:buChar char="q"/>
            </a:pPr>
            <a:r>
              <a:rPr lang="en-US" sz="1800" dirty="0"/>
              <a:t>PM for UKG Workforce Pro</a:t>
            </a:r>
          </a:p>
          <a:p>
            <a:pPr lvl="1">
              <a:buFont typeface="Wingdings" panose="05000000000000000000" pitchFamily="2" charset="2"/>
              <a:buChar char="q"/>
            </a:pPr>
            <a:r>
              <a:rPr lang="en-US" sz="1800" dirty="0"/>
              <a:t>Extend funding for PM (Jeannette) through FY24. </a:t>
            </a:r>
          </a:p>
          <a:p>
            <a:pPr lvl="1">
              <a:buFont typeface="Wingdings" panose="05000000000000000000" pitchFamily="2" charset="2"/>
              <a:buChar char="q"/>
            </a:pPr>
            <a:r>
              <a:rPr lang="en-US" sz="1800" dirty="0"/>
              <a:t>Extend funding for PM (Quanya) through FY24.</a:t>
            </a:r>
          </a:p>
          <a:p>
            <a:pPr marL="457200" lvl="1" indent="0">
              <a:buNone/>
            </a:pPr>
            <a:endParaRPr lang="en-US" sz="1800" dirty="0"/>
          </a:p>
          <a:p>
            <a:pPr marL="0" indent="0">
              <a:buNone/>
            </a:pPr>
            <a:endParaRPr lang="en-US" dirty="0"/>
          </a:p>
          <a:p>
            <a:endParaRPr lang="en-US" dirty="0"/>
          </a:p>
          <a:p>
            <a:endParaRPr lang="en-US" dirty="0"/>
          </a:p>
          <a:p>
            <a:endParaRPr lang="en-US" dirty="0"/>
          </a:p>
        </p:txBody>
      </p:sp>
      <p:sp>
        <p:nvSpPr>
          <p:cNvPr id="4" name="Date Placeholder 3">
            <a:extLst>
              <a:ext uri="{FF2B5EF4-FFF2-40B4-BE49-F238E27FC236}">
                <a16:creationId xmlns:a16="http://schemas.microsoft.com/office/drawing/2014/main" id="{2226DDFD-EA52-7D14-10DC-D42D0CC95EFE}"/>
              </a:ext>
            </a:extLst>
          </p:cNvPr>
          <p:cNvSpPr>
            <a:spLocks noGrp="1"/>
          </p:cNvSpPr>
          <p:nvPr>
            <p:ph type="dt" sz="half" idx="10"/>
          </p:nvPr>
        </p:nvSpPr>
        <p:spPr/>
        <p:txBody>
          <a:bodyPr/>
          <a:lstStyle/>
          <a:p>
            <a:r>
              <a:rPr lang="en-US"/>
              <a:t>02.13.2024</a:t>
            </a:r>
          </a:p>
        </p:txBody>
      </p:sp>
      <p:sp>
        <p:nvSpPr>
          <p:cNvPr id="5" name="Footer Placeholder 4">
            <a:extLst>
              <a:ext uri="{FF2B5EF4-FFF2-40B4-BE49-F238E27FC236}">
                <a16:creationId xmlns:a16="http://schemas.microsoft.com/office/drawing/2014/main" id="{3A640D1E-1C0C-8FEB-D9C8-21D1484DBDE9}"/>
              </a:ext>
            </a:extLst>
          </p:cNvPr>
          <p:cNvSpPr>
            <a:spLocks noGrp="1"/>
          </p:cNvSpPr>
          <p:nvPr>
            <p:ph type="ftr" sz="quarter" idx="11"/>
          </p:nvPr>
        </p:nvSpPr>
        <p:spPr/>
        <p:txBody>
          <a:bodyPr/>
          <a:lstStyle/>
          <a:p>
            <a:r>
              <a:rPr lang="en-US"/>
              <a:t>EIB Feb 2024 Monthly Meeting</a:t>
            </a:r>
          </a:p>
        </p:txBody>
      </p:sp>
      <p:sp>
        <p:nvSpPr>
          <p:cNvPr id="6" name="Slide Number Placeholder 5">
            <a:extLst>
              <a:ext uri="{FF2B5EF4-FFF2-40B4-BE49-F238E27FC236}">
                <a16:creationId xmlns:a16="http://schemas.microsoft.com/office/drawing/2014/main" id="{4B595E38-2879-821A-993D-0F5BDC236875}"/>
              </a:ext>
            </a:extLst>
          </p:cNvPr>
          <p:cNvSpPr>
            <a:spLocks noGrp="1"/>
          </p:cNvSpPr>
          <p:nvPr>
            <p:ph type="sldNum" sz="quarter" idx="12"/>
          </p:nvPr>
        </p:nvSpPr>
        <p:spPr/>
        <p:txBody>
          <a:bodyPr/>
          <a:lstStyle/>
          <a:p>
            <a:fld id="{5874D6C6-B3A5-4F2C-A6BF-E3D57C3A1219}" type="slidenum">
              <a:rPr lang="en-US" smtClean="0"/>
              <a:t>16</a:t>
            </a:fld>
            <a:endParaRPr lang="en-US"/>
          </a:p>
        </p:txBody>
      </p:sp>
      <p:sp>
        <p:nvSpPr>
          <p:cNvPr id="7" name="Content Placeholder 6">
            <a:extLst>
              <a:ext uri="{FF2B5EF4-FFF2-40B4-BE49-F238E27FC236}">
                <a16:creationId xmlns:a16="http://schemas.microsoft.com/office/drawing/2014/main" id="{26E21530-B7E8-87AD-135D-EA93FF83F350}"/>
              </a:ext>
            </a:extLst>
          </p:cNvPr>
          <p:cNvSpPr>
            <a:spLocks noGrp="1"/>
          </p:cNvSpPr>
          <p:nvPr>
            <p:ph sz="quarter" idx="13"/>
          </p:nvPr>
        </p:nvSpPr>
        <p:spPr/>
        <p:txBody>
          <a:bodyPr/>
          <a:lstStyle/>
          <a:p>
            <a:r>
              <a:rPr lang="en-US"/>
              <a:t>Immediate Next Steps</a:t>
            </a:r>
          </a:p>
        </p:txBody>
      </p:sp>
      <p:sp>
        <p:nvSpPr>
          <p:cNvPr id="9" name="Arrow: Right 8">
            <a:extLst>
              <a:ext uri="{FF2B5EF4-FFF2-40B4-BE49-F238E27FC236}">
                <a16:creationId xmlns:a16="http://schemas.microsoft.com/office/drawing/2014/main" id="{8AA8716F-D982-3B56-B2D0-44C28890BE8E}"/>
              </a:ext>
            </a:extLst>
          </p:cNvPr>
          <p:cNvSpPr/>
          <p:nvPr/>
        </p:nvSpPr>
        <p:spPr>
          <a:xfrm rot="10800000">
            <a:off x="6528543" y="4692927"/>
            <a:ext cx="3379838" cy="460555"/>
          </a:xfrm>
          <a:prstGeom prst="rightArrow">
            <a:avLst/>
          </a:prstGeom>
          <a:solidFill>
            <a:schemeClr val="accent4">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TextBox 10">
            <a:extLst>
              <a:ext uri="{FF2B5EF4-FFF2-40B4-BE49-F238E27FC236}">
                <a16:creationId xmlns:a16="http://schemas.microsoft.com/office/drawing/2014/main" id="{D04BF8A9-8686-82E3-90CF-E478542365E6}"/>
              </a:ext>
            </a:extLst>
          </p:cNvPr>
          <p:cNvSpPr txBox="1"/>
          <p:nvPr/>
        </p:nvSpPr>
        <p:spPr>
          <a:xfrm>
            <a:off x="7580954" y="4741056"/>
            <a:ext cx="1661652" cy="369332"/>
          </a:xfrm>
          <a:prstGeom prst="rect">
            <a:avLst/>
          </a:prstGeom>
          <a:noFill/>
        </p:spPr>
        <p:txBody>
          <a:bodyPr wrap="square" rtlCol="0">
            <a:spAutoFit/>
          </a:bodyPr>
          <a:lstStyle/>
          <a:p>
            <a:r>
              <a:rPr lang="en-US">
                <a:solidFill>
                  <a:srgbClr val="FF0000"/>
                </a:solidFill>
              </a:rPr>
              <a:t>#1 Priority</a:t>
            </a:r>
          </a:p>
        </p:txBody>
      </p:sp>
    </p:spTree>
    <p:extLst>
      <p:ext uri="{BB962C8B-B14F-4D97-AF65-F5344CB8AC3E}">
        <p14:creationId xmlns:p14="http://schemas.microsoft.com/office/powerpoint/2010/main" val="411879859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a:extLst>
              <a:ext uri="{FF2B5EF4-FFF2-40B4-BE49-F238E27FC236}">
                <a16:creationId xmlns:a16="http://schemas.microsoft.com/office/drawing/2014/main" id="{08ED73AE-2688-DB02-7D08-F62678E618FF}"/>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874D6C6-B3A5-4F2C-A6BF-E3D57C3A1219}" type="slidenum">
              <a:rPr kumimoji="0" lang="en-US" sz="1200" b="0" i="0" u="none" strike="noStrike" kern="1200" cap="none" spc="0" normalizeH="0" baseline="0" noProof="0" smtClean="0">
                <a:ln>
                  <a:noFill/>
                </a:ln>
                <a:solidFill>
                  <a:srgbClr val="FFFFFF"/>
                </a:solidFill>
                <a:effectLst/>
                <a:uLnTx/>
                <a:uFillTx/>
                <a:latin typeface="Raleway"/>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17</a:t>
            </a:fld>
            <a:endParaRPr kumimoji="0" lang="en-US" sz="1200" b="0" i="0" u="none" strike="noStrike" kern="1200" cap="none" spc="0" normalizeH="0" baseline="0" noProof="0">
              <a:ln>
                <a:noFill/>
              </a:ln>
              <a:solidFill>
                <a:srgbClr val="FFFFFF"/>
              </a:solidFill>
              <a:effectLst/>
              <a:uLnTx/>
              <a:uFillTx/>
              <a:latin typeface="Raleway"/>
              <a:ea typeface="+mn-ea"/>
              <a:cs typeface="+mn-cs"/>
            </a:endParaRPr>
          </a:p>
        </p:txBody>
      </p:sp>
      <p:sp>
        <p:nvSpPr>
          <p:cNvPr id="7" name="Content Placeholder 6">
            <a:extLst>
              <a:ext uri="{FF2B5EF4-FFF2-40B4-BE49-F238E27FC236}">
                <a16:creationId xmlns:a16="http://schemas.microsoft.com/office/drawing/2014/main" id="{698504DE-9440-FD3A-7BA5-A288A31FC417}"/>
              </a:ext>
            </a:extLst>
          </p:cNvPr>
          <p:cNvSpPr>
            <a:spLocks noGrp="1"/>
          </p:cNvSpPr>
          <p:nvPr>
            <p:ph sz="quarter" idx="13"/>
          </p:nvPr>
        </p:nvSpPr>
        <p:spPr/>
        <p:txBody>
          <a:bodyPr/>
          <a:lstStyle/>
          <a:p>
            <a:r>
              <a:rPr lang="en-US"/>
              <a:t>Next Steps</a:t>
            </a:r>
          </a:p>
        </p:txBody>
      </p:sp>
      <p:sp>
        <p:nvSpPr>
          <p:cNvPr id="3" name="Date Placeholder 3">
            <a:extLst>
              <a:ext uri="{FF2B5EF4-FFF2-40B4-BE49-F238E27FC236}">
                <a16:creationId xmlns:a16="http://schemas.microsoft.com/office/drawing/2014/main" id="{61B940BE-CBA9-1E41-D826-7FCB7BF37445}"/>
              </a:ext>
            </a:extLst>
          </p:cNvPr>
          <p:cNvSpPr>
            <a:spLocks noGrp="1"/>
          </p:cNvSpPr>
          <p:nvPr>
            <p:ph type="dt" sz="half" idx="10"/>
          </p:nvPr>
        </p:nvSpPr>
        <p:spPr>
          <a:xfrm>
            <a:off x="285750" y="6173787"/>
            <a:ext cx="1847850" cy="365125"/>
          </a:xfr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srgbClr val="FFFFFF"/>
                </a:solidFill>
                <a:effectLst/>
                <a:uLnTx/>
                <a:uFillTx/>
                <a:latin typeface="Raleway"/>
                <a:ea typeface="+mn-ea"/>
                <a:cs typeface="+mn-cs"/>
              </a:rPr>
              <a:t>02.13.2024</a:t>
            </a:r>
          </a:p>
        </p:txBody>
      </p:sp>
      <p:sp>
        <p:nvSpPr>
          <p:cNvPr id="13" name="Footer Placeholder 4">
            <a:extLst>
              <a:ext uri="{FF2B5EF4-FFF2-40B4-BE49-F238E27FC236}">
                <a16:creationId xmlns:a16="http://schemas.microsoft.com/office/drawing/2014/main" id="{066289FE-E166-CD64-77B1-8DFF08EBA95C}"/>
              </a:ext>
            </a:extLst>
          </p:cNvPr>
          <p:cNvSpPr>
            <a:spLocks noGrp="1"/>
          </p:cNvSpPr>
          <p:nvPr>
            <p:ph type="ftr" sz="quarter" idx="11"/>
          </p:nvPr>
        </p:nvSpPr>
        <p:spPr>
          <a:xfrm>
            <a:off x="3657600" y="6173786"/>
            <a:ext cx="4114800" cy="365125"/>
          </a:xfrm>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srgbClr val="FFFFFF"/>
                </a:solidFill>
                <a:effectLst/>
                <a:uLnTx/>
                <a:uFillTx/>
                <a:latin typeface="Raleway"/>
                <a:ea typeface="+mn-ea"/>
                <a:cs typeface="+mn-cs"/>
              </a:rPr>
              <a:t>EIB Feb 2024 Monthly Meeting</a:t>
            </a:r>
          </a:p>
        </p:txBody>
      </p:sp>
      <p:sp>
        <p:nvSpPr>
          <p:cNvPr id="8" name="TextBox 7">
            <a:extLst>
              <a:ext uri="{FF2B5EF4-FFF2-40B4-BE49-F238E27FC236}">
                <a16:creationId xmlns:a16="http://schemas.microsoft.com/office/drawing/2014/main" id="{F60324B0-5D8B-95A9-8597-82C9ECC247C0}"/>
              </a:ext>
            </a:extLst>
          </p:cNvPr>
          <p:cNvSpPr txBox="1"/>
          <p:nvPr/>
        </p:nvSpPr>
        <p:spPr>
          <a:xfrm>
            <a:off x="285750" y="1153894"/>
            <a:ext cx="11114433" cy="5570756"/>
          </a:xfrm>
          <a:prstGeom prst="rect">
            <a:avLst/>
          </a:prstGeom>
          <a:noFill/>
        </p:spPr>
        <p:txBody>
          <a:bodyPr wrap="square">
            <a:spAutoFit/>
          </a:bodyPr>
          <a:lstStyle/>
          <a:p>
            <a:pPr lvl="1"/>
            <a:r>
              <a:rPr lang="en-US" sz="2000" dirty="0"/>
              <a:t>To support the Enterprise Policy Management System Performance Improvement Effort,</a:t>
            </a:r>
          </a:p>
          <a:p>
            <a:pPr lvl="1"/>
            <a:endParaRPr lang="en-US" sz="2000" dirty="0"/>
          </a:p>
          <a:p>
            <a:pPr marL="742950" lvl="1" indent="-285750">
              <a:buFont typeface="Wingdings" panose="05000000000000000000" pitchFamily="2" charset="2"/>
              <a:buChar char="q"/>
            </a:pPr>
            <a:r>
              <a:rPr lang="en-US" sz="2000" dirty="0"/>
              <a:t>Lauren C. and Andrew C. have started determining if a policy (and related process, procedures, DIs) exists related to the efforts in scope of the Gantt chart. Facility policy template has not been finalized.</a:t>
            </a:r>
          </a:p>
          <a:p>
            <a:pPr lvl="1"/>
            <a:endParaRPr lang="en-US" sz="2000" dirty="0"/>
          </a:p>
          <a:p>
            <a:pPr marL="742950" lvl="1" indent="-285750">
              <a:buFont typeface="Wingdings" panose="05000000000000000000" pitchFamily="2" charset="2"/>
              <a:buChar char="q"/>
            </a:pPr>
            <a:r>
              <a:rPr lang="en-US" sz="2000" dirty="0"/>
              <a:t>Prioritize policy review and creation of general CO policies that can be expanded at the facility level (and related process, procedures, DIs) related to these efforts to ensure adoption, standardization, and compliances are met.</a:t>
            </a:r>
          </a:p>
          <a:p>
            <a:pPr lvl="1"/>
            <a:endParaRPr lang="en-US" sz="2000" dirty="0"/>
          </a:p>
          <a:p>
            <a:pPr marL="742950" lvl="1" indent="-285750">
              <a:buFont typeface="Wingdings" panose="05000000000000000000" pitchFamily="2" charset="2"/>
              <a:buChar char="q"/>
            </a:pPr>
            <a:r>
              <a:rPr lang="en-US" sz="2000" dirty="0"/>
              <a:t>As part of the project, update the applicable policy as the project goes through execution, if needed.</a:t>
            </a:r>
          </a:p>
          <a:p>
            <a:pPr marL="742950" lvl="1" indent="-285750">
              <a:buFont typeface="Wingdings" panose="05000000000000000000" pitchFamily="2" charset="2"/>
              <a:buChar char="q"/>
            </a:pPr>
            <a:endParaRPr lang="en-US" sz="2000" dirty="0"/>
          </a:p>
          <a:p>
            <a:pPr marL="742950" lvl="1" indent="-285750">
              <a:buFont typeface="Wingdings" panose="05000000000000000000" pitchFamily="2" charset="2"/>
              <a:buChar char="q"/>
            </a:pPr>
            <a:r>
              <a:rPr lang="en-US" sz="2000" dirty="0"/>
              <a:t>EPMO Intake Services is also adding a question into the intake form: </a:t>
            </a:r>
            <a:r>
              <a:rPr lang="en-US" sz="2000" dirty="0">
                <a:solidFill>
                  <a:schemeClr val="accent6">
                    <a:lumMod val="50000"/>
                  </a:schemeClr>
                </a:solidFill>
              </a:rPr>
              <a:t>List any Policies associated with this request (within PowerDMS or externally such as The Joint Commission)</a:t>
            </a:r>
          </a:p>
          <a:p>
            <a:pPr marL="742950" lvl="1" indent="-285750">
              <a:buFont typeface="Wingdings" panose="05000000000000000000" pitchFamily="2" charset="2"/>
              <a:buChar char="q"/>
            </a:pPr>
            <a:endParaRPr lang="en-US" dirty="0"/>
          </a:p>
          <a:p>
            <a:pPr lvl="1"/>
            <a:endParaRPr lang="en-US" sz="1800" dirty="0"/>
          </a:p>
        </p:txBody>
      </p:sp>
      <p:pic>
        <p:nvPicPr>
          <p:cNvPr id="2" name="Graphic 1" descr="Checkmark with solid fill">
            <a:extLst>
              <a:ext uri="{FF2B5EF4-FFF2-40B4-BE49-F238E27FC236}">
                <a16:creationId xmlns:a16="http://schemas.microsoft.com/office/drawing/2014/main" id="{AEA84461-C5A3-F390-6947-B52DB3EB8AA6}"/>
              </a:ext>
              <a:ext uri="{147F2762-F138-4A5C-976F-8EAC2B608ADB}">
                <a16:predDERef xmlns:a16="http://schemas.microsoft.com/office/drawing/2014/main" pred="{9369ADC6-6399-44D2-B890-A3A95B821587}"/>
              </a:ext>
            </a:extLst>
          </p:cNvPr>
          <p:cNvPicPr>
            <a:picLocks noChangeAspect="1"/>
          </p:cNvPicPr>
          <p:nvPr/>
        </p:nvPicPr>
        <p:blipFill>
          <a:blip r:embed="rId3" cstate="print">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791817" y="1584030"/>
            <a:ext cx="300502" cy="576916"/>
          </a:xfrm>
          <a:prstGeom prst="rect">
            <a:avLst/>
          </a:prstGeom>
        </p:spPr>
      </p:pic>
    </p:spTree>
    <p:extLst>
      <p:ext uri="{BB962C8B-B14F-4D97-AF65-F5344CB8AC3E}">
        <p14:creationId xmlns:p14="http://schemas.microsoft.com/office/powerpoint/2010/main" val="68723711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a:extLst>
              <a:ext uri="{FF2B5EF4-FFF2-40B4-BE49-F238E27FC236}">
                <a16:creationId xmlns:a16="http://schemas.microsoft.com/office/drawing/2014/main" id="{2EC4CF65-C60F-0A4A-77B4-4440471CE6E4}"/>
              </a:ext>
            </a:extLst>
          </p:cNvPr>
          <p:cNvSpPr>
            <a:spLocks noGrp="1"/>
          </p:cNvSpPr>
          <p:nvPr>
            <p:ph type="dt" sz="half" idx="10"/>
          </p:nvPr>
        </p:nvSpPr>
        <p:spPr/>
        <p:txBody>
          <a:bodyPr/>
          <a:lstStyle/>
          <a:p>
            <a:r>
              <a:rPr lang="en-US"/>
              <a:t>02.13.2024</a:t>
            </a:r>
          </a:p>
        </p:txBody>
      </p:sp>
      <p:sp>
        <p:nvSpPr>
          <p:cNvPr id="5" name="Footer Placeholder 4">
            <a:extLst>
              <a:ext uri="{FF2B5EF4-FFF2-40B4-BE49-F238E27FC236}">
                <a16:creationId xmlns:a16="http://schemas.microsoft.com/office/drawing/2014/main" id="{71597ED0-3961-2855-F0BB-6789F095B555}"/>
              </a:ext>
            </a:extLst>
          </p:cNvPr>
          <p:cNvSpPr>
            <a:spLocks noGrp="1"/>
          </p:cNvSpPr>
          <p:nvPr>
            <p:ph type="ftr" sz="quarter" idx="11"/>
          </p:nvPr>
        </p:nvSpPr>
        <p:spPr/>
        <p:txBody>
          <a:bodyPr/>
          <a:lstStyle/>
          <a:p>
            <a:r>
              <a:rPr lang="en-US"/>
              <a:t>EIB Feb 2024 Monthly Meeting</a:t>
            </a:r>
          </a:p>
        </p:txBody>
      </p:sp>
      <p:sp>
        <p:nvSpPr>
          <p:cNvPr id="6" name="Slide Number Placeholder 5">
            <a:extLst>
              <a:ext uri="{FF2B5EF4-FFF2-40B4-BE49-F238E27FC236}">
                <a16:creationId xmlns:a16="http://schemas.microsoft.com/office/drawing/2014/main" id="{67DCC022-8512-B1C3-6305-19F7B790FFFD}"/>
              </a:ext>
            </a:extLst>
          </p:cNvPr>
          <p:cNvSpPr>
            <a:spLocks noGrp="1"/>
          </p:cNvSpPr>
          <p:nvPr>
            <p:ph type="sldNum" sz="quarter" idx="12"/>
          </p:nvPr>
        </p:nvSpPr>
        <p:spPr/>
        <p:txBody>
          <a:bodyPr/>
          <a:lstStyle/>
          <a:p>
            <a:fld id="{5874D6C6-B3A5-4F2C-A6BF-E3D57C3A1219}" type="slidenum">
              <a:rPr lang="en-US" smtClean="0"/>
              <a:t>18</a:t>
            </a:fld>
            <a:endParaRPr lang="en-US"/>
          </a:p>
        </p:txBody>
      </p:sp>
      <p:graphicFrame>
        <p:nvGraphicFramePr>
          <p:cNvPr id="13" name="Content Placeholder 12">
            <a:extLst>
              <a:ext uri="{FF2B5EF4-FFF2-40B4-BE49-F238E27FC236}">
                <a16:creationId xmlns:a16="http://schemas.microsoft.com/office/drawing/2014/main" id="{05718883-08AF-DA8F-619F-B0900B960E71}"/>
              </a:ext>
            </a:extLst>
          </p:cNvPr>
          <p:cNvGraphicFramePr>
            <a:graphicFrameLocks noGrp="1"/>
          </p:cNvGraphicFramePr>
          <p:nvPr>
            <p:ph sz="quarter" idx="13"/>
            <p:extLst>
              <p:ext uri="{D42A27DB-BD31-4B8C-83A1-F6EECF244321}">
                <p14:modId xmlns:p14="http://schemas.microsoft.com/office/powerpoint/2010/main" val="755191385"/>
              </p:ext>
            </p:extLst>
          </p:nvPr>
        </p:nvGraphicFramePr>
        <p:xfrm>
          <a:off x="261108" y="1166020"/>
          <a:ext cx="11620502" cy="5410731"/>
        </p:xfrm>
        <a:graphic>
          <a:graphicData uri="http://schemas.openxmlformats.org/drawingml/2006/table">
            <a:tbl>
              <a:tblPr firstRow="1" bandRow="1">
                <a:tableStyleId>{5C22544A-7EE6-4342-B048-85BDC9FD1C3A}</a:tableStyleId>
              </a:tblPr>
              <a:tblGrid>
                <a:gridCol w="2905126">
                  <a:extLst>
                    <a:ext uri="{9D8B030D-6E8A-4147-A177-3AD203B41FA5}">
                      <a16:colId xmlns:a16="http://schemas.microsoft.com/office/drawing/2014/main" val="2516302617"/>
                    </a:ext>
                  </a:extLst>
                </a:gridCol>
                <a:gridCol w="2841876">
                  <a:extLst>
                    <a:ext uri="{9D8B030D-6E8A-4147-A177-3AD203B41FA5}">
                      <a16:colId xmlns:a16="http://schemas.microsoft.com/office/drawing/2014/main" val="3473151272"/>
                    </a:ext>
                  </a:extLst>
                </a:gridCol>
                <a:gridCol w="2837536">
                  <a:extLst>
                    <a:ext uri="{9D8B030D-6E8A-4147-A177-3AD203B41FA5}">
                      <a16:colId xmlns:a16="http://schemas.microsoft.com/office/drawing/2014/main" val="2225185335"/>
                    </a:ext>
                  </a:extLst>
                </a:gridCol>
                <a:gridCol w="3035964">
                  <a:extLst>
                    <a:ext uri="{9D8B030D-6E8A-4147-A177-3AD203B41FA5}">
                      <a16:colId xmlns:a16="http://schemas.microsoft.com/office/drawing/2014/main" val="261815557"/>
                    </a:ext>
                  </a:extLst>
                </a:gridCol>
              </a:tblGrid>
              <a:tr h="1034168">
                <a:tc>
                  <a:txBody>
                    <a:bodyPr/>
                    <a:lstStyle/>
                    <a:p>
                      <a:r>
                        <a:rPr lang="en-US" dirty="0"/>
                        <a:t>Effort</a:t>
                      </a:r>
                    </a:p>
                  </a:txBody>
                  <a:tcPr/>
                </a:tc>
                <a:tc>
                  <a:txBody>
                    <a:bodyPr/>
                    <a:lstStyle/>
                    <a:p>
                      <a:r>
                        <a:rPr lang="en-US"/>
                        <a:t>FY 2024</a:t>
                      </a:r>
                    </a:p>
                  </a:txBody>
                  <a:tcPr/>
                </a:tc>
                <a:tc>
                  <a:txBody>
                    <a:bodyPr/>
                    <a:lstStyle/>
                    <a:p>
                      <a:r>
                        <a:rPr lang="en-US"/>
                        <a:t>FY2025</a:t>
                      </a:r>
                    </a:p>
                  </a:txBody>
                  <a:tcPr/>
                </a:tc>
                <a:tc>
                  <a:txBody>
                    <a:bodyPr/>
                    <a:lstStyle/>
                    <a:p>
                      <a:r>
                        <a:rPr lang="en-US"/>
                        <a:t>FY 2026</a:t>
                      </a:r>
                    </a:p>
                  </a:txBody>
                  <a:tcPr/>
                </a:tc>
                <a:extLst>
                  <a:ext uri="{0D108BD9-81ED-4DB2-BD59-A6C34878D82A}">
                    <a16:rowId xmlns:a16="http://schemas.microsoft.com/office/drawing/2014/main" val="1553444046"/>
                  </a:ext>
                </a:extLst>
              </a:tr>
              <a:tr h="666944">
                <a:tc>
                  <a:txBody>
                    <a:bodyPr/>
                    <a:lstStyle/>
                    <a:p>
                      <a:r>
                        <a:rPr lang="en-US" sz="1200"/>
                        <a:t>Enterprise Policy Management System Performance Improvement Effort</a:t>
                      </a:r>
                    </a:p>
                  </a:txBody>
                  <a:tcPr/>
                </a:tc>
                <a:tc>
                  <a:txBody>
                    <a:bodyPr/>
                    <a:lstStyle/>
                    <a:p>
                      <a:endParaRPr lang="en-US"/>
                    </a:p>
                  </a:txBody>
                  <a:tcPr/>
                </a:tc>
                <a:tc>
                  <a:txBody>
                    <a:bodyPr/>
                    <a:lstStyle/>
                    <a:p>
                      <a:endParaRPr lang="en-US"/>
                    </a:p>
                  </a:txBody>
                  <a:tcPr/>
                </a:tc>
                <a:tc>
                  <a:txBody>
                    <a:bodyPr/>
                    <a:lstStyle/>
                    <a:p>
                      <a:endParaRPr lang="en-US"/>
                    </a:p>
                  </a:txBody>
                  <a:tcPr/>
                </a:tc>
                <a:extLst>
                  <a:ext uri="{0D108BD9-81ED-4DB2-BD59-A6C34878D82A}">
                    <a16:rowId xmlns:a16="http://schemas.microsoft.com/office/drawing/2014/main" val="154985360"/>
                  </a:ext>
                </a:extLst>
              </a:tr>
              <a:tr h="666944">
                <a:tc>
                  <a:txBody>
                    <a:bodyPr/>
                    <a:lstStyle/>
                    <a:p>
                      <a:pPr marL="0" algn="l" defTabSz="914400" rtl="0" eaLnBrk="1" latinLnBrk="0" hangingPunct="1"/>
                      <a:r>
                        <a:rPr lang="en-US" sz="1200" kern="1200">
                          <a:solidFill>
                            <a:schemeClr val="dk1"/>
                          </a:solidFill>
                          <a:latin typeface="+mn-lt"/>
                          <a:ea typeface="+mn-ea"/>
                          <a:cs typeface="+mn-cs"/>
                        </a:rPr>
                        <a:t>Electronic Requisitioning for all state facilities in </a:t>
                      </a:r>
                      <a:r>
                        <a:rPr lang="en-US" sz="1200" kern="1200" err="1">
                          <a:solidFill>
                            <a:schemeClr val="dk1"/>
                          </a:solidFill>
                          <a:latin typeface="+mn-lt"/>
                          <a:ea typeface="+mn-ea"/>
                          <a:cs typeface="+mn-cs"/>
                        </a:rPr>
                        <a:t>eVA</a:t>
                      </a:r>
                      <a:r>
                        <a:rPr lang="en-US" sz="1200" kern="1200">
                          <a:solidFill>
                            <a:schemeClr val="dk1"/>
                          </a:solidFill>
                          <a:latin typeface="+mn-lt"/>
                          <a:ea typeface="+mn-ea"/>
                          <a:cs typeface="+mn-cs"/>
                        </a:rPr>
                        <a:t> (+the </a:t>
                      </a:r>
                      <a:r>
                        <a:rPr lang="en-US" sz="1200" kern="1200" err="1">
                          <a:solidFill>
                            <a:schemeClr val="dk1"/>
                          </a:solidFill>
                          <a:latin typeface="+mn-lt"/>
                          <a:ea typeface="+mn-ea"/>
                          <a:cs typeface="+mn-cs"/>
                        </a:rPr>
                        <a:t>eVA</a:t>
                      </a:r>
                      <a:r>
                        <a:rPr lang="en-US" sz="1200" kern="1200">
                          <a:solidFill>
                            <a:schemeClr val="dk1"/>
                          </a:solidFill>
                          <a:latin typeface="+mn-lt"/>
                          <a:ea typeface="+mn-ea"/>
                          <a:cs typeface="+mn-cs"/>
                        </a:rPr>
                        <a:t> interface for food services)</a:t>
                      </a:r>
                    </a:p>
                  </a:txBody>
                  <a:tcPr/>
                </a:tc>
                <a:tc>
                  <a:txBody>
                    <a:bodyPr/>
                    <a:lstStyle/>
                    <a:p>
                      <a:endParaRPr lang="en-US"/>
                    </a:p>
                  </a:txBody>
                  <a:tcPr/>
                </a:tc>
                <a:tc>
                  <a:txBody>
                    <a:bodyPr/>
                    <a:lstStyle/>
                    <a:p>
                      <a:endParaRPr lang="en-US"/>
                    </a:p>
                  </a:txBody>
                  <a:tcPr/>
                </a:tc>
                <a:tc>
                  <a:txBody>
                    <a:bodyPr/>
                    <a:lstStyle/>
                    <a:p>
                      <a:endParaRPr lang="en-US"/>
                    </a:p>
                  </a:txBody>
                  <a:tcPr/>
                </a:tc>
                <a:extLst>
                  <a:ext uri="{0D108BD9-81ED-4DB2-BD59-A6C34878D82A}">
                    <a16:rowId xmlns:a16="http://schemas.microsoft.com/office/drawing/2014/main" val="483234104"/>
                  </a:ext>
                </a:extLst>
              </a:tr>
              <a:tr h="714583">
                <a:tc>
                  <a:txBody>
                    <a:bodyPr/>
                    <a:lstStyle/>
                    <a:p>
                      <a:r>
                        <a:rPr lang="en-US" sz="1200" kern="1200" dirty="0">
                          <a:solidFill>
                            <a:schemeClr val="dk1"/>
                          </a:solidFill>
                          <a:latin typeface="+mn-lt"/>
                          <a:ea typeface="+mn-ea"/>
                          <a:cs typeface="+mn-cs"/>
                        </a:rPr>
                        <a:t>Facilities Clock and Badge Replacement (CSH, ESH, SWVMHI, CCCA, SEVTC, NVMHI, HDMC)</a:t>
                      </a:r>
                    </a:p>
                  </a:txBody>
                  <a:tcPr/>
                </a:tc>
                <a:tc>
                  <a:txBody>
                    <a:bodyPr/>
                    <a:lstStyle/>
                    <a:p>
                      <a:endParaRPr lang="en-US"/>
                    </a:p>
                  </a:txBody>
                  <a:tcPr/>
                </a:tc>
                <a:tc>
                  <a:txBody>
                    <a:bodyPr/>
                    <a:lstStyle/>
                    <a:p>
                      <a:endParaRPr lang="en-US"/>
                    </a:p>
                  </a:txBody>
                  <a:tcPr/>
                </a:tc>
                <a:tc>
                  <a:txBody>
                    <a:bodyPr/>
                    <a:lstStyle/>
                    <a:p>
                      <a:endParaRPr lang="en-US"/>
                    </a:p>
                  </a:txBody>
                  <a:tcPr/>
                </a:tc>
                <a:extLst>
                  <a:ext uri="{0D108BD9-81ED-4DB2-BD59-A6C34878D82A}">
                    <a16:rowId xmlns:a16="http://schemas.microsoft.com/office/drawing/2014/main" val="1616720698"/>
                  </a:ext>
                </a:extLst>
              </a:tr>
              <a:tr h="666944">
                <a:tc>
                  <a:txBody>
                    <a:bodyPr/>
                    <a:lstStyle/>
                    <a:p>
                      <a:r>
                        <a:rPr lang="en-US" sz="1200" kern="1200" dirty="0">
                          <a:solidFill>
                            <a:schemeClr val="dk1"/>
                          </a:solidFill>
                          <a:latin typeface="+mn-lt"/>
                          <a:ea typeface="+mn-ea"/>
                          <a:cs typeface="+mn-cs"/>
                        </a:rPr>
                        <a:t>Facilities Enterprise Kronos/UKG Workforce Pro Central and Advanced Scheduling Replacement (SS)</a:t>
                      </a:r>
                    </a:p>
                  </a:txBody>
                  <a:tcPr/>
                </a:tc>
                <a:tc>
                  <a:txBody>
                    <a:bodyPr/>
                    <a:lstStyle/>
                    <a:p>
                      <a:endParaRPr lang="en-US"/>
                    </a:p>
                  </a:txBody>
                  <a:tcPr/>
                </a:tc>
                <a:tc>
                  <a:txBody>
                    <a:bodyPr/>
                    <a:lstStyle/>
                    <a:p>
                      <a:endParaRPr lang="en-US"/>
                    </a:p>
                  </a:txBody>
                  <a:tcPr/>
                </a:tc>
                <a:tc>
                  <a:txBody>
                    <a:bodyPr/>
                    <a:lstStyle/>
                    <a:p>
                      <a:endParaRPr lang="en-US"/>
                    </a:p>
                  </a:txBody>
                  <a:tcPr/>
                </a:tc>
                <a:extLst>
                  <a:ext uri="{0D108BD9-81ED-4DB2-BD59-A6C34878D82A}">
                    <a16:rowId xmlns:a16="http://schemas.microsoft.com/office/drawing/2014/main" val="2942107699"/>
                  </a:ext>
                </a:extLst>
              </a:tr>
              <a:tr h="666944">
                <a:tc>
                  <a:txBody>
                    <a:bodyPr/>
                    <a:lstStyle/>
                    <a:p>
                      <a:r>
                        <a:rPr lang="en-US" sz="1200" kern="1200" dirty="0">
                          <a:solidFill>
                            <a:schemeClr val="dk1"/>
                          </a:solidFill>
                          <a:latin typeface="+mn-lt"/>
                          <a:ea typeface="+mn-ea"/>
                          <a:cs typeface="+mn-cs"/>
                        </a:rPr>
                        <a:t>Pyxis ADC Integration with EHR (ESH, HDMC (so also CSH), NVMHI, SWVMHI, VCBR) = Phase 1</a:t>
                      </a:r>
                    </a:p>
                  </a:txBody>
                  <a:tcPr/>
                </a:tc>
                <a:tc>
                  <a:txBody>
                    <a:bodyPr/>
                    <a:lstStyle/>
                    <a:p>
                      <a:endParaRPr lang="en-US"/>
                    </a:p>
                  </a:txBody>
                  <a:tcPr/>
                </a:tc>
                <a:tc>
                  <a:txBody>
                    <a:bodyPr/>
                    <a:lstStyle/>
                    <a:p>
                      <a:endParaRPr lang="en-US"/>
                    </a:p>
                  </a:txBody>
                  <a:tcPr/>
                </a:tc>
                <a:tc>
                  <a:txBody>
                    <a:bodyPr/>
                    <a:lstStyle/>
                    <a:p>
                      <a:endParaRPr lang="en-US"/>
                    </a:p>
                  </a:txBody>
                  <a:tcPr/>
                </a:tc>
                <a:extLst>
                  <a:ext uri="{0D108BD9-81ED-4DB2-BD59-A6C34878D82A}">
                    <a16:rowId xmlns:a16="http://schemas.microsoft.com/office/drawing/2014/main" val="3854703613"/>
                  </a:ext>
                </a:extLst>
              </a:tr>
              <a:tr h="497102">
                <a:tc>
                  <a:txBody>
                    <a:bodyPr/>
                    <a:lstStyle/>
                    <a:p>
                      <a:r>
                        <a:rPr lang="en-US" sz="1200" kern="1200" dirty="0">
                          <a:solidFill>
                            <a:schemeClr val="dk1"/>
                          </a:solidFill>
                          <a:latin typeface="+mn-lt"/>
                          <a:ea typeface="+mn-ea"/>
                          <a:cs typeface="+mn-cs"/>
                        </a:rPr>
                        <a:t>Patient ID Armband Integrated Solution (all facilities)</a:t>
                      </a:r>
                    </a:p>
                  </a:txBody>
                  <a:tcPr/>
                </a:tc>
                <a:tc>
                  <a:txBody>
                    <a:bodyPr/>
                    <a:lstStyle/>
                    <a:p>
                      <a:endParaRPr lang="en-US"/>
                    </a:p>
                  </a:txBody>
                  <a:tcPr/>
                </a:tc>
                <a:tc>
                  <a:txBody>
                    <a:bodyPr/>
                    <a:lstStyle/>
                    <a:p>
                      <a:endParaRPr lang="en-US"/>
                    </a:p>
                  </a:txBody>
                  <a:tcPr/>
                </a:tc>
                <a:tc>
                  <a:txBody>
                    <a:bodyPr/>
                    <a:lstStyle/>
                    <a:p>
                      <a:endParaRPr lang="en-US"/>
                    </a:p>
                  </a:txBody>
                  <a:tcPr/>
                </a:tc>
                <a:extLst>
                  <a:ext uri="{0D108BD9-81ED-4DB2-BD59-A6C34878D82A}">
                    <a16:rowId xmlns:a16="http://schemas.microsoft.com/office/drawing/2014/main" val="4082110884"/>
                  </a:ext>
                </a:extLst>
              </a:tr>
              <a:tr h="497102">
                <a:tc>
                  <a:txBody>
                    <a:bodyPr/>
                    <a:lstStyle/>
                    <a:p>
                      <a:r>
                        <a:rPr lang="en-US" sz="1200" kern="1200" dirty="0">
                          <a:solidFill>
                            <a:schemeClr val="dk1"/>
                          </a:solidFill>
                          <a:latin typeface="+mn-lt"/>
                          <a:ea typeface="+mn-ea"/>
                          <a:cs typeface="+mn-cs"/>
                        </a:rPr>
                        <a:t>Revenue Cycle Modernization (+ </a:t>
                      </a:r>
                      <a:r>
                        <a:rPr lang="en-US" sz="1200" kern="1200" dirty="0">
                          <a:solidFill>
                            <a:schemeClr val="dk1"/>
                          </a:solidFill>
                          <a:highlight>
                            <a:srgbClr val="FFFF00"/>
                          </a:highlight>
                          <a:latin typeface="+mn-lt"/>
                          <a:ea typeface="+mn-ea"/>
                          <a:cs typeface="+mn-cs"/>
                        </a:rPr>
                        <a:t>MAYBE</a:t>
                      </a:r>
                      <a:r>
                        <a:rPr lang="en-US" sz="1200" kern="1200" dirty="0">
                          <a:solidFill>
                            <a:schemeClr val="dk1"/>
                          </a:solidFill>
                          <a:latin typeface="+mn-lt"/>
                          <a:ea typeface="+mn-ea"/>
                          <a:cs typeface="+mn-cs"/>
                        </a:rPr>
                        <a:t> </a:t>
                      </a:r>
                      <a:r>
                        <a:rPr lang="en-US" sz="1200" kern="1200" dirty="0" err="1">
                          <a:solidFill>
                            <a:schemeClr val="dk1"/>
                          </a:solidFill>
                          <a:latin typeface="+mn-lt"/>
                          <a:ea typeface="+mn-ea"/>
                          <a:cs typeface="+mn-cs"/>
                        </a:rPr>
                        <a:t>ePrescribe</a:t>
                      </a:r>
                      <a:r>
                        <a:rPr lang="en-US" sz="1200" kern="1200" dirty="0">
                          <a:solidFill>
                            <a:schemeClr val="dk1"/>
                          </a:solidFill>
                          <a:latin typeface="+mn-lt"/>
                          <a:ea typeface="+mn-ea"/>
                          <a:cs typeface="+mn-cs"/>
                        </a:rPr>
                        <a:t> Med Billing)</a:t>
                      </a:r>
                    </a:p>
                  </a:txBody>
                  <a:tcPr/>
                </a:tc>
                <a:tc>
                  <a:txBody>
                    <a:bodyPr/>
                    <a:lstStyle/>
                    <a:p>
                      <a:endParaRPr lang="en-US"/>
                    </a:p>
                  </a:txBody>
                  <a:tcPr/>
                </a:tc>
                <a:tc>
                  <a:txBody>
                    <a:bodyPr/>
                    <a:lstStyle/>
                    <a:p>
                      <a:endParaRPr lang="en-US"/>
                    </a:p>
                  </a:txBody>
                  <a:tcPr/>
                </a:tc>
                <a:tc>
                  <a:txBody>
                    <a:bodyPr/>
                    <a:lstStyle/>
                    <a:p>
                      <a:endParaRPr lang="en-US" dirty="0"/>
                    </a:p>
                  </a:txBody>
                  <a:tcPr/>
                </a:tc>
                <a:extLst>
                  <a:ext uri="{0D108BD9-81ED-4DB2-BD59-A6C34878D82A}">
                    <a16:rowId xmlns:a16="http://schemas.microsoft.com/office/drawing/2014/main" val="629780728"/>
                  </a:ext>
                </a:extLst>
              </a:tr>
            </a:tbl>
          </a:graphicData>
        </a:graphic>
      </p:graphicFrame>
      <p:grpSp>
        <p:nvGrpSpPr>
          <p:cNvPr id="26" name="Group 25">
            <a:extLst>
              <a:ext uri="{FF2B5EF4-FFF2-40B4-BE49-F238E27FC236}">
                <a16:creationId xmlns:a16="http://schemas.microsoft.com/office/drawing/2014/main" id="{16D5F73C-F357-731C-E2D2-D6E95BB19FE8}"/>
              </a:ext>
            </a:extLst>
          </p:cNvPr>
          <p:cNvGrpSpPr/>
          <p:nvPr/>
        </p:nvGrpSpPr>
        <p:grpSpPr>
          <a:xfrm>
            <a:off x="3189012" y="1626463"/>
            <a:ext cx="2782956" cy="526774"/>
            <a:chOff x="3213653" y="1600200"/>
            <a:chExt cx="2799467" cy="526774"/>
          </a:xfrm>
        </p:grpSpPr>
        <p:sp>
          <p:nvSpPr>
            <p:cNvPr id="19" name="Rectangle 18">
              <a:extLst>
                <a:ext uri="{FF2B5EF4-FFF2-40B4-BE49-F238E27FC236}">
                  <a16:creationId xmlns:a16="http://schemas.microsoft.com/office/drawing/2014/main" id="{3C8B9E15-FBC2-68CE-3279-9F0716572590}"/>
                </a:ext>
              </a:extLst>
            </p:cNvPr>
            <p:cNvSpPr/>
            <p:nvPr/>
          </p:nvSpPr>
          <p:spPr>
            <a:xfrm>
              <a:off x="5317377" y="1600200"/>
              <a:ext cx="695743" cy="526774"/>
            </a:xfrm>
            <a:prstGeom prst="rect">
              <a:avLst/>
            </a:prstGeom>
          </p:spPr>
          <p:style>
            <a:lnRef idx="2">
              <a:schemeClr val="accent4">
                <a:shade val="15000"/>
              </a:schemeClr>
            </a:lnRef>
            <a:fillRef idx="1">
              <a:schemeClr val="accent4"/>
            </a:fillRef>
            <a:effectRef idx="0">
              <a:schemeClr val="accent4"/>
            </a:effectRef>
            <a:fontRef idx="minor">
              <a:schemeClr val="lt1"/>
            </a:fontRef>
          </p:style>
          <p:txBody>
            <a:bodyPr rtlCol="0" anchor="ctr"/>
            <a:lstStyle/>
            <a:p>
              <a:pPr algn="ctr"/>
              <a:r>
                <a:rPr lang="en-US"/>
                <a:t>Q4</a:t>
              </a:r>
            </a:p>
          </p:txBody>
        </p:sp>
        <p:sp>
          <p:nvSpPr>
            <p:cNvPr id="23" name="Rectangle 22">
              <a:extLst>
                <a:ext uri="{FF2B5EF4-FFF2-40B4-BE49-F238E27FC236}">
                  <a16:creationId xmlns:a16="http://schemas.microsoft.com/office/drawing/2014/main" id="{BD9A4570-7D02-C8FF-CC4F-5F77AD8B4946}"/>
                </a:ext>
              </a:extLst>
            </p:cNvPr>
            <p:cNvSpPr/>
            <p:nvPr/>
          </p:nvSpPr>
          <p:spPr>
            <a:xfrm>
              <a:off x="4621693" y="1600200"/>
              <a:ext cx="695743" cy="526774"/>
            </a:xfrm>
            <a:prstGeom prst="rect">
              <a:avLst/>
            </a:prstGeom>
          </p:spPr>
          <p:style>
            <a:lnRef idx="2">
              <a:schemeClr val="accent4">
                <a:shade val="15000"/>
              </a:schemeClr>
            </a:lnRef>
            <a:fillRef idx="1">
              <a:schemeClr val="accent4"/>
            </a:fillRef>
            <a:effectRef idx="0">
              <a:schemeClr val="accent4"/>
            </a:effectRef>
            <a:fontRef idx="minor">
              <a:schemeClr val="lt1"/>
            </a:fontRef>
          </p:style>
          <p:txBody>
            <a:bodyPr rtlCol="0" anchor="ctr"/>
            <a:lstStyle/>
            <a:p>
              <a:pPr algn="ctr"/>
              <a:r>
                <a:rPr lang="en-US"/>
                <a:t>Q3</a:t>
              </a:r>
            </a:p>
          </p:txBody>
        </p:sp>
        <p:sp>
          <p:nvSpPr>
            <p:cNvPr id="24" name="Rectangle 23">
              <a:extLst>
                <a:ext uri="{FF2B5EF4-FFF2-40B4-BE49-F238E27FC236}">
                  <a16:creationId xmlns:a16="http://schemas.microsoft.com/office/drawing/2014/main" id="{B6821260-E7CF-C288-EF89-F776AD21BFF3}"/>
                </a:ext>
              </a:extLst>
            </p:cNvPr>
            <p:cNvSpPr/>
            <p:nvPr/>
          </p:nvSpPr>
          <p:spPr>
            <a:xfrm>
              <a:off x="3916015" y="1600200"/>
              <a:ext cx="695743" cy="526774"/>
            </a:xfrm>
            <a:prstGeom prst="rect">
              <a:avLst/>
            </a:prstGeom>
          </p:spPr>
          <p:style>
            <a:lnRef idx="2">
              <a:schemeClr val="accent4">
                <a:shade val="15000"/>
              </a:schemeClr>
            </a:lnRef>
            <a:fillRef idx="1">
              <a:schemeClr val="accent4"/>
            </a:fillRef>
            <a:effectRef idx="0">
              <a:schemeClr val="accent4"/>
            </a:effectRef>
            <a:fontRef idx="minor">
              <a:schemeClr val="lt1"/>
            </a:fontRef>
          </p:style>
          <p:txBody>
            <a:bodyPr rtlCol="0" anchor="ctr"/>
            <a:lstStyle/>
            <a:p>
              <a:pPr algn="ctr"/>
              <a:r>
                <a:rPr lang="en-US"/>
                <a:t>Q2</a:t>
              </a:r>
            </a:p>
          </p:txBody>
        </p:sp>
        <p:sp>
          <p:nvSpPr>
            <p:cNvPr id="25" name="Rectangle 24">
              <a:extLst>
                <a:ext uri="{FF2B5EF4-FFF2-40B4-BE49-F238E27FC236}">
                  <a16:creationId xmlns:a16="http://schemas.microsoft.com/office/drawing/2014/main" id="{55A10590-F9AB-2CEC-E139-F677DED98374}"/>
                </a:ext>
              </a:extLst>
            </p:cNvPr>
            <p:cNvSpPr/>
            <p:nvPr/>
          </p:nvSpPr>
          <p:spPr>
            <a:xfrm>
              <a:off x="3213653" y="1600200"/>
              <a:ext cx="695743" cy="526774"/>
            </a:xfrm>
            <a:prstGeom prst="rect">
              <a:avLst/>
            </a:prstGeom>
          </p:spPr>
          <p:style>
            <a:lnRef idx="2">
              <a:schemeClr val="accent4">
                <a:shade val="15000"/>
              </a:schemeClr>
            </a:lnRef>
            <a:fillRef idx="1">
              <a:schemeClr val="accent4"/>
            </a:fillRef>
            <a:effectRef idx="0">
              <a:schemeClr val="accent4"/>
            </a:effectRef>
            <a:fontRef idx="minor">
              <a:schemeClr val="lt1"/>
            </a:fontRef>
          </p:style>
          <p:txBody>
            <a:bodyPr rtlCol="0" anchor="ctr"/>
            <a:lstStyle/>
            <a:p>
              <a:pPr algn="ctr"/>
              <a:r>
                <a:rPr lang="en-US"/>
                <a:t>Q1</a:t>
              </a:r>
            </a:p>
          </p:txBody>
        </p:sp>
      </p:grpSp>
      <p:grpSp>
        <p:nvGrpSpPr>
          <p:cNvPr id="27" name="Group 26">
            <a:extLst>
              <a:ext uri="{FF2B5EF4-FFF2-40B4-BE49-F238E27FC236}">
                <a16:creationId xmlns:a16="http://schemas.microsoft.com/office/drawing/2014/main" id="{2CBB9109-485C-8A81-2F2C-3807515156CE}"/>
              </a:ext>
            </a:extLst>
          </p:cNvPr>
          <p:cNvGrpSpPr/>
          <p:nvPr/>
        </p:nvGrpSpPr>
        <p:grpSpPr>
          <a:xfrm>
            <a:off x="6028635" y="1626463"/>
            <a:ext cx="2762732" cy="526774"/>
            <a:chOff x="3213653" y="1600200"/>
            <a:chExt cx="2809465" cy="526774"/>
          </a:xfrm>
        </p:grpSpPr>
        <p:sp>
          <p:nvSpPr>
            <p:cNvPr id="28" name="Rectangle 27">
              <a:extLst>
                <a:ext uri="{FF2B5EF4-FFF2-40B4-BE49-F238E27FC236}">
                  <a16:creationId xmlns:a16="http://schemas.microsoft.com/office/drawing/2014/main" id="{6A16658D-07A8-D927-E470-BEA88613D565}"/>
                </a:ext>
              </a:extLst>
            </p:cNvPr>
            <p:cNvSpPr/>
            <p:nvPr/>
          </p:nvSpPr>
          <p:spPr>
            <a:xfrm>
              <a:off x="5327375" y="1600200"/>
              <a:ext cx="695743" cy="526774"/>
            </a:xfrm>
            <a:prstGeom prst="rect">
              <a:avLst/>
            </a:prstGeom>
          </p:spPr>
          <p:style>
            <a:lnRef idx="2">
              <a:schemeClr val="accent4">
                <a:shade val="15000"/>
              </a:schemeClr>
            </a:lnRef>
            <a:fillRef idx="1">
              <a:schemeClr val="accent4"/>
            </a:fillRef>
            <a:effectRef idx="0">
              <a:schemeClr val="accent4"/>
            </a:effectRef>
            <a:fontRef idx="minor">
              <a:schemeClr val="lt1"/>
            </a:fontRef>
          </p:style>
          <p:txBody>
            <a:bodyPr rtlCol="0" anchor="ctr"/>
            <a:lstStyle/>
            <a:p>
              <a:pPr algn="ctr"/>
              <a:r>
                <a:rPr lang="en-US"/>
                <a:t>Q4</a:t>
              </a:r>
            </a:p>
          </p:txBody>
        </p:sp>
        <p:sp>
          <p:nvSpPr>
            <p:cNvPr id="29" name="Rectangle 28">
              <a:extLst>
                <a:ext uri="{FF2B5EF4-FFF2-40B4-BE49-F238E27FC236}">
                  <a16:creationId xmlns:a16="http://schemas.microsoft.com/office/drawing/2014/main" id="{0640FB0B-696E-DCDD-23C2-3C9B8D01FB2C}"/>
                </a:ext>
              </a:extLst>
            </p:cNvPr>
            <p:cNvSpPr/>
            <p:nvPr/>
          </p:nvSpPr>
          <p:spPr>
            <a:xfrm>
              <a:off x="4621693" y="1600200"/>
              <a:ext cx="695743" cy="526774"/>
            </a:xfrm>
            <a:prstGeom prst="rect">
              <a:avLst/>
            </a:prstGeom>
          </p:spPr>
          <p:style>
            <a:lnRef idx="2">
              <a:schemeClr val="accent4">
                <a:shade val="15000"/>
              </a:schemeClr>
            </a:lnRef>
            <a:fillRef idx="1">
              <a:schemeClr val="accent4"/>
            </a:fillRef>
            <a:effectRef idx="0">
              <a:schemeClr val="accent4"/>
            </a:effectRef>
            <a:fontRef idx="minor">
              <a:schemeClr val="lt1"/>
            </a:fontRef>
          </p:style>
          <p:txBody>
            <a:bodyPr rtlCol="0" anchor="ctr"/>
            <a:lstStyle/>
            <a:p>
              <a:pPr algn="ctr"/>
              <a:r>
                <a:rPr lang="en-US"/>
                <a:t>Q3</a:t>
              </a:r>
            </a:p>
          </p:txBody>
        </p:sp>
        <p:sp>
          <p:nvSpPr>
            <p:cNvPr id="30" name="Rectangle 29">
              <a:extLst>
                <a:ext uri="{FF2B5EF4-FFF2-40B4-BE49-F238E27FC236}">
                  <a16:creationId xmlns:a16="http://schemas.microsoft.com/office/drawing/2014/main" id="{D9583DEE-FF92-E5D2-04D1-F4F5CA348549}"/>
                </a:ext>
              </a:extLst>
            </p:cNvPr>
            <p:cNvSpPr/>
            <p:nvPr/>
          </p:nvSpPr>
          <p:spPr>
            <a:xfrm>
              <a:off x="3916015" y="1600200"/>
              <a:ext cx="695743" cy="526774"/>
            </a:xfrm>
            <a:prstGeom prst="rect">
              <a:avLst/>
            </a:prstGeom>
          </p:spPr>
          <p:style>
            <a:lnRef idx="2">
              <a:schemeClr val="accent4">
                <a:shade val="15000"/>
              </a:schemeClr>
            </a:lnRef>
            <a:fillRef idx="1">
              <a:schemeClr val="accent4"/>
            </a:fillRef>
            <a:effectRef idx="0">
              <a:schemeClr val="accent4"/>
            </a:effectRef>
            <a:fontRef idx="minor">
              <a:schemeClr val="lt1"/>
            </a:fontRef>
          </p:style>
          <p:txBody>
            <a:bodyPr rtlCol="0" anchor="ctr"/>
            <a:lstStyle/>
            <a:p>
              <a:pPr algn="ctr"/>
              <a:r>
                <a:rPr lang="en-US"/>
                <a:t>Q2</a:t>
              </a:r>
            </a:p>
          </p:txBody>
        </p:sp>
        <p:sp>
          <p:nvSpPr>
            <p:cNvPr id="31" name="Rectangle 30">
              <a:extLst>
                <a:ext uri="{FF2B5EF4-FFF2-40B4-BE49-F238E27FC236}">
                  <a16:creationId xmlns:a16="http://schemas.microsoft.com/office/drawing/2014/main" id="{A526D70A-B1F3-9395-6E4B-F6A2AB675756}"/>
                </a:ext>
              </a:extLst>
            </p:cNvPr>
            <p:cNvSpPr/>
            <p:nvPr/>
          </p:nvSpPr>
          <p:spPr>
            <a:xfrm>
              <a:off x="3213653" y="1600200"/>
              <a:ext cx="695743" cy="526774"/>
            </a:xfrm>
            <a:prstGeom prst="rect">
              <a:avLst/>
            </a:prstGeom>
          </p:spPr>
          <p:style>
            <a:lnRef idx="2">
              <a:schemeClr val="accent4">
                <a:shade val="15000"/>
              </a:schemeClr>
            </a:lnRef>
            <a:fillRef idx="1">
              <a:schemeClr val="accent4"/>
            </a:fillRef>
            <a:effectRef idx="0">
              <a:schemeClr val="accent4"/>
            </a:effectRef>
            <a:fontRef idx="minor">
              <a:schemeClr val="lt1"/>
            </a:fontRef>
          </p:style>
          <p:txBody>
            <a:bodyPr rtlCol="0" anchor="ctr"/>
            <a:lstStyle/>
            <a:p>
              <a:pPr algn="ctr"/>
              <a:r>
                <a:rPr lang="en-US"/>
                <a:t>Q1</a:t>
              </a:r>
            </a:p>
          </p:txBody>
        </p:sp>
      </p:grpSp>
      <p:grpSp>
        <p:nvGrpSpPr>
          <p:cNvPr id="32" name="Group 31">
            <a:extLst>
              <a:ext uri="{FF2B5EF4-FFF2-40B4-BE49-F238E27FC236}">
                <a16:creationId xmlns:a16="http://schemas.microsoft.com/office/drawing/2014/main" id="{001CEC3A-587F-5B82-8950-CCA984A34D5D}"/>
              </a:ext>
            </a:extLst>
          </p:cNvPr>
          <p:cNvGrpSpPr/>
          <p:nvPr/>
        </p:nvGrpSpPr>
        <p:grpSpPr>
          <a:xfrm>
            <a:off x="8870632" y="1626463"/>
            <a:ext cx="2958803" cy="526774"/>
            <a:chOff x="3213653" y="1600200"/>
            <a:chExt cx="2809465" cy="526774"/>
          </a:xfrm>
        </p:grpSpPr>
        <p:sp>
          <p:nvSpPr>
            <p:cNvPr id="33" name="Rectangle 32">
              <a:extLst>
                <a:ext uri="{FF2B5EF4-FFF2-40B4-BE49-F238E27FC236}">
                  <a16:creationId xmlns:a16="http://schemas.microsoft.com/office/drawing/2014/main" id="{51811379-6AAB-44EF-B68B-1E6F7CC093A4}"/>
                </a:ext>
              </a:extLst>
            </p:cNvPr>
            <p:cNvSpPr/>
            <p:nvPr/>
          </p:nvSpPr>
          <p:spPr>
            <a:xfrm>
              <a:off x="5327375" y="1600200"/>
              <a:ext cx="695743" cy="526774"/>
            </a:xfrm>
            <a:prstGeom prst="rect">
              <a:avLst/>
            </a:prstGeom>
          </p:spPr>
          <p:style>
            <a:lnRef idx="2">
              <a:schemeClr val="accent4">
                <a:shade val="15000"/>
              </a:schemeClr>
            </a:lnRef>
            <a:fillRef idx="1">
              <a:schemeClr val="accent4"/>
            </a:fillRef>
            <a:effectRef idx="0">
              <a:schemeClr val="accent4"/>
            </a:effectRef>
            <a:fontRef idx="minor">
              <a:schemeClr val="lt1"/>
            </a:fontRef>
          </p:style>
          <p:txBody>
            <a:bodyPr rtlCol="0" anchor="ctr"/>
            <a:lstStyle/>
            <a:p>
              <a:pPr algn="ctr"/>
              <a:r>
                <a:rPr lang="en-US"/>
                <a:t>Q4</a:t>
              </a:r>
            </a:p>
          </p:txBody>
        </p:sp>
        <p:sp>
          <p:nvSpPr>
            <p:cNvPr id="34" name="Rectangle 33">
              <a:extLst>
                <a:ext uri="{FF2B5EF4-FFF2-40B4-BE49-F238E27FC236}">
                  <a16:creationId xmlns:a16="http://schemas.microsoft.com/office/drawing/2014/main" id="{8950C4ED-F594-8870-FCBB-58836E82A2CE}"/>
                </a:ext>
              </a:extLst>
            </p:cNvPr>
            <p:cNvSpPr/>
            <p:nvPr/>
          </p:nvSpPr>
          <p:spPr>
            <a:xfrm>
              <a:off x="4621693" y="1600200"/>
              <a:ext cx="695743" cy="526774"/>
            </a:xfrm>
            <a:prstGeom prst="rect">
              <a:avLst/>
            </a:prstGeom>
          </p:spPr>
          <p:style>
            <a:lnRef idx="2">
              <a:schemeClr val="accent4">
                <a:shade val="15000"/>
              </a:schemeClr>
            </a:lnRef>
            <a:fillRef idx="1">
              <a:schemeClr val="accent4"/>
            </a:fillRef>
            <a:effectRef idx="0">
              <a:schemeClr val="accent4"/>
            </a:effectRef>
            <a:fontRef idx="minor">
              <a:schemeClr val="lt1"/>
            </a:fontRef>
          </p:style>
          <p:txBody>
            <a:bodyPr rtlCol="0" anchor="ctr"/>
            <a:lstStyle/>
            <a:p>
              <a:pPr algn="ctr"/>
              <a:r>
                <a:rPr lang="en-US"/>
                <a:t>Q3</a:t>
              </a:r>
            </a:p>
          </p:txBody>
        </p:sp>
        <p:sp>
          <p:nvSpPr>
            <p:cNvPr id="35" name="Rectangle 34">
              <a:extLst>
                <a:ext uri="{FF2B5EF4-FFF2-40B4-BE49-F238E27FC236}">
                  <a16:creationId xmlns:a16="http://schemas.microsoft.com/office/drawing/2014/main" id="{7B187F85-46D2-FC0B-2941-82AF332C9E1F}"/>
                </a:ext>
              </a:extLst>
            </p:cNvPr>
            <p:cNvSpPr/>
            <p:nvPr/>
          </p:nvSpPr>
          <p:spPr>
            <a:xfrm>
              <a:off x="3916015" y="1600200"/>
              <a:ext cx="695743" cy="526774"/>
            </a:xfrm>
            <a:prstGeom prst="rect">
              <a:avLst/>
            </a:prstGeom>
          </p:spPr>
          <p:style>
            <a:lnRef idx="2">
              <a:schemeClr val="accent4">
                <a:shade val="15000"/>
              </a:schemeClr>
            </a:lnRef>
            <a:fillRef idx="1">
              <a:schemeClr val="accent4"/>
            </a:fillRef>
            <a:effectRef idx="0">
              <a:schemeClr val="accent4"/>
            </a:effectRef>
            <a:fontRef idx="minor">
              <a:schemeClr val="lt1"/>
            </a:fontRef>
          </p:style>
          <p:txBody>
            <a:bodyPr rtlCol="0" anchor="ctr"/>
            <a:lstStyle/>
            <a:p>
              <a:pPr algn="ctr"/>
              <a:r>
                <a:rPr lang="en-US"/>
                <a:t>Q2</a:t>
              </a:r>
            </a:p>
          </p:txBody>
        </p:sp>
        <p:sp>
          <p:nvSpPr>
            <p:cNvPr id="36" name="Rectangle 35">
              <a:extLst>
                <a:ext uri="{FF2B5EF4-FFF2-40B4-BE49-F238E27FC236}">
                  <a16:creationId xmlns:a16="http://schemas.microsoft.com/office/drawing/2014/main" id="{0051E505-6AA0-A1C7-6B82-35F28F4FD0AB}"/>
                </a:ext>
              </a:extLst>
            </p:cNvPr>
            <p:cNvSpPr/>
            <p:nvPr/>
          </p:nvSpPr>
          <p:spPr>
            <a:xfrm>
              <a:off x="3213653" y="1600200"/>
              <a:ext cx="695743" cy="526774"/>
            </a:xfrm>
            <a:prstGeom prst="rect">
              <a:avLst/>
            </a:prstGeom>
          </p:spPr>
          <p:style>
            <a:lnRef idx="2">
              <a:schemeClr val="accent4">
                <a:shade val="15000"/>
              </a:schemeClr>
            </a:lnRef>
            <a:fillRef idx="1">
              <a:schemeClr val="accent4"/>
            </a:fillRef>
            <a:effectRef idx="0">
              <a:schemeClr val="accent4"/>
            </a:effectRef>
            <a:fontRef idx="minor">
              <a:schemeClr val="lt1"/>
            </a:fontRef>
          </p:style>
          <p:txBody>
            <a:bodyPr rtlCol="0" anchor="ctr"/>
            <a:lstStyle/>
            <a:p>
              <a:pPr algn="ctr"/>
              <a:r>
                <a:rPr lang="en-US"/>
                <a:t>Q1</a:t>
              </a:r>
            </a:p>
          </p:txBody>
        </p:sp>
      </p:grpSp>
      <p:sp>
        <p:nvSpPr>
          <p:cNvPr id="39" name="TextBox 38">
            <a:extLst>
              <a:ext uri="{FF2B5EF4-FFF2-40B4-BE49-F238E27FC236}">
                <a16:creationId xmlns:a16="http://schemas.microsoft.com/office/drawing/2014/main" id="{F130E353-56CB-DC85-9B06-76E9F91B5C62}"/>
              </a:ext>
            </a:extLst>
          </p:cNvPr>
          <p:cNvSpPr txBox="1"/>
          <p:nvPr/>
        </p:nvSpPr>
        <p:spPr>
          <a:xfrm>
            <a:off x="4477584" y="6491969"/>
            <a:ext cx="1141368" cy="369332"/>
          </a:xfrm>
          <a:prstGeom prst="rect">
            <a:avLst/>
          </a:prstGeom>
          <a:noFill/>
        </p:spPr>
        <p:txBody>
          <a:bodyPr wrap="square" rtlCol="0">
            <a:spAutoFit/>
          </a:bodyPr>
          <a:lstStyle/>
          <a:p>
            <a:r>
              <a:rPr lang="en-US">
                <a:solidFill>
                  <a:srgbClr val="FF0000"/>
                </a:solidFill>
              </a:rPr>
              <a:t>Today</a:t>
            </a:r>
          </a:p>
        </p:txBody>
      </p:sp>
      <p:sp>
        <p:nvSpPr>
          <p:cNvPr id="40" name="Flowchart: Decision 39">
            <a:extLst>
              <a:ext uri="{FF2B5EF4-FFF2-40B4-BE49-F238E27FC236}">
                <a16:creationId xmlns:a16="http://schemas.microsoft.com/office/drawing/2014/main" id="{B1304463-2D94-88CF-0870-AE58F9F99D56}"/>
              </a:ext>
            </a:extLst>
          </p:cNvPr>
          <p:cNvSpPr/>
          <p:nvPr/>
        </p:nvSpPr>
        <p:spPr>
          <a:xfrm>
            <a:off x="41494" y="4408530"/>
            <a:ext cx="149086" cy="188844"/>
          </a:xfrm>
          <a:prstGeom prst="flowChartDecision">
            <a:avLst/>
          </a:prstGeom>
          <a:solidFill>
            <a:srgbClr val="FF0000"/>
          </a:solid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Isosceles Triangle 42">
            <a:extLst>
              <a:ext uri="{FF2B5EF4-FFF2-40B4-BE49-F238E27FC236}">
                <a16:creationId xmlns:a16="http://schemas.microsoft.com/office/drawing/2014/main" id="{79A31A74-F4F2-F8D2-722F-1B800643DB49}"/>
              </a:ext>
            </a:extLst>
          </p:cNvPr>
          <p:cNvSpPr/>
          <p:nvPr/>
        </p:nvSpPr>
        <p:spPr>
          <a:xfrm>
            <a:off x="49791" y="5087525"/>
            <a:ext cx="159025" cy="168966"/>
          </a:xfrm>
          <a:prstGeom prst="triangle">
            <a:avLst/>
          </a:prstGeom>
          <a:solidFill>
            <a:srgbClr val="FFFF00"/>
          </a:solidFill>
          <a:ln>
            <a:solidFill>
              <a:srgbClr val="FFFF00"/>
            </a:solidFill>
          </a:ln>
        </p:spPr>
        <p:style>
          <a:lnRef idx="2">
            <a:schemeClr val="accent2">
              <a:shade val="15000"/>
            </a:schemeClr>
          </a:lnRef>
          <a:fillRef idx="1">
            <a:schemeClr val="accent2"/>
          </a:fillRef>
          <a:effectRef idx="0">
            <a:schemeClr val="accent2"/>
          </a:effectRef>
          <a:fontRef idx="minor">
            <a:schemeClr val="lt1"/>
          </a:fontRef>
        </p:style>
        <p:txBody>
          <a:bodyPr rtlCol="0" anchor="ctr"/>
          <a:lstStyle/>
          <a:p>
            <a:pPr algn="ctr"/>
            <a:endParaRPr lang="en-US"/>
          </a:p>
        </p:txBody>
      </p:sp>
      <p:sp>
        <p:nvSpPr>
          <p:cNvPr id="44" name="Rectangle 43">
            <a:extLst>
              <a:ext uri="{FF2B5EF4-FFF2-40B4-BE49-F238E27FC236}">
                <a16:creationId xmlns:a16="http://schemas.microsoft.com/office/drawing/2014/main" id="{3C5DC34E-2750-EFA5-2AE1-3BF1E78C30AA}"/>
              </a:ext>
            </a:extLst>
          </p:cNvPr>
          <p:cNvSpPr/>
          <p:nvPr/>
        </p:nvSpPr>
        <p:spPr>
          <a:xfrm>
            <a:off x="5881956" y="496025"/>
            <a:ext cx="1421296" cy="365125"/>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ctr"/>
            <a:r>
              <a:rPr lang="en-US" sz="1200"/>
              <a:t>Planning</a:t>
            </a:r>
          </a:p>
        </p:txBody>
      </p:sp>
      <p:sp>
        <p:nvSpPr>
          <p:cNvPr id="45" name="Rectangle 44">
            <a:extLst>
              <a:ext uri="{FF2B5EF4-FFF2-40B4-BE49-F238E27FC236}">
                <a16:creationId xmlns:a16="http://schemas.microsoft.com/office/drawing/2014/main" id="{9D22DFAF-78AC-6925-E06F-386A6B9443EA}"/>
              </a:ext>
            </a:extLst>
          </p:cNvPr>
          <p:cNvSpPr/>
          <p:nvPr/>
        </p:nvSpPr>
        <p:spPr>
          <a:xfrm>
            <a:off x="4412654" y="489638"/>
            <a:ext cx="1421296" cy="365125"/>
          </a:xfrm>
          <a:prstGeom prst="rect">
            <a:avLst/>
          </a:prstGeom>
        </p:spPr>
        <p:style>
          <a:lnRef idx="2">
            <a:schemeClr val="accent2">
              <a:shade val="15000"/>
            </a:schemeClr>
          </a:lnRef>
          <a:fillRef idx="1">
            <a:schemeClr val="accent2"/>
          </a:fillRef>
          <a:effectRef idx="0">
            <a:schemeClr val="accent2"/>
          </a:effectRef>
          <a:fontRef idx="minor">
            <a:schemeClr val="lt1"/>
          </a:fontRef>
        </p:style>
        <p:txBody>
          <a:bodyPr rtlCol="0" anchor="ctr"/>
          <a:lstStyle/>
          <a:p>
            <a:pPr algn="ctr"/>
            <a:r>
              <a:rPr lang="en-US" sz="1200"/>
              <a:t>Initiation</a:t>
            </a:r>
          </a:p>
        </p:txBody>
      </p:sp>
      <p:sp>
        <p:nvSpPr>
          <p:cNvPr id="46" name="Rectangle 45">
            <a:extLst>
              <a:ext uri="{FF2B5EF4-FFF2-40B4-BE49-F238E27FC236}">
                <a16:creationId xmlns:a16="http://schemas.microsoft.com/office/drawing/2014/main" id="{B50CC732-F30D-7EC3-C49E-4348177BEDD8}"/>
              </a:ext>
            </a:extLst>
          </p:cNvPr>
          <p:cNvSpPr/>
          <p:nvPr/>
        </p:nvSpPr>
        <p:spPr>
          <a:xfrm>
            <a:off x="2946952" y="489638"/>
            <a:ext cx="1421296" cy="365125"/>
          </a:xfrm>
          <a:prstGeom prst="rect">
            <a:avLst/>
          </a:prstGeom>
        </p:spPr>
        <p:style>
          <a:lnRef idx="2">
            <a:schemeClr val="accent3">
              <a:shade val="15000"/>
            </a:schemeClr>
          </a:lnRef>
          <a:fillRef idx="1">
            <a:schemeClr val="accent3"/>
          </a:fillRef>
          <a:effectRef idx="0">
            <a:schemeClr val="accent3"/>
          </a:effectRef>
          <a:fontRef idx="minor">
            <a:schemeClr val="lt1"/>
          </a:fontRef>
        </p:style>
        <p:txBody>
          <a:bodyPr rtlCol="0" anchor="ctr"/>
          <a:lstStyle/>
          <a:p>
            <a:pPr algn="ctr"/>
            <a:r>
              <a:rPr lang="en-US" sz="1200"/>
              <a:t>Pre-Initiation</a:t>
            </a:r>
          </a:p>
        </p:txBody>
      </p:sp>
      <p:sp>
        <p:nvSpPr>
          <p:cNvPr id="47" name="Rectangle 46">
            <a:extLst>
              <a:ext uri="{FF2B5EF4-FFF2-40B4-BE49-F238E27FC236}">
                <a16:creationId xmlns:a16="http://schemas.microsoft.com/office/drawing/2014/main" id="{EF369282-A11C-7972-A852-C67C8F5C81E9}"/>
              </a:ext>
            </a:extLst>
          </p:cNvPr>
          <p:cNvSpPr/>
          <p:nvPr/>
        </p:nvSpPr>
        <p:spPr>
          <a:xfrm>
            <a:off x="7337719" y="496023"/>
            <a:ext cx="1421296" cy="365125"/>
          </a:xfrm>
          <a:prstGeom prst="rect">
            <a:avLst/>
          </a:prstGeom>
        </p:spPr>
        <p:style>
          <a:lnRef idx="2">
            <a:schemeClr val="accent5">
              <a:shade val="15000"/>
            </a:schemeClr>
          </a:lnRef>
          <a:fillRef idx="1">
            <a:schemeClr val="accent5"/>
          </a:fillRef>
          <a:effectRef idx="0">
            <a:schemeClr val="accent5"/>
          </a:effectRef>
          <a:fontRef idx="minor">
            <a:schemeClr val="lt1"/>
          </a:fontRef>
        </p:style>
        <p:txBody>
          <a:bodyPr rtlCol="0" anchor="ctr"/>
          <a:lstStyle/>
          <a:p>
            <a:pPr algn="ctr"/>
            <a:r>
              <a:rPr lang="en-US" sz="1200"/>
              <a:t>Execution</a:t>
            </a:r>
          </a:p>
        </p:txBody>
      </p:sp>
      <p:sp>
        <p:nvSpPr>
          <p:cNvPr id="48" name="Rectangle 47">
            <a:extLst>
              <a:ext uri="{FF2B5EF4-FFF2-40B4-BE49-F238E27FC236}">
                <a16:creationId xmlns:a16="http://schemas.microsoft.com/office/drawing/2014/main" id="{EF902DAF-D604-71D2-6203-184C7B49D09A}"/>
              </a:ext>
            </a:extLst>
          </p:cNvPr>
          <p:cNvSpPr/>
          <p:nvPr/>
        </p:nvSpPr>
        <p:spPr>
          <a:xfrm>
            <a:off x="8816960" y="489019"/>
            <a:ext cx="1421296" cy="365125"/>
          </a:xfrm>
          <a:prstGeom prst="rect">
            <a:avLst/>
          </a:prstGeom>
        </p:spPr>
        <p:style>
          <a:lnRef idx="2">
            <a:schemeClr val="accent6">
              <a:shade val="15000"/>
            </a:schemeClr>
          </a:lnRef>
          <a:fillRef idx="1">
            <a:schemeClr val="accent6"/>
          </a:fillRef>
          <a:effectRef idx="0">
            <a:schemeClr val="accent6"/>
          </a:effectRef>
          <a:fontRef idx="minor">
            <a:schemeClr val="lt1"/>
          </a:fontRef>
        </p:style>
        <p:txBody>
          <a:bodyPr rtlCol="0" anchor="ctr"/>
          <a:lstStyle/>
          <a:p>
            <a:pPr algn="ctr"/>
            <a:r>
              <a:rPr lang="en-US" sz="1200"/>
              <a:t>Closing &amp; Archiving</a:t>
            </a:r>
          </a:p>
        </p:txBody>
      </p:sp>
      <p:sp>
        <p:nvSpPr>
          <p:cNvPr id="49" name="Rectangle 48">
            <a:extLst>
              <a:ext uri="{FF2B5EF4-FFF2-40B4-BE49-F238E27FC236}">
                <a16:creationId xmlns:a16="http://schemas.microsoft.com/office/drawing/2014/main" id="{12FED584-0056-6DD8-549C-CF929FB51525}"/>
              </a:ext>
            </a:extLst>
          </p:cNvPr>
          <p:cNvSpPr/>
          <p:nvPr/>
        </p:nvSpPr>
        <p:spPr>
          <a:xfrm>
            <a:off x="4587238" y="2445196"/>
            <a:ext cx="492071" cy="301575"/>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ctr"/>
            <a:endParaRPr lang="en-US" sz="1200"/>
          </a:p>
        </p:txBody>
      </p:sp>
      <p:sp>
        <p:nvSpPr>
          <p:cNvPr id="50" name="Rectangle 49">
            <a:extLst>
              <a:ext uri="{FF2B5EF4-FFF2-40B4-BE49-F238E27FC236}">
                <a16:creationId xmlns:a16="http://schemas.microsoft.com/office/drawing/2014/main" id="{EFE93DD6-FA00-A077-8EC7-3990B23EC722}"/>
              </a:ext>
            </a:extLst>
          </p:cNvPr>
          <p:cNvSpPr/>
          <p:nvPr/>
        </p:nvSpPr>
        <p:spPr>
          <a:xfrm>
            <a:off x="5074956" y="2446760"/>
            <a:ext cx="1417801" cy="308317"/>
          </a:xfrm>
          <a:prstGeom prst="rect">
            <a:avLst/>
          </a:prstGeom>
        </p:spPr>
        <p:style>
          <a:lnRef idx="2">
            <a:schemeClr val="accent5">
              <a:shade val="15000"/>
            </a:schemeClr>
          </a:lnRef>
          <a:fillRef idx="1">
            <a:schemeClr val="accent5"/>
          </a:fillRef>
          <a:effectRef idx="0">
            <a:schemeClr val="accent5"/>
          </a:effectRef>
          <a:fontRef idx="minor">
            <a:schemeClr val="lt1"/>
          </a:fontRef>
        </p:style>
        <p:txBody>
          <a:bodyPr rtlCol="0" anchor="ctr"/>
          <a:lstStyle/>
          <a:p>
            <a:pPr algn="ctr"/>
            <a:endParaRPr lang="en-US" sz="1200"/>
          </a:p>
        </p:txBody>
      </p:sp>
      <p:sp>
        <p:nvSpPr>
          <p:cNvPr id="51" name="Rectangle 50">
            <a:extLst>
              <a:ext uri="{FF2B5EF4-FFF2-40B4-BE49-F238E27FC236}">
                <a16:creationId xmlns:a16="http://schemas.microsoft.com/office/drawing/2014/main" id="{FD37A6E8-D6AA-EDDE-0927-3A1D739B42E1}"/>
              </a:ext>
            </a:extLst>
          </p:cNvPr>
          <p:cNvSpPr/>
          <p:nvPr/>
        </p:nvSpPr>
        <p:spPr>
          <a:xfrm>
            <a:off x="6029063" y="3032016"/>
            <a:ext cx="355245" cy="365125"/>
          </a:xfrm>
          <a:prstGeom prst="rect">
            <a:avLst/>
          </a:prstGeom>
        </p:spPr>
        <p:style>
          <a:lnRef idx="2">
            <a:schemeClr val="accent3">
              <a:shade val="15000"/>
            </a:schemeClr>
          </a:lnRef>
          <a:fillRef idx="1">
            <a:schemeClr val="accent3"/>
          </a:fillRef>
          <a:effectRef idx="0">
            <a:schemeClr val="accent3"/>
          </a:effectRef>
          <a:fontRef idx="minor">
            <a:schemeClr val="lt1"/>
          </a:fontRef>
        </p:style>
        <p:txBody>
          <a:bodyPr rtlCol="0" anchor="ctr"/>
          <a:lstStyle/>
          <a:p>
            <a:pPr algn="ctr"/>
            <a:r>
              <a:rPr lang="en-US" sz="1200"/>
              <a:t>L</a:t>
            </a:r>
          </a:p>
        </p:txBody>
      </p:sp>
      <p:sp>
        <p:nvSpPr>
          <p:cNvPr id="52" name="Rectangle 51">
            <a:extLst>
              <a:ext uri="{FF2B5EF4-FFF2-40B4-BE49-F238E27FC236}">
                <a16:creationId xmlns:a16="http://schemas.microsoft.com/office/drawing/2014/main" id="{16ED9ACB-4452-CD92-60EB-0C926509CD15}"/>
              </a:ext>
            </a:extLst>
          </p:cNvPr>
          <p:cNvSpPr/>
          <p:nvPr/>
        </p:nvSpPr>
        <p:spPr>
          <a:xfrm>
            <a:off x="6386137" y="3034835"/>
            <a:ext cx="234071" cy="365125"/>
          </a:xfrm>
          <a:prstGeom prst="rect">
            <a:avLst/>
          </a:prstGeom>
        </p:spPr>
        <p:style>
          <a:lnRef idx="2">
            <a:schemeClr val="accent2">
              <a:shade val="15000"/>
            </a:schemeClr>
          </a:lnRef>
          <a:fillRef idx="1">
            <a:schemeClr val="accent2"/>
          </a:fillRef>
          <a:effectRef idx="0">
            <a:schemeClr val="accent2"/>
          </a:effectRef>
          <a:fontRef idx="minor">
            <a:schemeClr val="lt1"/>
          </a:fontRef>
        </p:style>
        <p:txBody>
          <a:bodyPr rtlCol="0" anchor="ctr"/>
          <a:lstStyle/>
          <a:p>
            <a:pPr algn="ctr"/>
            <a:r>
              <a:rPr lang="en-US" sz="1200"/>
              <a:t>L</a:t>
            </a:r>
          </a:p>
        </p:txBody>
      </p:sp>
      <p:sp>
        <p:nvSpPr>
          <p:cNvPr id="53" name="Rectangle 52">
            <a:extLst>
              <a:ext uri="{FF2B5EF4-FFF2-40B4-BE49-F238E27FC236}">
                <a16:creationId xmlns:a16="http://schemas.microsoft.com/office/drawing/2014/main" id="{4CEDB5CE-18F7-D309-0792-EDA55CC5036E}"/>
              </a:ext>
            </a:extLst>
          </p:cNvPr>
          <p:cNvSpPr/>
          <p:nvPr/>
        </p:nvSpPr>
        <p:spPr>
          <a:xfrm>
            <a:off x="6620208" y="3034838"/>
            <a:ext cx="535359" cy="365125"/>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ctr"/>
            <a:endParaRPr lang="en-US" sz="1200"/>
          </a:p>
        </p:txBody>
      </p:sp>
      <p:sp>
        <p:nvSpPr>
          <p:cNvPr id="54" name="Rectangle 53">
            <a:extLst>
              <a:ext uri="{FF2B5EF4-FFF2-40B4-BE49-F238E27FC236}">
                <a16:creationId xmlns:a16="http://schemas.microsoft.com/office/drawing/2014/main" id="{D32CF026-D4B1-54D2-0856-F69B0480EA70}"/>
              </a:ext>
            </a:extLst>
          </p:cNvPr>
          <p:cNvSpPr/>
          <p:nvPr/>
        </p:nvSpPr>
        <p:spPr>
          <a:xfrm>
            <a:off x="7152086" y="3034302"/>
            <a:ext cx="1406638" cy="365125"/>
          </a:xfrm>
          <a:prstGeom prst="rect">
            <a:avLst/>
          </a:prstGeom>
        </p:spPr>
        <p:style>
          <a:lnRef idx="2">
            <a:schemeClr val="accent5">
              <a:shade val="15000"/>
            </a:schemeClr>
          </a:lnRef>
          <a:fillRef idx="1">
            <a:schemeClr val="accent5"/>
          </a:fillRef>
          <a:effectRef idx="0">
            <a:schemeClr val="accent5"/>
          </a:effectRef>
          <a:fontRef idx="minor">
            <a:schemeClr val="lt1"/>
          </a:fontRef>
        </p:style>
        <p:txBody>
          <a:bodyPr rtlCol="0" anchor="ctr"/>
          <a:lstStyle/>
          <a:p>
            <a:pPr algn="ctr"/>
            <a:endParaRPr lang="en-US" sz="1200"/>
          </a:p>
        </p:txBody>
      </p:sp>
      <p:sp>
        <p:nvSpPr>
          <p:cNvPr id="55" name="Rectangle 54">
            <a:extLst>
              <a:ext uri="{FF2B5EF4-FFF2-40B4-BE49-F238E27FC236}">
                <a16:creationId xmlns:a16="http://schemas.microsoft.com/office/drawing/2014/main" id="{ED7DA883-D76B-57F1-0F3A-65A4CC1D2EA3}"/>
              </a:ext>
            </a:extLst>
          </p:cNvPr>
          <p:cNvSpPr/>
          <p:nvPr/>
        </p:nvSpPr>
        <p:spPr>
          <a:xfrm>
            <a:off x="8564376" y="3032872"/>
            <a:ext cx="234071" cy="365125"/>
          </a:xfrm>
          <a:prstGeom prst="rect">
            <a:avLst/>
          </a:prstGeom>
        </p:spPr>
        <p:style>
          <a:lnRef idx="2">
            <a:schemeClr val="accent6">
              <a:shade val="15000"/>
            </a:schemeClr>
          </a:lnRef>
          <a:fillRef idx="1">
            <a:schemeClr val="accent6"/>
          </a:fillRef>
          <a:effectRef idx="0">
            <a:schemeClr val="accent6"/>
          </a:effectRef>
          <a:fontRef idx="minor">
            <a:schemeClr val="lt1"/>
          </a:fontRef>
        </p:style>
        <p:txBody>
          <a:bodyPr rtlCol="0" anchor="ctr"/>
          <a:lstStyle/>
          <a:p>
            <a:pPr algn="ctr"/>
            <a:endParaRPr lang="en-US" sz="1200"/>
          </a:p>
        </p:txBody>
      </p:sp>
      <p:sp>
        <p:nvSpPr>
          <p:cNvPr id="56" name="Rectangle 55">
            <a:extLst>
              <a:ext uri="{FF2B5EF4-FFF2-40B4-BE49-F238E27FC236}">
                <a16:creationId xmlns:a16="http://schemas.microsoft.com/office/drawing/2014/main" id="{878BF3A3-C891-4922-D403-83FC8A43A9B2}"/>
              </a:ext>
            </a:extLst>
          </p:cNvPr>
          <p:cNvSpPr/>
          <p:nvPr/>
        </p:nvSpPr>
        <p:spPr>
          <a:xfrm>
            <a:off x="3351989" y="3783496"/>
            <a:ext cx="1919907" cy="365125"/>
          </a:xfrm>
          <a:prstGeom prst="rect">
            <a:avLst/>
          </a:prstGeom>
        </p:spPr>
        <p:style>
          <a:lnRef idx="2">
            <a:schemeClr val="accent5">
              <a:shade val="15000"/>
            </a:schemeClr>
          </a:lnRef>
          <a:fillRef idx="1">
            <a:schemeClr val="accent5"/>
          </a:fillRef>
          <a:effectRef idx="0">
            <a:schemeClr val="accent5"/>
          </a:effectRef>
          <a:fontRef idx="minor">
            <a:schemeClr val="lt1"/>
          </a:fontRef>
        </p:style>
        <p:txBody>
          <a:bodyPr rtlCol="0" anchor="ctr"/>
          <a:lstStyle/>
          <a:p>
            <a:pPr algn="ctr"/>
            <a:r>
              <a:rPr lang="en-US" sz="1200" err="1"/>
              <a:t>Q&amp;Cr</a:t>
            </a:r>
            <a:endParaRPr lang="en-US" sz="1200"/>
          </a:p>
        </p:txBody>
      </p:sp>
      <p:sp>
        <p:nvSpPr>
          <p:cNvPr id="59" name="Rectangle 58">
            <a:extLst>
              <a:ext uri="{FF2B5EF4-FFF2-40B4-BE49-F238E27FC236}">
                <a16:creationId xmlns:a16="http://schemas.microsoft.com/office/drawing/2014/main" id="{E6A843C2-1D7F-2B2A-955E-5BB649DF7814}"/>
              </a:ext>
            </a:extLst>
          </p:cNvPr>
          <p:cNvSpPr/>
          <p:nvPr/>
        </p:nvSpPr>
        <p:spPr>
          <a:xfrm>
            <a:off x="4220913" y="4425815"/>
            <a:ext cx="715520" cy="365125"/>
          </a:xfrm>
          <a:prstGeom prst="rect">
            <a:avLst/>
          </a:prstGeom>
        </p:spPr>
        <p:style>
          <a:lnRef idx="2">
            <a:schemeClr val="accent3">
              <a:shade val="15000"/>
            </a:schemeClr>
          </a:lnRef>
          <a:fillRef idx="1">
            <a:schemeClr val="accent3"/>
          </a:fillRef>
          <a:effectRef idx="0">
            <a:schemeClr val="accent3"/>
          </a:effectRef>
          <a:fontRef idx="minor">
            <a:schemeClr val="lt1"/>
          </a:fontRef>
        </p:style>
        <p:txBody>
          <a:bodyPr rtlCol="0" anchor="ctr"/>
          <a:lstStyle/>
          <a:p>
            <a:pPr algn="ctr"/>
            <a:r>
              <a:rPr lang="en-US" sz="1200"/>
              <a:t>N</a:t>
            </a:r>
          </a:p>
        </p:txBody>
      </p:sp>
      <p:sp>
        <p:nvSpPr>
          <p:cNvPr id="60" name="Rectangle 59">
            <a:extLst>
              <a:ext uri="{FF2B5EF4-FFF2-40B4-BE49-F238E27FC236}">
                <a16:creationId xmlns:a16="http://schemas.microsoft.com/office/drawing/2014/main" id="{0DF617B3-2037-8052-300F-968AA632A231}"/>
              </a:ext>
            </a:extLst>
          </p:cNvPr>
          <p:cNvSpPr/>
          <p:nvPr/>
        </p:nvSpPr>
        <p:spPr>
          <a:xfrm>
            <a:off x="4935113" y="4423985"/>
            <a:ext cx="2439047" cy="365125"/>
          </a:xfrm>
          <a:prstGeom prst="rect">
            <a:avLst/>
          </a:prstGeom>
        </p:spPr>
        <p:style>
          <a:lnRef idx="2">
            <a:schemeClr val="accent2">
              <a:shade val="15000"/>
            </a:schemeClr>
          </a:lnRef>
          <a:fillRef idx="1">
            <a:schemeClr val="accent2"/>
          </a:fillRef>
          <a:effectRef idx="0">
            <a:schemeClr val="accent2"/>
          </a:effectRef>
          <a:fontRef idx="minor">
            <a:schemeClr val="lt1"/>
          </a:fontRef>
        </p:style>
        <p:txBody>
          <a:bodyPr rtlCol="0" anchor="ctr"/>
          <a:lstStyle/>
          <a:p>
            <a:pPr algn="ctr"/>
            <a:r>
              <a:rPr lang="en-US" sz="1200"/>
              <a:t>PM</a:t>
            </a:r>
          </a:p>
        </p:txBody>
      </p:sp>
      <p:sp>
        <p:nvSpPr>
          <p:cNvPr id="61" name="Rectangle 60">
            <a:extLst>
              <a:ext uri="{FF2B5EF4-FFF2-40B4-BE49-F238E27FC236}">
                <a16:creationId xmlns:a16="http://schemas.microsoft.com/office/drawing/2014/main" id="{234CCB76-5948-278D-210E-CAC794768033}"/>
              </a:ext>
            </a:extLst>
          </p:cNvPr>
          <p:cNvSpPr/>
          <p:nvPr/>
        </p:nvSpPr>
        <p:spPr>
          <a:xfrm>
            <a:off x="7365006" y="4423828"/>
            <a:ext cx="693944" cy="365125"/>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ctr"/>
            <a:endParaRPr lang="en-US" sz="1200"/>
          </a:p>
        </p:txBody>
      </p:sp>
      <p:sp>
        <p:nvSpPr>
          <p:cNvPr id="62" name="Rectangle 61">
            <a:extLst>
              <a:ext uri="{FF2B5EF4-FFF2-40B4-BE49-F238E27FC236}">
                <a16:creationId xmlns:a16="http://schemas.microsoft.com/office/drawing/2014/main" id="{B465444C-C091-87F6-2142-49CBEECB031F}"/>
              </a:ext>
            </a:extLst>
          </p:cNvPr>
          <p:cNvSpPr/>
          <p:nvPr/>
        </p:nvSpPr>
        <p:spPr>
          <a:xfrm>
            <a:off x="8064242" y="4423828"/>
            <a:ext cx="2160992" cy="365125"/>
          </a:xfrm>
          <a:prstGeom prst="rect">
            <a:avLst/>
          </a:prstGeom>
        </p:spPr>
        <p:style>
          <a:lnRef idx="2">
            <a:schemeClr val="accent5">
              <a:shade val="15000"/>
            </a:schemeClr>
          </a:lnRef>
          <a:fillRef idx="1">
            <a:schemeClr val="accent5"/>
          </a:fillRef>
          <a:effectRef idx="0">
            <a:schemeClr val="accent5"/>
          </a:effectRef>
          <a:fontRef idx="minor">
            <a:schemeClr val="lt1"/>
          </a:fontRef>
        </p:style>
        <p:txBody>
          <a:bodyPr rtlCol="0" anchor="ctr"/>
          <a:lstStyle/>
          <a:p>
            <a:pPr algn="ctr"/>
            <a:endParaRPr lang="en-US" sz="1200"/>
          </a:p>
        </p:txBody>
      </p:sp>
      <p:sp>
        <p:nvSpPr>
          <p:cNvPr id="63" name="Rectangle 62">
            <a:extLst>
              <a:ext uri="{FF2B5EF4-FFF2-40B4-BE49-F238E27FC236}">
                <a16:creationId xmlns:a16="http://schemas.microsoft.com/office/drawing/2014/main" id="{C290FF89-7651-2F92-51F5-7FDD1695B5C8}"/>
              </a:ext>
            </a:extLst>
          </p:cNvPr>
          <p:cNvSpPr/>
          <p:nvPr/>
        </p:nvSpPr>
        <p:spPr>
          <a:xfrm>
            <a:off x="10225234" y="4423828"/>
            <a:ext cx="234071" cy="365125"/>
          </a:xfrm>
          <a:prstGeom prst="rect">
            <a:avLst/>
          </a:prstGeom>
        </p:spPr>
        <p:style>
          <a:lnRef idx="2">
            <a:schemeClr val="accent6">
              <a:shade val="15000"/>
            </a:schemeClr>
          </a:lnRef>
          <a:fillRef idx="1">
            <a:schemeClr val="accent6"/>
          </a:fillRef>
          <a:effectRef idx="0">
            <a:schemeClr val="accent6"/>
          </a:effectRef>
          <a:fontRef idx="minor">
            <a:schemeClr val="lt1"/>
          </a:fontRef>
        </p:style>
        <p:txBody>
          <a:bodyPr rtlCol="0" anchor="ctr"/>
          <a:lstStyle/>
          <a:p>
            <a:pPr algn="ctr"/>
            <a:endParaRPr lang="en-US" sz="1200"/>
          </a:p>
        </p:txBody>
      </p:sp>
      <p:sp>
        <p:nvSpPr>
          <p:cNvPr id="64" name="Rectangle 63">
            <a:extLst>
              <a:ext uri="{FF2B5EF4-FFF2-40B4-BE49-F238E27FC236}">
                <a16:creationId xmlns:a16="http://schemas.microsoft.com/office/drawing/2014/main" id="{A3F195FD-63DC-B035-111F-633C1DA2CFC9}"/>
              </a:ext>
            </a:extLst>
          </p:cNvPr>
          <p:cNvSpPr/>
          <p:nvPr/>
        </p:nvSpPr>
        <p:spPr>
          <a:xfrm>
            <a:off x="5273921" y="3786053"/>
            <a:ext cx="234071" cy="365125"/>
          </a:xfrm>
          <a:prstGeom prst="rect">
            <a:avLst/>
          </a:prstGeom>
        </p:spPr>
        <p:style>
          <a:lnRef idx="2">
            <a:schemeClr val="accent6">
              <a:shade val="15000"/>
            </a:schemeClr>
          </a:lnRef>
          <a:fillRef idx="1">
            <a:schemeClr val="accent6"/>
          </a:fillRef>
          <a:effectRef idx="0">
            <a:schemeClr val="accent6"/>
          </a:effectRef>
          <a:fontRef idx="minor">
            <a:schemeClr val="lt1"/>
          </a:fontRef>
        </p:style>
        <p:txBody>
          <a:bodyPr rtlCol="0" anchor="ctr"/>
          <a:lstStyle/>
          <a:p>
            <a:pPr algn="ctr"/>
            <a:endParaRPr lang="en-US" sz="1200"/>
          </a:p>
        </p:txBody>
      </p:sp>
      <p:sp>
        <p:nvSpPr>
          <p:cNvPr id="65" name="Rectangle 64">
            <a:extLst>
              <a:ext uri="{FF2B5EF4-FFF2-40B4-BE49-F238E27FC236}">
                <a16:creationId xmlns:a16="http://schemas.microsoft.com/office/drawing/2014/main" id="{48F36D2E-9A2C-0499-B4E8-C0A4B9AB725A}"/>
              </a:ext>
            </a:extLst>
          </p:cNvPr>
          <p:cNvSpPr/>
          <p:nvPr/>
        </p:nvSpPr>
        <p:spPr>
          <a:xfrm>
            <a:off x="3170448" y="5055138"/>
            <a:ext cx="2799868" cy="365125"/>
          </a:xfrm>
          <a:prstGeom prst="rect">
            <a:avLst/>
          </a:prstGeom>
        </p:spPr>
        <p:style>
          <a:lnRef idx="2">
            <a:schemeClr val="accent5">
              <a:shade val="15000"/>
            </a:schemeClr>
          </a:lnRef>
          <a:fillRef idx="1">
            <a:schemeClr val="accent5"/>
          </a:fillRef>
          <a:effectRef idx="0">
            <a:schemeClr val="accent5"/>
          </a:effectRef>
          <a:fontRef idx="minor">
            <a:schemeClr val="lt1"/>
          </a:fontRef>
        </p:style>
        <p:txBody>
          <a:bodyPr rtlCol="0" anchor="ctr"/>
          <a:lstStyle/>
          <a:p>
            <a:pPr algn="ctr"/>
            <a:r>
              <a:rPr lang="en-US" sz="1200"/>
              <a:t>                   L&amp;O              Phase 1</a:t>
            </a:r>
          </a:p>
        </p:txBody>
      </p:sp>
      <p:sp>
        <p:nvSpPr>
          <p:cNvPr id="66" name="Rectangle 65">
            <a:extLst>
              <a:ext uri="{FF2B5EF4-FFF2-40B4-BE49-F238E27FC236}">
                <a16:creationId xmlns:a16="http://schemas.microsoft.com/office/drawing/2014/main" id="{39635321-1C35-4594-AF30-BCD3A2DC58F0}"/>
              </a:ext>
            </a:extLst>
          </p:cNvPr>
          <p:cNvSpPr/>
          <p:nvPr/>
        </p:nvSpPr>
        <p:spPr>
          <a:xfrm>
            <a:off x="4427209" y="5652227"/>
            <a:ext cx="754049" cy="365125"/>
          </a:xfrm>
          <a:prstGeom prst="rect">
            <a:avLst/>
          </a:prstGeom>
        </p:spPr>
        <p:style>
          <a:lnRef idx="2">
            <a:schemeClr val="accent3">
              <a:shade val="15000"/>
            </a:schemeClr>
          </a:lnRef>
          <a:fillRef idx="1">
            <a:schemeClr val="accent3"/>
          </a:fillRef>
          <a:effectRef idx="0">
            <a:schemeClr val="accent3"/>
          </a:effectRef>
          <a:fontRef idx="minor">
            <a:schemeClr val="lt1"/>
          </a:fontRef>
        </p:style>
        <p:txBody>
          <a:bodyPr rtlCol="0" anchor="ctr"/>
          <a:lstStyle/>
          <a:p>
            <a:pPr algn="ctr"/>
            <a:r>
              <a:rPr lang="en-US" sz="1200"/>
              <a:t>O</a:t>
            </a:r>
          </a:p>
        </p:txBody>
      </p:sp>
      <p:sp>
        <p:nvSpPr>
          <p:cNvPr id="67" name="Rectangle 66">
            <a:extLst>
              <a:ext uri="{FF2B5EF4-FFF2-40B4-BE49-F238E27FC236}">
                <a16:creationId xmlns:a16="http://schemas.microsoft.com/office/drawing/2014/main" id="{5281BF06-2252-F934-8D7D-D8246C5529B1}"/>
              </a:ext>
            </a:extLst>
          </p:cNvPr>
          <p:cNvSpPr/>
          <p:nvPr/>
        </p:nvSpPr>
        <p:spPr>
          <a:xfrm>
            <a:off x="5181259" y="5658122"/>
            <a:ext cx="563894" cy="365125"/>
          </a:xfrm>
          <a:prstGeom prst="rect">
            <a:avLst/>
          </a:prstGeom>
        </p:spPr>
        <p:style>
          <a:lnRef idx="2">
            <a:schemeClr val="accent2">
              <a:shade val="15000"/>
            </a:schemeClr>
          </a:lnRef>
          <a:fillRef idx="1">
            <a:schemeClr val="accent2"/>
          </a:fillRef>
          <a:effectRef idx="0">
            <a:schemeClr val="accent2"/>
          </a:effectRef>
          <a:fontRef idx="minor">
            <a:schemeClr val="lt1"/>
          </a:fontRef>
        </p:style>
        <p:txBody>
          <a:bodyPr rtlCol="0" anchor="ctr"/>
          <a:lstStyle/>
          <a:p>
            <a:pPr algn="ctr"/>
            <a:r>
              <a:rPr lang="en-US" sz="1200"/>
              <a:t>Q&amp;N</a:t>
            </a:r>
          </a:p>
        </p:txBody>
      </p:sp>
      <p:sp>
        <p:nvSpPr>
          <p:cNvPr id="69" name="Rectangle 68">
            <a:extLst>
              <a:ext uri="{FF2B5EF4-FFF2-40B4-BE49-F238E27FC236}">
                <a16:creationId xmlns:a16="http://schemas.microsoft.com/office/drawing/2014/main" id="{8A3F9715-BA58-CCDA-495F-F342F55A36D0}"/>
              </a:ext>
            </a:extLst>
          </p:cNvPr>
          <p:cNvSpPr/>
          <p:nvPr/>
        </p:nvSpPr>
        <p:spPr>
          <a:xfrm>
            <a:off x="5752694" y="5652226"/>
            <a:ext cx="330936" cy="365125"/>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ctr"/>
            <a:endParaRPr lang="en-US" sz="1200"/>
          </a:p>
        </p:txBody>
      </p:sp>
      <p:sp>
        <p:nvSpPr>
          <p:cNvPr id="70" name="Rectangle 69">
            <a:extLst>
              <a:ext uri="{FF2B5EF4-FFF2-40B4-BE49-F238E27FC236}">
                <a16:creationId xmlns:a16="http://schemas.microsoft.com/office/drawing/2014/main" id="{6740CAEC-6608-4B2F-D9AD-DC2663DC2CC0}"/>
              </a:ext>
            </a:extLst>
          </p:cNvPr>
          <p:cNvSpPr/>
          <p:nvPr/>
        </p:nvSpPr>
        <p:spPr>
          <a:xfrm>
            <a:off x="6091937" y="5650371"/>
            <a:ext cx="1230741" cy="365125"/>
          </a:xfrm>
          <a:prstGeom prst="rect">
            <a:avLst/>
          </a:prstGeom>
        </p:spPr>
        <p:style>
          <a:lnRef idx="2">
            <a:schemeClr val="accent5">
              <a:shade val="15000"/>
            </a:schemeClr>
          </a:lnRef>
          <a:fillRef idx="1">
            <a:schemeClr val="accent5"/>
          </a:fillRef>
          <a:effectRef idx="0">
            <a:schemeClr val="accent5"/>
          </a:effectRef>
          <a:fontRef idx="minor">
            <a:schemeClr val="lt1"/>
          </a:fontRef>
        </p:style>
        <p:txBody>
          <a:bodyPr rtlCol="0" anchor="ctr"/>
          <a:lstStyle/>
          <a:p>
            <a:pPr algn="ctr"/>
            <a:endParaRPr lang="en-US" sz="1200"/>
          </a:p>
        </p:txBody>
      </p:sp>
      <p:sp>
        <p:nvSpPr>
          <p:cNvPr id="71" name="Rectangle 70">
            <a:extLst>
              <a:ext uri="{FF2B5EF4-FFF2-40B4-BE49-F238E27FC236}">
                <a16:creationId xmlns:a16="http://schemas.microsoft.com/office/drawing/2014/main" id="{C097A8DE-7D55-0AE6-F346-22F7F2E821F0}"/>
              </a:ext>
            </a:extLst>
          </p:cNvPr>
          <p:cNvSpPr/>
          <p:nvPr/>
        </p:nvSpPr>
        <p:spPr>
          <a:xfrm>
            <a:off x="7329994" y="5654717"/>
            <a:ext cx="234071" cy="365125"/>
          </a:xfrm>
          <a:prstGeom prst="rect">
            <a:avLst/>
          </a:prstGeom>
        </p:spPr>
        <p:style>
          <a:lnRef idx="2">
            <a:schemeClr val="accent6">
              <a:shade val="15000"/>
            </a:schemeClr>
          </a:lnRef>
          <a:fillRef idx="1">
            <a:schemeClr val="accent6"/>
          </a:fillRef>
          <a:effectRef idx="0">
            <a:schemeClr val="accent6"/>
          </a:effectRef>
          <a:fontRef idx="minor">
            <a:schemeClr val="lt1"/>
          </a:fontRef>
        </p:style>
        <p:txBody>
          <a:bodyPr rtlCol="0" anchor="ctr"/>
          <a:lstStyle/>
          <a:p>
            <a:pPr algn="ctr"/>
            <a:endParaRPr lang="en-US" sz="1200"/>
          </a:p>
        </p:txBody>
      </p:sp>
      <p:sp>
        <p:nvSpPr>
          <p:cNvPr id="72" name="Rectangle 71">
            <a:extLst>
              <a:ext uri="{FF2B5EF4-FFF2-40B4-BE49-F238E27FC236}">
                <a16:creationId xmlns:a16="http://schemas.microsoft.com/office/drawing/2014/main" id="{17FD877A-AD65-A1B8-EB24-85C2657B19AA}"/>
              </a:ext>
            </a:extLst>
          </p:cNvPr>
          <p:cNvSpPr/>
          <p:nvPr/>
        </p:nvSpPr>
        <p:spPr>
          <a:xfrm>
            <a:off x="3199549" y="6118329"/>
            <a:ext cx="3834041" cy="365125"/>
          </a:xfrm>
          <a:prstGeom prst="rect">
            <a:avLst/>
          </a:prstGeom>
        </p:spPr>
        <p:style>
          <a:lnRef idx="2">
            <a:schemeClr val="accent2">
              <a:shade val="15000"/>
            </a:schemeClr>
          </a:lnRef>
          <a:fillRef idx="1">
            <a:schemeClr val="accent2"/>
          </a:fillRef>
          <a:effectRef idx="0">
            <a:schemeClr val="accent2"/>
          </a:effectRef>
          <a:fontRef idx="minor">
            <a:schemeClr val="lt1"/>
          </a:fontRef>
        </p:style>
        <p:txBody>
          <a:bodyPr rtlCol="0" anchor="ctr"/>
          <a:lstStyle/>
          <a:p>
            <a:pPr algn="ctr"/>
            <a:r>
              <a:rPr lang="en-US" sz="1200"/>
              <a:t>C&amp;V</a:t>
            </a:r>
          </a:p>
        </p:txBody>
      </p:sp>
      <p:grpSp>
        <p:nvGrpSpPr>
          <p:cNvPr id="74" name="Group 73">
            <a:extLst>
              <a:ext uri="{FF2B5EF4-FFF2-40B4-BE49-F238E27FC236}">
                <a16:creationId xmlns:a16="http://schemas.microsoft.com/office/drawing/2014/main" id="{AA5F5B65-3F18-5DE3-99E1-30919AFDDADA}"/>
              </a:ext>
            </a:extLst>
          </p:cNvPr>
          <p:cNvGrpSpPr/>
          <p:nvPr/>
        </p:nvGrpSpPr>
        <p:grpSpPr>
          <a:xfrm>
            <a:off x="4616872" y="1166020"/>
            <a:ext cx="6229768" cy="453752"/>
            <a:chOff x="4616872" y="1166020"/>
            <a:chExt cx="6229768" cy="453752"/>
          </a:xfrm>
        </p:grpSpPr>
        <p:sp>
          <p:nvSpPr>
            <p:cNvPr id="75" name="Rectangle 74">
              <a:extLst>
                <a:ext uri="{FF2B5EF4-FFF2-40B4-BE49-F238E27FC236}">
                  <a16:creationId xmlns:a16="http://schemas.microsoft.com/office/drawing/2014/main" id="{B3E8B9AB-DB8D-F1D1-E0AD-1A05BB5F1B9A}"/>
                </a:ext>
              </a:extLst>
            </p:cNvPr>
            <p:cNvSpPr/>
            <p:nvPr/>
          </p:nvSpPr>
          <p:spPr>
            <a:xfrm>
              <a:off x="4616872" y="1167347"/>
              <a:ext cx="593119" cy="452141"/>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a:t>Jan 24</a:t>
              </a:r>
            </a:p>
          </p:txBody>
        </p:sp>
        <p:sp>
          <p:nvSpPr>
            <p:cNvPr id="76" name="Rectangle 75">
              <a:extLst>
                <a:ext uri="{FF2B5EF4-FFF2-40B4-BE49-F238E27FC236}">
                  <a16:creationId xmlns:a16="http://schemas.microsoft.com/office/drawing/2014/main" id="{44BBD381-8CE9-59D4-2B1C-59651BEB9A79}"/>
                </a:ext>
              </a:extLst>
            </p:cNvPr>
            <p:cNvSpPr/>
            <p:nvPr/>
          </p:nvSpPr>
          <p:spPr>
            <a:xfrm>
              <a:off x="7391198" y="1166020"/>
              <a:ext cx="593119" cy="452141"/>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a:t>Jan 25</a:t>
              </a:r>
            </a:p>
          </p:txBody>
        </p:sp>
        <p:sp>
          <p:nvSpPr>
            <p:cNvPr id="77" name="Rectangle 76">
              <a:extLst>
                <a:ext uri="{FF2B5EF4-FFF2-40B4-BE49-F238E27FC236}">
                  <a16:creationId xmlns:a16="http://schemas.microsoft.com/office/drawing/2014/main" id="{23906897-67F9-75E0-40DE-F1D9464D4A1C}"/>
                </a:ext>
              </a:extLst>
            </p:cNvPr>
            <p:cNvSpPr/>
            <p:nvPr/>
          </p:nvSpPr>
          <p:spPr>
            <a:xfrm>
              <a:off x="10253521" y="1167631"/>
              <a:ext cx="593119" cy="452141"/>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a:t>Jan 26</a:t>
              </a:r>
            </a:p>
          </p:txBody>
        </p:sp>
      </p:grpSp>
      <p:sp>
        <p:nvSpPr>
          <p:cNvPr id="78" name="Flowchart: Decision 77">
            <a:extLst>
              <a:ext uri="{FF2B5EF4-FFF2-40B4-BE49-F238E27FC236}">
                <a16:creationId xmlns:a16="http://schemas.microsoft.com/office/drawing/2014/main" id="{5B2D099E-975C-9D4A-DC21-AC912DBB4F38}"/>
              </a:ext>
            </a:extLst>
          </p:cNvPr>
          <p:cNvSpPr/>
          <p:nvPr/>
        </p:nvSpPr>
        <p:spPr>
          <a:xfrm>
            <a:off x="46625" y="2328897"/>
            <a:ext cx="149086" cy="188844"/>
          </a:xfrm>
          <a:prstGeom prst="flowChartDecision">
            <a:avLst/>
          </a:prstGeom>
          <a:solidFill>
            <a:srgbClr val="FF0000"/>
          </a:solid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8" name="Straight Connector 37">
            <a:extLst>
              <a:ext uri="{FF2B5EF4-FFF2-40B4-BE49-F238E27FC236}">
                <a16:creationId xmlns:a16="http://schemas.microsoft.com/office/drawing/2014/main" id="{E41AE3F5-47D4-8F6A-D638-C4DDBF9F98CD}"/>
              </a:ext>
            </a:extLst>
          </p:cNvPr>
          <p:cNvCxnSpPr>
            <a:cxnSpLocks/>
          </p:cNvCxnSpPr>
          <p:nvPr/>
        </p:nvCxnSpPr>
        <p:spPr>
          <a:xfrm>
            <a:off x="4790476" y="2216242"/>
            <a:ext cx="27365" cy="4360509"/>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
        <p:nvSpPr>
          <p:cNvPr id="12" name="Rectangle 11">
            <a:extLst>
              <a:ext uri="{FF2B5EF4-FFF2-40B4-BE49-F238E27FC236}">
                <a16:creationId xmlns:a16="http://schemas.microsoft.com/office/drawing/2014/main" id="{3135A09A-0517-FB3B-5C9F-FACAA84BB79F}"/>
              </a:ext>
            </a:extLst>
          </p:cNvPr>
          <p:cNvSpPr/>
          <p:nvPr/>
        </p:nvSpPr>
        <p:spPr>
          <a:xfrm>
            <a:off x="7033590" y="6109957"/>
            <a:ext cx="340570" cy="365125"/>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ctr"/>
            <a:endParaRPr lang="en-US" sz="1200"/>
          </a:p>
        </p:txBody>
      </p:sp>
      <p:sp>
        <p:nvSpPr>
          <p:cNvPr id="14" name="Rectangle 13">
            <a:extLst>
              <a:ext uri="{FF2B5EF4-FFF2-40B4-BE49-F238E27FC236}">
                <a16:creationId xmlns:a16="http://schemas.microsoft.com/office/drawing/2014/main" id="{4A78E3BC-E19E-964D-7B97-5821E46344E2}"/>
              </a:ext>
            </a:extLst>
          </p:cNvPr>
          <p:cNvSpPr/>
          <p:nvPr/>
        </p:nvSpPr>
        <p:spPr>
          <a:xfrm>
            <a:off x="7374160" y="6126537"/>
            <a:ext cx="3906458" cy="365125"/>
          </a:xfrm>
          <a:prstGeom prst="rect">
            <a:avLst/>
          </a:prstGeom>
        </p:spPr>
        <p:style>
          <a:lnRef idx="2">
            <a:schemeClr val="accent5">
              <a:shade val="15000"/>
            </a:schemeClr>
          </a:lnRef>
          <a:fillRef idx="1">
            <a:schemeClr val="accent5"/>
          </a:fillRef>
          <a:effectRef idx="0">
            <a:schemeClr val="accent5"/>
          </a:effectRef>
          <a:fontRef idx="minor">
            <a:schemeClr val="lt1"/>
          </a:fontRef>
        </p:style>
        <p:txBody>
          <a:bodyPr rtlCol="0" anchor="ctr"/>
          <a:lstStyle/>
          <a:p>
            <a:pPr algn="ctr"/>
            <a:endParaRPr lang="en-US" sz="1200"/>
          </a:p>
        </p:txBody>
      </p:sp>
      <p:sp>
        <p:nvSpPr>
          <p:cNvPr id="15" name="Rectangle 14">
            <a:extLst>
              <a:ext uri="{FF2B5EF4-FFF2-40B4-BE49-F238E27FC236}">
                <a16:creationId xmlns:a16="http://schemas.microsoft.com/office/drawing/2014/main" id="{3B5768DC-76D8-095C-97EA-6598F4A1D58B}"/>
              </a:ext>
            </a:extLst>
          </p:cNvPr>
          <p:cNvSpPr/>
          <p:nvPr/>
        </p:nvSpPr>
        <p:spPr>
          <a:xfrm>
            <a:off x="11280619" y="6126844"/>
            <a:ext cx="234071" cy="365125"/>
          </a:xfrm>
          <a:prstGeom prst="rect">
            <a:avLst/>
          </a:prstGeom>
        </p:spPr>
        <p:style>
          <a:lnRef idx="2">
            <a:schemeClr val="accent6">
              <a:shade val="15000"/>
            </a:schemeClr>
          </a:lnRef>
          <a:fillRef idx="1">
            <a:schemeClr val="accent6"/>
          </a:fillRef>
          <a:effectRef idx="0">
            <a:schemeClr val="accent6"/>
          </a:effectRef>
          <a:fontRef idx="minor">
            <a:schemeClr val="lt1"/>
          </a:fontRef>
        </p:style>
        <p:txBody>
          <a:bodyPr rtlCol="0" anchor="ctr"/>
          <a:lstStyle/>
          <a:p>
            <a:pPr algn="ctr"/>
            <a:endParaRPr lang="en-US" sz="1200"/>
          </a:p>
        </p:txBody>
      </p:sp>
      <p:sp>
        <p:nvSpPr>
          <p:cNvPr id="16" name="Rectangle 15">
            <a:extLst>
              <a:ext uri="{FF2B5EF4-FFF2-40B4-BE49-F238E27FC236}">
                <a16:creationId xmlns:a16="http://schemas.microsoft.com/office/drawing/2014/main" id="{12DD2E5B-F4E6-6A8B-9B16-34BD387415D8}"/>
              </a:ext>
            </a:extLst>
          </p:cNvPr>
          <p:cNvSpPr/>
          <p:nvPr/>
        </p:nvSpPr>
        <p:spPr>
          <a:xfrm>
            <a:off x="6673719" y="5055043"/>
            <a:ext cx="1431680" cy="365125"/>
          </a:xfrm>
          <a:prstGeom prst="rect">
            <a:avLst/>
          </a:prstGeom>
        </p:spPr>
        <p:style>
          <a:lnRef idx="2">
            <a:schemeClr val="accent5">
              <a:shade val="15000"/>
            </a:schemeClr>
          </a:lnRef>
          <a:fillRef idx="1">
            <a:schemeClr val="accent5"/>
          </a:fillRef>
          <a:effectRef idx="0">
            <a:schemeClr val="accent5"/>
          </a:effectRef>
          <a:fontRef idx="minor">
            <a:schemeClr val="lt1"/>
          </a:fontRef>
        </p:style>
        <p:txBody>
          <a:bodyPr rtlCol="0" anchor="ctr"/>
          <a:lstStyle/>
          <a:p>
            <a:pPr algn="ctr"/>
            <a:r>
              <a:rPr lang="en-US" sz="1200"/>
              <a:t>Phase 2 TBD</a:t>
            </a:r>
          </a:p>
        </p:txBody>
      </p:sp>
      <p:sp>
        <p:nvSpPr>
          <p:cNvPr id="17" name="Rectangle 16">
            <a:extLst>
              <a:ext uri="{FF2B5EF4-FFF2-40B4-BE49-F238E27FC236}">
                <a16:creationId xmlns:a16="http://schemas.microsoft.com/office/drawing/2014/main" id="{E2F46B28-6AD5-F0B9-B554-AB430790558F}"/>
              </a:ext>
            </a:extLst>
          </p:cNvPr>
          <p:cNvSpPr/>
          <p:nvPr/>
        </p:nvSpPr>
        <p:spPr>
          <a:xfrm>
            <a:off x="6096000" y="5051978"/>
            <a:ext cx="575068" cy="365125"/>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ctr"/>
            <a:r>
              <a:rPr lang="en-US" sz="1200"/>
              <a:t>PM</a:t>
            </a:r>
          </a:p>
        </p:txBody>
      </p:sp>
      <p:sp>
        <p:nvSpPr>
          <p:cNvPr id="18" name="Rectangle 17">
            <a:extLst>
              <a:ext uri="{FF2B5EF4-FFF2-40B4-BE49-F238E27FC236}">
                <a16:creationId xmlns:a16="http://schemas.microsoft.com/office/drawing/2014/main" id="{1E4E0A5D-113B-A305-AF99-8C58528D9FFF}"/>
              </a:ext>
            </a:extLst>
          </p:cNvPr>
          <p:cNvSpPr/>
          <p:nvPr/>
        </p:nvSpPr>
        <p:spPr>
          <a:xfrm>
            <a:off x="8115036" y="5064096"/>
            <a:ext cx="234071" cy="365125"/>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ctr"/>
            <a:endParaRPr lang="en-US" sz="1200"/>
          </a:p>
        </p:txBody>
      </p:sp>
      <p:sp>
        <p:nvSpPr>
          <p:cNvPr id="20" name="Rectangle 19">
            <a:extLst>
              <a:ext uri="{FF2B5EF4-FFF2-40B4-BE49-F238E27FC236}">
                <a16:creationId xmlns:a16="http://schemas.microsoft.com/office/drawing/2014/main" id="{130FD305-C653-5088-7DC2-48B19EEC17A6}"/>
              </a:ext>
            </a:extLst>
          </p:cNvPr>
          <p:cNvSpPr/>
          <p:nvPr/>
        </p:nvSpPr>
        <p:spPr>
          <a:xfrm>
            <a:off x="8349107" y="5061005"/>
            <a:ext cx="853718" cy="365125"/>
          </a:xfrm>
          <a:prstGeom prst="rect">
            <a:avLst/>
          </a:prstGeom>
        </p:spPr>
        <p:style>
          <a:lnRef idx="2">
            <a:schemeClr val="accent5">
              <a:shade val="15000"/>
            </a:schemeClr>
          </a:lnRef>
          <a:fillRef idx="1">
            <a:schemeClr val="accent5"/>
          </a:fillRef>
          <a:effectRef idx="0">
            <a:schemeClr val="accent5"/>
          </a:effectRef>
          <a:fontRef idx="minor">
            <a:schemeClr val="lt1"/>
          </a:fontRef>
        </p:style>
        <p:txBody>
          <a:bodyPr rtlCol="0" anchor="ctr"/>
          <a:lstStyle/>
          <a:p>
            <a:pPr algn="ctr"/>
            <a:r>
              <a:rPr lang="en-US" sz="1200"/>
              <a:t>Phase 3 TBD</a:t>
            </a:r>
          </a:p>
        </p:txBody>
      </p:sp>
      <p:sp>
        <p:nvSpPr>
          <p:cNvPr id="11" name="Rectangle 10">
            <a:extLst>
              <a:ext uri="{FF2B5EF4-FFF2-40B4-BE49-F238E27FC236}">
                <a16:creationId xmlns:a16="http://schemas.microsoft.com/office/drawing/2014/main" id="{89E1DFAE-9A06-C9E2-75CC-78D3C6A40560}"/>
              </a:ext>
            </a:extLst>
          </p:cNvPr>
          <p:cNvSpPr/>
          <p:nvPr/>
        </p:nvSpPr>
        <p:spPr>
          <a:xfrm>
            <a:off x="3206432" y="6108350"/>
            <a:ext cx="357760" cy="365125"/>
          </a:xfrm>
          <a:prstGeom prst="rect">
            <a:avLst/>
          </a:prstGeom>
        </p:spPr>
        <p:style>
          <a:lnRef idx="2">
            <a:schemeClr val="accent3">
              <a:shade val="15000"/>
            </a:schemeClr>
          </a:lnRef>
          <a:fillRef idx="1">
            <a:schemeClr val="accent3"/>
          </a:fillRef>
          <a:effectRef idx="0">
            <a:schemeClr val="accent3"/>
          </a:effectRef>
          <a:fontRef idx="minor">
            <a:schemeClr val="lt1"/>
          </a:fontRef>
        </p:style>
        <p:txBody>
          <a:bodyPr rtlCol="0" anchor="ctr"/>
          <a:lstStyle/>
          <a:p>
            <a:pPr algn="ctr"/>
            <a:r>
              <a:rPr lang="en-US" sz="1200"/>
              <a:t>E</a:t>
            </a:r>
          </a:p>
        </p:txBody>
      </p:sp>
      <p:sp>
        <p:nvSpPr>
          <p:cNvPr id="21" name="Rectangle 20">
            <a:extLst>
              <a:ext uri="{FF2B5EF4-FFF2-40B4-BE49-F238E27FC236}">
                <a16:creationId xmlns:a16="http://schemas.microsoft.com/office/drawing/2014/main" id="{262430CA-C357-39D6-0440-67EE7B31CB33}"/>
              </a:ext>
            </a:extLst>
          </p:cNvPr>
          <p:cNvSpPr/>
          <p:nvPr/>
        </p:nvSpPr>
        <p:spPr>
          <a:xfrm>
            <a:off x="9212766" y="5065798"/>
            <a:ext cx="234071" cy="365125"/>
          </a:xfrm>
          <a:prstGeom prst="rect">
            <a:avLst/>
          </a:prstGeom>
        </p:spPr>
        <p:style>
          <a:lnRef idx="2">
            <a:schemeClr val="accent6">
              <a:shade val="15000"/>
            </a:schemeClr>
          </a:lnRef>
          <a:fillRef idx="1">
            <a:schemeClr val="accent6"/>
          </a:fillRef>
          <a:effectRef idx="0">
            <a:schemeClr val="accent6"/>
          </a:effectRef>
          <a:fontRef idx="minor">
            <a:schemeClr val="lt1"/>
          </a:fontRef>
        </p:style>
        <p:txBody>
          <a:bodyPr rtlCol="0" anchor="ctr"/>
          <a:lstStyle/>
          <a:p>
            <a:pPr algn="ctr"/>
            <a:endParaRPr lang="en-US" sz="1200"/>
          </a:p>
        </p:txBody>
      </p:sp>
      <p:sp>
        <p:nvSpPr>
          <p:cNvPr id="42" name="Oval 41">
            <a:extLst>
              <a:ext uri="{FF2B5EF4-FFF2-40B4-BE49-F238E27FC236}">
                <a16:creationId xmlns:a16="http://schemas.microsoft.com/office/drawing/2014/main" id="{DDF9C38B-C8B4-1782-8810-00FC48DFC30E}"/>
              </a:ext>
            </a:extLst>
          </p:cNvPr>
          <p:cNvSpPr/>
          <p:nvPr/>
        </p:nvSpPr>
        <p:spPr>
          <a:xfrm>
            <a:off x="310390" y="1492468"/>
            <a:ext cx="201943" cy="206468"/>
          </a:xfrm>
          <a:prstGeom prst="ellipse">
            <a:avLst/>
          </a:prstGeom>
          <a:solidFill>
            <a:srgbClr val="7030A0"/>
          </a:solidFill>
        </p:spPr>
        <p:style>
          <a:lnRef idx="2">
            <a:schemeClr val="accent6">
              <a:shade val="15000"/>
            </a:schemeClr>
          </a:lnRef>
          <a:fillRef idx="1">
            <a:schemeClr val="accent6"/>
          </a:fillRef>
          <a:effectRef idx="0">
            <a:schemeClr val="accent6"/>
          </a:effectRef>
          <a:fontRef idx="minor">
            <a:schemeClr val="lt1"/>
          </a:fontRef>
        </p:style>
        <p:txBody>
          <a:bodyPr rtlCol="0" anchor="ctr"/>
          <a:lstStyle/>
          <a:p>
            <a:pPr algn="ctr"/>
            <a:endParaRPr lang="en-US"/>
          </a:p>
        </p:txBody>
      </p:sp>
      <p:sp>
        <p:nvSpPr>
          <p:cNvPr id="58" name="Oval 57">
            <a:extLst>
              <a:ext uri="{FF2B5EF4-FFF2-40B4-BE49-F238E27FC236}">
                <a16:creationId xmlns:a16="http://schemas.microsoft.com/office/drawing/2014/main" id="{BF658BAB-A9D9-BB84-9B30-144880387C50}"/>
              </a:ext>
            </a:extLst>
          </p:cNvPr>
          <p:cNvSpPr/>
          <p:nvPr/>
        </p:nvSpPr>
        <p:spPr>
          <a:xfrm>
            <a:off x="49791" y="5740465"/>
            <a:ext cx="201943" cy="206468"/>
          </a:xfrm>
          <a:prstGeom prst="ellipse">
            <a:avLst/>
          </a:prstGeom>
          <a:solidFill>
            <a:srgbClr val="7030A0"/>
          </a:solidFill>
        </p:spPr>
        <p:style>
          <a:lnRef idx="2">
            <a:schemeClr val="accent6">
              <a:shade val="15000"/>
            </a:schemeClr>
          </a:lnRef>
          <a:fillRef idx="1">
            <a:schemeClr val="accent6"/>
          </a:fillRef>
          <a:effectRef idx="0">
            <a:schemeClr val="accent6"/>
          </a:effectRef>
          <a:fontRef idx="minor">
            <a:schemeClr val="lt1"/>
          </a:fontRef>
        </p:style>
        <p:txBody>
          <a:bodyPr rtlCol="0" anchor="ctr"/>
          <a:lstStyle/>
          <a:p>
            <a:pPr algn="ctr"/>
            <a:endParaRPr lang="en-US"/>
          </a:p>
        </p:txBody>
      </p:sp>
      <p:grpSp>
        <p:nvGrpSpPr>
          <p:cNvPr id="10" name="Group 9">
            <a:extLst>
              <a:ext uri="{FF2B5EF4-FFF2-40B4-BE49-F238E27FC236}">
                <a16:creationId xmlns:a16="http://schemas.microsoft.com/office/drawing/2014/main" id="{FC0E2215-646A-70EE-849C-20567956CC1A}"/>
              </a:ext>
            </a:extLst>
          </p:cNvPr>
          <p:cNvGrpSpPr/>
          <p:nvPr/>
        </p:nvGrpSpPr>
        <p:grpSpPr>
          <a:xfrm>
            <a:off x="306469" y="1466727"/>
            <a:ext cx="1699843" cy="741946"/>
            <a:chOff x="306469" y="1466727"/>
            <a:chExt cx="1699843" cy="741946"/>
          </a:xfrm>
        </p:grpSpPr>
        <p:sp>
          <p:nvSpPr>
            <p:cNvPr id="57" name="TextBox 56">
              <a:extLst>
                <a:ext uri="{FF2B5EF4-FFF2-40B4-BE49-F238E27FC236}">
                  <a16:creationId xmlns:a16="http://schemas.microsoft.com/office/drawing/2014/main" id="{FB0EFF63-7A36-58F3-BF98-E0131CB63DCA}"/>
                </a:ext>
              </a:extLst>
            </p:cNvPr>
            <p:cNvSpPr txBox="1"/>
            <p:nvPr/>
          </p:nvSpPr>
          <p:spPr>
            <a:xfrm>
              <a:off x="460525" y="1466727"/>
              <a:ext cx="1545787" cy="276999"/>
            </a:xfrm>
            <a:prstGeom prst="rect">
              <a:avLst/>
            </a:prstGeom>
            <a:noFill/>
          </p:spPr>
          <p:txBody>
            <a:bodyPr wrap="square" rtlCol="0">
              <a:spAutoFit/>
            </a:bodyPr>
            <a:lstStyle/>
            <a:p>
              <a:r>
                <a:rPr lang="en-US" sz="1200" dirty="0">
                  <a:solidFill>
                    <a:schemeClr val="dk1"/>
                  </a:solidFill>
                </a:rPr>
                <a:t>ISO needed</a:t>
              </a:r>
            </a:p>
          </p:txBody>
        </p:sp>
        <p:sp>
          <p:nvSpPr>
            <p:cNvPr id="2" name="Flowchart: Decision 1">
              <a:extLst>
                <a:ext uri="{FF2B5EF4-FFF2-40B4-BE49-F238E27FC236}">
                  <a16:creationId xmlns:a16="http://schemas.microsoft.com/office/drawing/2014/main" id="{0E438D23-E840-8E76-1C47-5BBA4F16918B}"/>
                </a:ext>
              </a:extLst>
            </p:cNvPr>
            <p:cNvSpPr/>
            <p:nvPr/>
          </p:nvSpPr>
          <p:spPr>
            <a:xfrm>
              <a:off x="311439" y="1751062"/>
              <a:ext cx="149086" cy="188844"/>
            </a:xfrm>
            <a:prstGeom prst="flowChartDecision">
              <a:avLst/>
            </a:prstGeom>
            <a:solidFill>
              <a:srgbClr val="FF0000"/>
            </a:solid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Isosceles Triangle 2">
              <a:extLst>
                <a:ext uri="{FF2B5EF4-FFF2-40B4-BE49-F238E27FC236}">
                  <a16:creationId xmlns:a16="http://schemas.microsoft.com/office/drawing/2014/main" id="{A4A883A9-E1A1-9380-5254-FBE866B47A56}"/>
                </a:ext>
              </a:extLst>
            </p:cNvPr>
            <p:cNvSpPr/>
            <p:nvPr/>
          </p:nvSpPr>
          <p:spPr>
            <a:xfrm>
              <a:off x="306469" y="1970500"/>
              <a:ext cx="159025" cy="168966"/>
            </a:xfrm>
            <a:prstGeom prst="triangle">
              <a:avLst/>
            </a:prstGeom>
            <a:solidFill>
              <a:srgbClr val="FFFF00"/>
            </a:solidFill>
            <a:ln>
              <a:solidFill>
                <a:srgbClr val="FFFF00"/>
              </a:solidFill>
            </a:ln>
          </p:spPr>
          <p:style>
            <a:lnRef idx="2">
              <a:schemeClr val="accent2">
                <a:shade val="15000"/>
              </a:schemeClr>
            </a:lnRef>
            <a:fillRef idx="1">
              <a:schemeClr val="accent2"/>
            </a:fillRef>
            <a:effectRef idx="0">
              <a:schemeClr val="accent2"/>
            </a:effectRef>
            <a:fontRef idx="minor">
              <a:schemeClr val="lt1"/>
            </a:fontRef>
          </p:style>
          <p:txBody>
            <a:bodyPr rtlCol="0" anchor="ctr"/>
            <a:lstStyle/>
            <a:p>
              <a:pPr algn="ctr"/>
              <a:endParaRPr lang="en-US"/>
            </a:p>
          </p:txBody>
        </p:sp>
        <p:sp>
          <p:nvSpPr>
            <p:cNvPr id="7" name="TextBox 6">
              <a:extLst>
                <a:ext uri="{FF2B5EF4-FFF2-40B4-BE49-F238E27FC236}">
                  <a16:creationId xmlns:a16="http://schemas.microsoft.com/office/drawing/2014/main" id="{4963CDDC-63A1-9C23-0E13-A03E75F13FB9}"/>
                </a:ext>
              </a:extLst>
            </p:cNvPr>
            <p:cNvSpPr txBox="1"/>
            <p:nvPr/>
          </p:nvSpPr>
          <p:spPr>
            <a:xfrm>
              <a:off x="439589" y="1685950"/>
              <a:ext cx="1545787" cy="276999"/>
            </a:xfrm>
            <a:prstGeom prst="rect">
              <a:avLst/>
            </a:prstGeom>
            <a:noFill/>
          </p:spPr>
          <p:txBody>
            <a:bodyPr wrap="square" rtlCol="0">
              <a:spAutoFit/>
            </a:bodyPr>
            <a:lstStyle/>
            <a:p>
              <a:r>
                <a:rPr lang="en-US" sz="1200" dirty="0">
                  <a:solidFill>
                    <a:schemeClr val="dk1"/>
                  </a:solidFill>
                </a:rPr>
                <a:t>Behind</a:t>
              </a:r>
            </a:p>
          </p:txBody>
        </p:sp>
        <p:sp>
          <p:nvSpPr>
            <p:cNvPr id="9" name="TextBox 8">
              <a:extLst>
                <a:ext uri="{FF2B5EF4-FFF2-40B4-BE49-F238E27FC236}">
                  <a16:creationId xmlns:a16="http://schemas.microsoft.com/office/drawing/2014/main" id="{C4EF2244-960B-C073-554E-970F311765D3}"/>
                </a:ext>
              </a:extLst>
            </p:cNvPr>
            <p:cNvSpPr txBox="1"/>
            <p:nvPr/>
          </p:nvSpPr>
          <p:spPr>
            <a:xfrm>
              <a:off x="439589" y="1931674"/>
              <a:ext cx="1545787" cy="276999"/>
            </a:xfrm>
            <a:prstGeom prst="rect">
              <a:avLst/>
            </a:prstGeom>
            <a:noFill/>
          </p:spPr>
          <p:txBody>
            <a:bodyPr wrap="square" rtlCol="0">
              <a:spAutoFit/>
            </a:bodyPr>
            <a:lstStyle/>
            <a:p>
              <a:r>
                <a:rPr lang="en-US" sz="1200" dirty="0">
                  <a:solidFill>
                    <a:schemeClr val="dk1"/>
                  </a:solidFill>
                </a:rPr>
                <a:t>Off track</a:t>
              </a:r>
            </a:p>
          </p:txBody>
        </p:sp>
      </p:grpSp>
    </p:spTree>
    <p:extLst>
      <p:ext uri="{BB962C8B-B14F-4D97-AF65-F5344CB8AC3E}">
        <p14:creationId xmlns:p14="http://schemas.microsoft.com/office/powerpoint/2010/main" val="144012557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a:extLst>
              <a:ext uri="{FF2B5EF4-FFF2-40B4-BE49-F238E27FC236}">
                <a16:creationId xmlns:a16="http://schemas.microsoft.com/office/drawing/2014/main" id="{2EC4CF65-C60F-0A4A-77B4-4440471CE6E4}"/>
              </a:ext>
            </a:extLst>
          </p:cNvPr>
          <p:cNvSpPr>
            <a:spLocks noGrp="1"/>
          </p:cNvSpPr>
          <p:nvPr>
            <p:ph type="dt" sz="half" idx="10"/>
          </p:nvPr>
        </p:nvSpPr>
        <p:spPr/>
        <p:txBody>
          <a:bodyPr/>
          <a:lstStyle/>
          <a:p>
            <a:r>
              <a:rPr lang="en-US"/>
              <a:t>02.13.2024</a:t>
            </a:r>
          </a:p>
        </p:txBody>
      </p:sp>
      <p:sp>
        <p:nvSpPr>
          <p:cNvPr id="5" name="Footer Placeholder 4">
            <a:extLst>
              <a:ext uri="{FF2B5EF4-FFF2-40B4-BE49-F238E27FC236}">
                <a16:creationId xmlns:a16="http://schemas.microsoft.com/office/drawing/2014/main" id="{71597ED0-3961-2855-F0BB-6789F095B555}"/>
              </a:ext>
            </a:extLst>
          </p:cNvPr>
          <p:cNvSpPr>
            <a:spLocks noGrp="1"/>
          </p:cNvSpPr>
          <p:nvPr>
            <p:ph type="ftr" sz="quarter" idx="11"/>
          </p:nvPr>
        </p:nvSpPr>
        <p:spPr/>
        <p:txBody>
          <a:bodyPr/>
          <a:lstStyle/>
          <a:p>
            <a:r>
              <a:rPr lang="en-US"/>
              <a:t>EIB Feb 2024 Monthly Meeting</a:t>
            </a:r>
          </a:p>
        </p:txBody>
      </p:sp>
      <p:sp>
        <p:nvSpPr>
          <p:cNvPr id="6" name="Slide Number Placeholder 5">
            <a:extLst>
              <a:ext uri="{FF2B5EF4-FFF2-40B4-BE49-F238E27FC236}">
                <a16:creationId xmlns:a16="http://schemas.microsoft.com/office/drawing/2014/main" id="{67DCC022-8512-B1C3-6305-19F7B790FFFD}"/>
              </a:ext>
            </a:extLst>
          </p:cNvPr>
          <p:cNvSpPr>
            <a:spLocks noGrp="1"/>
          </p:cNvSpPr>
          <p:nvPr>
            <p:ph type="sldNum" sz="quarter" idx="12"/>
          </p:nvPr>
        </p:nvSpPr>
        <p:spPr/>
        <p:txBody>
          <a:bodyPr/>
          <a:lstStyle/>
          <a:p>
            <a:fld id="{5874D6C6-B3A5-4F2C-A6BF-E3D57C3A1219}" type="slidenum">
              <a:rPr lang="en-US" smtClean="0"/>
              <a:t>19</a:t>
            </a:fld>
            <a:endParaRPr lang="en-US"/>
          </a:p>
        </p:txBody>
      </p:sp>
      <p:graphicFrame>
        <p:nvGraphicFramePr>
          <p:cNvPr id="13" name="Content Placeholder 12">
            <a:extLst>
              <a:ext uri="{FF2B5EF4-FFF2-40B4-BE49-F238E27FC236}">
                <a16:creationId xmlns:a16="http://schemas.microsoft.com/office/drawing/2014/main" id="{05718883-08AF-DA8F-619F-B0900B960E71}"/>
              </a:ext>
            </a:extLst>
          </p:cNvPr>
          <p:cNvGraphicFramePr>
            <a:graphicFrameLocks noGrp="1"/>
          </p:cNvGraphicFramePr>
          <p:nvPr>
            <p:ph sz="quarter" idx="13"/>
            <p:extLst>
              <p:ext uri="{D42A27DB-BD31-4B8C-83A1-F6EECF244321}">
                <p14:modId xmlns:p14="http://schemas.microsoft.com/office/powerpoint/2010/main" val="4053065169"/>
              </p:ext>
            </p:extLst>
          </p:nvPr>
        </p:nvGraphicFramePr>
        <p:xfrm>
          <a:off x="285749" y="1159635"/>
          <a:ext cx="11419243" cy="5578670"/>
        </p:xfrm>
        <a:graphic>
          <a:graphicData uri="http://schemas.openxmlformats.org/drawingml/2006/table">
            <a:tbl>
              <a:tblPr firstRow="1" bandRow="1">
                <a:tableStyleId>{5C22544A-7EE6-4342-B048-85BDC9FD1C3A}</a:tableStyleId>
              </a:tblPr>
              <a:tblGrid>
                <a:gridCol w="2854811">
                  <a:extLst>
                    <a:ext uri="{9D8B030D-6E8A-4147-A177-3AD203B41FA5}">
                      <a16:colId xmlns:a16="http://schemas.microsoft.com/office/drawing/2014/main" val="2516302617"/>
                    </a:ext>
                  </a:extLst>
                </a:gridCol>
                <a:gridCol w="2792657">
                  <a:extLst>
                    <a:ext uri="{9D8B030D-6E8A-4147-A177-3AD203B41FA5}">
                      <a16:colId xmlns:a16="http://schemas.microsoft.com/office/drawing/2014/main" val="3473151272"/>
                    </a:ext>
                  </a:extLst>
                </a:gridCol>
                <a:gridCol w="2788392">
                  <a:extLst>
                    <a:ext uri="{9D8B030D-6E8A-4147-A177-3AD203B41FA5}">
                      <a16:colId xmlns:a16="http://schemas.microsoft.com/office/drawing/2014/main" val="2225185335"/>
                    </a:ext>
                  </a:extLst>
                </a:gridCol>
                <a:gridCol w="2983383">
                  <a:extLst>
                    <a:ext uri="{9D8B030D-6E8A-4147-A177-3AD203B41FA5}">
                      <a16:colId xmlns:a16="http://schemas.microsoft.com/office/drawing/2014/main" val="261815557"/>
                    </a:ext>
                  </a:extLst>
                </a:gridCol>
              </a:tblGrid>
              <a:tr h="992513">
                <a:tc>
                  <a:txBody>
                    <a:bodyPr/>
                    <a:lstStyle/>
                    <a:p>
                      <a:r>
                        <a:rPr lang="en-US"/>
                        <a:t>Effort</a:t>
                      </a:r>
                    </a:p>
                  </a:txBody>
                  <a:tcPr/>
                </a:tc>
                <a:tc>
                  <a:txBody>
                    <a:bodyPr/>
                    <a:lstStyle/>
                    <a:p>
                      <a:r>
                        <a:rPr lang="en-US"/>
                        <a:t>FY 2024</a:t>
                      </a:r>
                    </a:p>
                  </a:txBody>
                  <a:tcPr/>
                </a:tc>
                <a:tc>
                  <a:txBody>
                    <a:bodyPr/>
                    <a:lstStyle/>
                    <a:p>
                      <a:r>
                        <a:rPr lang="en-US"/>
                        <a:t>FY2025</a:t>
                      </a:r>
                    </a:p>
                  </a:txBody>
                  <a:tcPr/>
                </a:tc>
                <a:tc>
                  <a:txBody>
                    <a:bodyPr/>
                    <a:lstStyle/>
                    <a:p>
                      <a:r>
                        <a:rPr lang="en-US"/>
                        <a:t>FY 2026</a:t>
                      </a:r>
                    </a:p>
                  </a:txBody>
                  <a:tcPr/>
                </a:tc>
                <a:extLst>
                  <a:ext uri="{0D108BD9-81ED-4DB2-BD59-A6C34878D82A}">
                    <a16:rowId xmlns:a16="http://schemas.microsoft.com/office/drawing/2014/main" val="1553444046"/>
                  </a:ext>
                </a:extLst>
              </a:tr>
              <a:tr h="515740">
                <a:tc>
                  <a:txBody>
                    <a:bodyPr/>
                    <a:lstStyle/>
                    <a:p>
                      <a:r>
                        <a:rPr lang="en-US" sz="1200"/>
                        <a:t>Oracle Millennium (vs. Mythics/CAI) new SS contract</a:t>
                      </a:r>
                    </a:p>
                  </a:txBody>
                  <a:tcPr/>
                </a:tc>
                <a:tc>
                  <a:txBody>
                    <a:bodyPr/>
                    <a:lstStyle/>
                    <a:p>
                      <a:endParaRPr lang="en-US"/>
                    </a:p>
                  </a:txBody>
                  <a:tcPr/>
                </a:tc>
                <a:tc>
                  <a:txBody>
                    <a:bodyPr/>
                    <a:lstStyle/>
                    <a:p>
                      <a:endParaRPr lang="en-US"/>
                    </a:p>
                  </a:txBody>
                  <a:tcPr/>
                </a:tc>
                <a:tc>
                  <a:txBody>
                    <a:bodyPr/>
                    <a:lstStyle/>
                    <a:p>
                      <a:endParaRPr lang="en-US"/>
                    </a:p>
                  </a:txBody>
                  <a:tcPr/>
                </a:tc>
                <a:extLst>
                  <a:ext uri="{0D108BD9-81ED-4DB2-BD59-A6C34878D82A}">
                    <a16:rowId xmlns:a16="http://schemas.microsoft.com/office/drawing/2014/main" val="154985360"/>
                  </a:ext>
                </a:extLst>
              </a:tr>
              <a:tr h="467807">
                <a:tc>
                  <a:txBody>
                    <a:bodyPr/>
                    <a:lstStyle/>
                    <a:p>
                      <a:pPr marL="0" algn="l" defTabSz="914400" rtl="0" eaLnBrk="1" latinLnBrk="0" hangingPunct="1"/>
                      <a:r>
                        <a:rPr lang="en-US" sz="1200" kern="1200">
                          <a:solidFill>
                            <a:schemeClr val="dk1"/>
                          </a:solidFill>
                          <a:latin typeface="+mn-lt"/>
                          <a:ea typeface="+mn-ea"/>
                          <a:cs typeface="+mn-cs"/>
                        </a:rPr>
                        <a:t>TRACERS with AMP Plus CMS</a:t>
                      </a:r>
                    </a:p>
                  </a:txBody>
                  <a:tcPr/>
                </a:tc>
                <a:tc>
                  <a:txBody>
                    <a:bodyPr/>
                    <a:lstStyle/>
                    <a:p>
                      <a:endParaRPr lang="en-US"/>
                    </a:p>
                  </a:txBody>
                  <a:tcPr/>
                </a:tc>
                <a:tc>
                  <a:txBody>
                    <a:bodyPr/>
                    <a:lstStyle/>
                    <a:p>
                      <a:endParaRPr lang="en-US"/>
                    </a:p>
                  </a:txBody>
                  <a:tcPr/>
                </a:tc>
                <a:tc>
                  <a:txBody>
                    <a:bodyPr/>
                    <a:lstStyle/>
                    <a:p>
                      <a:endParaRPr lang="en-US"/>
                    </a:p>
                  </a:txBody>
                  <a:tcPr/>
                </a:tc>
                <a:extLst>
                  <a:ext uri="{0D108BD9-81ED-4DB2-BD59-A6C34878D82A}">
                    <a16:rowId xmlns:a16="http://schemas.microsoft.com/office/drawing/2014/main" val="483234104"/>
                  </a:ext>
                </a:extLst>
              </a:tr>
              <a:tr h="467807">
                <a:tc>
                  <a:txBody>
                    <a:bodyPr/>
                    <a:lstStyle/>
                    <a:p>
                      <a:pPr marL="0" algn="l" defTabSz="914400" rtl="0" eaLnBrk="1" latinLnBrk="0" hangingPunct="1"/>
                      <a:r>
                        <a:rPr lang="en-US" sz="1200" kern="1200" dirty="0">
                          <a:solidFill>
                            <a:schemeClr val="dk1"/>
                          </a:solidFill>
                          <a:latin typeface="+mn-lt"/>
                          <a:ea typeface="+mn-ea"/>
                          <a:cs typeface="+mn-cs"/>
                        </a:rPr>
                        <a:t>Facilities EHR OnePlan (Treatment Planning) Early Adoption Partnership</a:t>
                      </a:r>
                    </a:p>
                  </a:txBody>
                  <a:tcPr/>
                </a:tc>
                <a:tc>
                  <a:txBody>
                    <a:bodyPr/>
                    <a:lstStyle/>
                    <a:p>
                      <a:endParaRPr lang="en-US"/>
                    </a:p>
                  </a:txBody>
                  <a:tcPr/>
                </a:tc>
                <a:tc>
                  <a:txBody>
                    <a:bodyPr/>
                    <a:lstStyle/>
                    <a:p>
                      <a:endParaRPr lang="en-US"/>
                    </a:p>
                  </a:txBody>
                  <a:tcPr/>
                </a:tc>
                <a:tc>
                  <a:txBody>
                    <a:bodyPr/>
                    <a:lstStyle/>
                    <a:p>
                      <a:endParaRPr lang="en-US"/>
                    </a:p>
                  </a:txBody>
                  <a:tcPr/>
                </a:tc>
                <a:extLst>
                  <a:ext uri="{0D108BD9-81ED-4DB2-BD59-A6C34878D82A}">
                    <a16:rowId xmlns:a16="http://schemas.microsoft.com/office/drawing/2014/main" val="31230321"/>
                  </a:ext>
                </a:extLst>
              </a:tr>
              <a:tr h="471541">
                <a:tc>
                  <a:txBody>
                    <a:bodyPr/>
                    <a:lstStyle/>
                    <a:p>
                      <a:r>
                        <a:rPr lang="en-US" sz="1200" kern="1200">
                          <a:solidFill>
                            <a:schemeClr val="dk1"/>
                          </a:solidFill>
                          <a:latin typeface="+mn-lt"/>
                          <a:ea typeface="+mn-ea"/>
                          <a:cs typeface="+mn-cs"/>
                        </a:rPr>
                        <a:t>Glucometer Monitoring Integration (</a:t>
                      </a:r>
                      <a:r>
                        <a:rPr lang="en-US" sz="1200"/>
                        <a:t>CSH, ESH, HDMC, NVMHI, SVMHI, SWVMHI, WSH)</a:t>
                      </a:r>
                      <a:endParaRPr lang="en-US" sz="1200" kern="1200">
                        <a:solidFill>
                          <a:schemeClr val="dk1"/>
                        </a:solidFill>
                        <a:latin typeface="+mn-lt"/>
                        <a:ea typeface="+mn-ea"/>
                        <a:cs typeface="+mn-cs"/>
                      </a:endParaRPr>
                    </a:p>
                  </a:txBody>
                  <a:tcPr/>
                </a:tc>
                <a:tc>
                  <a:txBody>
                    <a:bodyPr/>
                    <a:lstStyle/>
                    <a:p>
                      <a:endParaRPr lang="en-US"/>
                    </a:p>
                  </a:txBody>
                  <a:tcPr/>
                </a:tc>
                <a:tc>
                  <a:txBody>
                    <a:bodyPr/>
                    <a:lstStyle/>
                    <a:p>
                      <a:endParaRPr lang="en-US"/>
                    </a:p>
                  </a:txBody>
                  <a:tcPr/>
                </a:tc>
                <a:tc>
                  <a:txBody>
                    <a:bodyPr/>
                    <a:lstStyle/>
                    <a:p>
                      <a:endParaRPr lang="en-US"/>
                    </a:p>
                  </a:txBody>
                  <a:tcPr/>
                </a:tc>
                <a:extLst>
                  <a:ext uri="{0D108BD9-81ED-4DB2-BD59-A6C34878D82A}">
                    <a16:rowId xmlns:a16="http://schemas.microsoft.com/office/drawing/2014/main" val="1616720698"/>
                  </a:ext>
                </a:extLst>
              </a:tr>
              <a:tr h="417444">
                <a:tc>
                  <a:txBody>
                    <a:bodyPr/>
                    <a:lstStyle/>
                    <a:p>
                      <a:r>
                        <a:rPr lang="en-US" sz="1200" kern="1200">
                          <a:solidFill>
                            <a:schemeClr val="dk1"/>
                          </a:solidFill>
                          <a:latin typeface="+mn-lt"/>
                          <a:ea typeface="+mn-ea"/>
                          <a:cs typeface="+mn-cs"/>
                        </a:rPr>
                        <a:t>Incident Management System (RFP)</a:t>
                      </a:r>
                    </a:p>
                  </a:txBody>
                  <a:tcPr/>
                </a:tc>
                <a:tc>
                  <a:txBody>
                    <a:bodyPr/>
                    <a:lstStyle/>
                    <a:p>
                      <a:endParaRPr lang="en-US"/>
                    </a:p>
                  </a:txBody>
                  <a:tcPr/>
                </a:tc>
                <a:tc>
                  <a:txBody>
                    <a:bodyPr/>
                    <a:lstStyle/>
                    <a:p>
                      <a:endParaRPr lang="en-US"/>
                    </a:p>
                  </a:txBody>
                  <a:tcPr/>
                </a:tc>
                <a:tc>
                  <a:txBody>
                    <a:bodyPr/>
                    <a:lstStyle/>
                    <a:p>
                      <a:endParaRPr lang="en-US"/>
                    </a:p>
                  </a:txBody>
                  <a:tcPr/>
                </a:tc>
                <a:extLst>
                  <a:ext uri="{0D108BD9-81ED-4DB2-BD59-A6C34878D82A}">
                    <a16:rowId xmlns:a16="http://schemas.microsoft.com/office/drawing/2014/main" val="2942107699"/>
                  </a:ext>
                </a:extLst>
              </a:tr>
              <a:tr h="483041">
                <a:tc>
                  <a:txBody>
                    <a:bodyPr/>
                    <a:lstStyle/>
                    <a:p>
                      <a:r>
                        <a:rPr lang="en-US" sz="1200" kern="1200">
                          <a:solidFill>
                            <a:schemeClr val="dk1"/>
                          </a:solidFill>
                          <a:latin typeface="+mn-lt"/>
                          <a:ea typeface="+mn-ea"/>
                          <a:cs typeface="+mn-cs"/>
                        </a:rPr>
                        <a:t>Telehealth Services for State Facilities (ties with revenue cycle)</a:t>
                      </a:r>
                    </a:p>
                  </a:txBody>
                  <a:tcPr/>
                </a:tc>
                <a:tc>
                  <a:txBody>
                    <a:bodyPr/>
                    <a:lstStyle/>
                    <a:p>
                      <a:endParaRPr lang="en-US"/>
                    </a:p>
                  </a:txBody>
                  <a:tcPr/>
                </a:tc>
                <a:tc>
                  <a:txBody>
                    <a:bodyPr/>
                    <a:lstStyle/>
                    <a:p>
                      <a:endParaRPr lang="en-US"/>
                    </a:p>
                  </a:txBody>
                  <a:tcPr/>
                </a:tc>
                <a:tc>
                  <a:txBody>
                    <a:bodyPr/>
                    <a:lstStyle/>
                    <a:p>
                      <a:endParaRPr lang="en-US"/>
                    </a:p>
                  </a:txBody>
                  <a:tcPr/>
                </a:tc>
                <a:extLst>
                  <a:ext uri="{0D108BD9-81ED-4DB2-BD59-A6C34878D82A}">
                    <a16:rowId xmlns:a16="http://schemas.microsoft.com/office/drawing/2014/main" val="3854703613"/>
                  </a:ext>
                </a:extLst>
              </a:tr>
              <a:tr h="477079">
                <a:tc>
                  <a:txBody>
                    <a:bodyPr/>
                    <a:lstStyle/>
                    <a:p>
                      <a:r>
                        <a:rPr lang="en-US" sz="1200" kern="1200">
                          <a:solidFill>
                            <a:schemeClr val="dk1"/>
                          </a:solidFill>
                          <a:latin typeface="+mn-lt"/>
                          <a:ea typeface="+mn-ea"/>
                          <a:cs typeface="+mn-cs"/>
                        </a:rPr>
                        <a:t>Facilities Language Interpretation and Translation Solution (+ECOS)</a:t>
                      </a:r>
                    </a:p>
                  </a:txBody>
                  <a:tcPr/>
                </a:tc>
                <a:tc>
                  <a:txBody>
                    <a:bodyPr/>
                    <a:lstStyle/>
                    <a:p>
                      <a:endParaRPr lang="en-US"/>
                    </a:p>
                  </a:txBody>
                  <a:tcPr/>
                </a:tc>
                <a:tc>
                  <a:txBody>
                    <a:bodyPr/>
                    <a:lstStyle/>
                    <a:p>
                      <a:endParaRPr lang="en-US"/>
                    </a:p>
                  </a:txBody>
                  <a:tcPr/>
                </a:tc>
                <a:tc>
                  <a:txBody>
                    <a:bodyPr/>
                    <a:lstStyle/>
                    <a:p>
                      <a:endParaRPr lang="en-US"/>
                    </a:p>
                  </a:txBody>
                  <a:tcPr/>
                </a:tc>
                <a:extLst>
                  <a:ext uri="{0D108BD9-81ED-4DB2-BD59-A6C34878D82A}">
                    <a16:rowId xmlns:a16="http://schemas.microsoft.com/office/drawing/2014/main" val="4082110884"/>
                  </a:ext>
                </a:extLst>
              </a:tr>
              <a:tr h="477079">
                <a:tc>
                  <a:txBody>
                    <a:bodyPr/>
                    <a:lstStyle/>
                    <a:p>
                      <a:r>
                        <a:rPr lang="en-US" sz="1200"/>
                        <a:t>Discharge Assistance Program (DAP)</a:t>
                      </a:r>
                    </a:p>
                    <a:p>
                      <a:r>
                        <a:rPr lang="en-US" sz="1200"/>
                        <a:t>(method of procurement unknown)</a:t>
                      </a:r>
                    </a:p>
                  </a:txBody>
                  <a:tcPr/>
                </a:tc>
                <a:tc>
                  <a:txBody>
                    <a:bodyPr/>
                    <a:lstStyle/>
                    <a:p>
                      <a:endParaRPr lang="en-US"/>
                    </a:p>
                  </a:txBody>
                  <a:tcPr/>
                </a:tc>
                <a:tc>
                  <a:txBody>
                    <a:bodyPr/>
                    <a:lstStyle/>
                    <a:p>
                      <a:endParaRPr lang="en-US"/>
                    </a:p>
                  </a:txBody>
                  <a:tcPr/>
                </a:tc>
                <a:tc>
                  <a:txBody>
                    <a:bodyPr/>
                    <a:lstStyle/>
                    <a:p>
                      <a:endParaRPr lang="en-US"/>
                    </a:p>
                  </a:txBody>
                  <a:tcPr/>
                </a:tc>
                <a:extLst>
                  <a:ext uri="{0D108BD9-81ED-4DB2-BD59-A6C34878D82A}">
                    <a16:rowId xmlns:a16="http://schemas.microsoft.com/office/drawing/2014/main" val="629780728"/>
                  </a:ext>
                </a:extLst>
              </a:tr>
              <a:tr h="477079">
                <a:tc>
                  <a:txBody>
                    <a:bodyPr/>
                    <a:lstStyle/>
                    <a:p>
                      <a:r>
                        <a:rPr lang="en-US" sz="1200"/>
                        <a:t>Smartchart Network / EDCC Integration DBHDS and CSB EHRs </a:t>
                      </a:r>
                    </a:p>
                    <a:p>
                      <a:r>
                        <a:rPr lang="en-US" sz="1200"/>
                        <a:t>(top solution dep. on EDW go live)</a:t>
                      </a:r>
                    </a:p>
                  </a:txBody>
                  <a:tcPr/>
                </a:tc>
                <a:tc>
                  <a:txBody>
                    <a:bodyPr/>
                    <a:lstStyle/>
                    <a:p>
                      <a:endParaRPr lang="en-US"/>
                    </a:p>
                  </a:txBody>
                  <a:tcPr/>
                </a:tc>
                <a:tc>
                  <a:txBody>
                    <a:bodyPr/>
                    <a:lstStyle/>
                    <a:p>
                      <a:endParaRPr lang="en-US"/>
                    </a:p>
                  </a:txBody>
                  <a:tcPr/>
                </a:tc>
                <a:tc>
                  <a:txBody>
                    <a:bodyPr/>
                    <a:lstStyle/>
                    <a:p>
                      <a:endParaRPr lang="en-US" dirty="0"/>
                    </a:p>
                  </a:txBody>
                  <a:tcPr/>
                </a:tc>
                <a:extLst>
                  <a:ext uri="{0D108BD9-81ED-4DB2-BD59-A6C34878D82A}">
                    <a16:rowId xmlns:a16="http://schemas.microsoft.com/office/drawing/2014/main" val="1381788390"/>
                  </a:ext>
                </a:extLst>
              </a:tr>
            </a:tbl>
          </a:graphicData>
        </a:graphic>
      </p:graphicFrame>
      <p:grpSp>
        <p:nvGrpSpPr>
          <p:cNvPr id="26" name="Group 25">
            <a:extLst>
              <a:ext uri="{FF2B5EF4-FFF2-40B4-BE49-F238E27FC236}">
                <a16:creationId xmlns:a16="http://schemas.microsoft.com/office/drawing/2014/main" id="{16D5F73C-F357-731C-E2D2-D6E95BB19FE8}"/>
              </a:ext>
            </a:extLst>
          </p:cNvPr>
          <p:cNvGrpSpPr/>
          <p:nvPr/>
        </p:nvGrpSpPr>
        <p:grpSpPr>
          <a:xfrm>
            <a:off x="3144080" y="1600200"/>
            <a:ext cx="2792895" cy="526774"/>
            <a:chOff x="3213653" y="1600200"/>
            <a:chExt cx="2809465" cy="526774"/>
          </a:xfrm>
        </p:grpSpPr>
        <p:sp>
          <p:nvSpPr>
            <p:cNvPr id="19" name="Rectangle 18">
              <a:extLst>
                <a:ext uri="{FF2B5EF4-FFF2-40B4-BE49-F238E27FC236}">
                  <a16:creationId xmlns:a16="http://schemas.microsoft.com/office/drawing/2014/main" id="{3C8B9E15-FBC2-68CE-3279-9F0716572590}"/>
                </a:ext>
              </a:extLst>
            </p:cNvPr>
            <p:cNvSpPr/>
            <p:nvPr/>
          </p:nvSpPr>
          <p:spPr>
            <a:xfrm>
              <a:off x="5327375" y="1600200"/>
              <a:ext cx="695743" cy="526774"/>
            </a:xfrm>
            <a:prstGeom prst="rect">
              <a:avLst/>
            </a:prstGeom>
          </p:spPr>
          <p:style>
            <a:lnRef idx="2">
              <a:schemeClr val="accent4">
                <a:shade val="15000"/>
              </a:schemeClr>
            </a:lnRef>
            <a:fillRef idx="1">
              <a:schemeClr val="accent4"/>
            </a:fillRef>
            <a:effectRef idx="0">
              <a:schemeClr val="accent4"/>
            </a:effectRef>
            <a:fontRef idx="minor">
              <a:schemeClr val="lt1"/>
            </a:fontRef>
          </p:style>
          <p:txBody>
            <a:bodyPr rtlCol="0" anchor="ctr"/>
            <a:lstStyle/>
            <a:p>
              <a:pPr algn="ctr"/>
              <a:r>
                <a:rPr lang="en-US"/>
                <a:t>Q4</a:t>
              </a:r>
            </a:p>
          </p:txBody>
        </p:sp>
        <p:sp>
          <p:nvSpPr>
            <p:cNvPr id="23" name="Rectangle 22">
              <a:extLst>
                <a:ext uri="{FF2B5EF4-FFF2-40B4-BE49-F238E27FC236}">
                  <a16:creationId xmlns:a16="http://schemas.microsoft.com/office/drawing/2014/main" id="{BD9A4570-7D02-C8FF-CC4F-5F77AD8B4946}"/>
                </a:ext>
              </a:extLst>
            </p:cNvPr>
            <p:cNvSpPr/>
            <p:nvPr/>
          </p:nvSpPr>
          <p:spPr>
            <a:xfrm>
              <a:off x="4621693" y="1600200"/>
              <a:ext cx="695743" cy="526774"/>
            </a:xfrm>
            <a:prstGeom prst="rect">
              <a:avLst/>
            </a:prstGeom>
          </p:spPr>
          <p:style>
            <a:lnRef idx="2">
              <a:schemeClr val="accent4">
                <a:shade val="15000"/>
              </a:schemeClr>
            </a:lnRef>
            <a:fillRef idx="1">
              <a:schemeClr val="accent4"/>
            </a:fillRef>
            <a:effectRef idx="0">
              <a:schemeClr val="accent4"/>
            </a:effectRef>
            <a:fontRef idx="minor">
              <a:schemeClr val="lt1"/>
            </a:fontRef>
          </p:style>
          <p:txBody>
            <a:bodyPr rtlCol="0" anchor="ctr"/>
            <a:lstStyle/>
            <a:p>
              <a:pPr algn="ctr"/>
              <a:r>
                <a:rPr lang="en-US"/>
                <a:t>Q3</a:t>
              </a:r>
            </a:p>
          </p:txBody>
        </p:sp>
        <p:sp>
          <p:nvSpPr>
            <p:cNvPr id="24" name="Rectangle 23">
              <a:extLst>
                <a:ext uri="{FF2B5EF4-FFF2-40B4-BE49-F238E27FC236}">
                  <a16:creationId xmlns:a16="http://schemas.microsoft.com/office/drawing/2014/main" id="{B6821260-E7CF-C288-EF89-F776AD21BFF3}"/>
                </a:ext>
              </a:extLst>
            </p:cNvPr>
            <p:cNvSpPr/>
            <p:nvPr/>
          </p:nvSpPr>
          <p:spPr>
            <a:xfrm>
              <a:off x="3916015" y="1600200"/>
              <a:ext cx="695743" cy="526774"/>
            </a:xfrm>
            <a:prstGeom prst="rect">
              <a:avLst/>
            </a:prstGeom>
          </p:spPr>
          <p:style>
            <a:lnRef idx="2">
              <a:schemeClr val="accent4">
                <a:shade val="15000"/>
              </a:schemeClr>
            </a:lnRef>
            <a:fillRef idx="1">
              <a:schemeClr val="accent4"/>
            </a:fillRef>
            <a:effectRef idx="0">
              <a:schemeClr val="accent4"/>
            </a:effectRef>
            <a:fontRef idx="minor">
              <a:schemeClr val="lt1"/>
            </a:fontRef>
          </p:style>
          <p:txBody>
            <a:bodyPr rtlCol="0" anchor="ctr"/>
            <a:lstStyle/>
            <a:p>
              <a:pPr algn="ctr"/>
              <a:r>
                <a:rPr lang="en-US"/>
                <a:t>Q2</a:t>
              </a:r>
            </a:p>
          </p:txBody>
        </p:sp>
        <p:sp>
          <p:nvSpPr>
            <p:cNvPr id="25" name="Rectangle 24">
              <a:extLst>
                <a:ext uri="{FF2B5EF4-FFF2-40B4-BE49-F238E27FC236}">
                  <a16:creationId xmlns:a16="http://schemas.microsoft.com/office/drawing/2014/main" id="{55A10590-F9AB-2CEC-E139-F677DED98374}"/>
                </a:ext>
              </a:extLst>
            </p:cNvPr>
            <p:cNvSpPr/>
            <p:nvPr/>
          </p:nvSpPr>
          <p:spPr>
            <a:xfrm>
              <a:off x="3213653" y="1600200"/>
              <a:ext cx="695743" cy="526774"/>
            </a:xfrm>
            <a:prstGeom prst="rect">
              <a:avLst/>
            </a:prstGeom>
          </p:spPr>
          <p:style>
            <a:lnRef idx="2">
              <a:schemeClr val="accent4">
                <a:shade val="15000"/>
              </a:schemeClr>
            </a:lnRef>
            <a:fillRef idx="1">
              <a:schemeClr val="accent4"/>
            </a:fillRef>
            <a:effectRef idx="0">
              <a:schemeClr val="accent4"/>
            </a:effectRef>
            <a:fontRef idx="minor">
              <a:schemeClr val="lt1"/>
            </a:fontRef>
          </p:style>
          <p:txBody>
            <a:bodyPr rtlCol="0" anchor="ctr"/>
            <a:lstStyle/>
            <a:p>
              <a:pPr algn="ctr"/>
              <a:r>
                <a:rPr lang="en-US"/>
                <a:t>Q1</a:t>
              </a:r>
            </a:p>
          </p:txBody>
        </p:sp>
      </p:grpSp>
      <p:grpSp>
        <p:nvGrpSpPr>
          <p:cNvPr id="27" name="Group 26">
            <a:extLst>
              <a:ext uri="{FF2B5EF4-FFF2-40B4-BE49-F238E27FC236}">
                <a16:creationId xmlns:a16="http://schemas.microsoft.com/office/drawing/2014/main" id="{2CBB9109-485C-8A81-2F2C-3807515156CE}"/>
              </a:ext>
            </a:extLst>
          </p:cNvPr>
          <p:cNvGrpSpPr/>
          <p:nvPr/>
        </p:nvGrpSpPr>
        <p:grpSpPr>
          <a:xfrm>
            <a:off x="5943947" y="1600200"/>
            <a:ext cx="2762732" cy="526774"/>
            <a:chOff x="3213653" y="1600200"/>
            <a:chExt cx="2809465" cy="526774"/>
          </a:xfrm>
        </p:grpSpPr>
        <p:sp>
          <p:nvSpPr>
            <p:cNvPr id="28" name="Rectangle 27">
              <a:extLst>
                <a:ext uri="{FF2B5EF4-FFF2-40B4-BE49-F238E27FC236}">
                  <a16:creationId xmlns:a16="http://schemas.microsoft.com/office/drawing/2014/main" id="{6A16658D-07A8-D927-E470-BEA88613D565}"/>
                </a:ext>
              </a:extLst>
            </p:cNvPr>
            <p:cNvSpPr/>
            <p:nvPr/>
          </p:nvSpPr>
          <p:spPr>
            <a:xfrm>
              <a:off x="5327375" y="1600200"/>
              <a:ext cx="695743" cy="526774"/>
            </a:xfrm>
            <a:prstGeom prst="rect">
              <a:avLst/>
            </a:prstGeom>
          </p:spPr>
          <p:style>
            <a:lnRef idx="2">
              <a:schemeClr val="accent4">
                <a:shade val="15000"/>
              </a:schemeClr>
            </a:lnRef>
            <a:fillRef idx="1">
              <a:schemeClr val="accent4"/>
            </a:fillRef>
            <a:effectRef idx="0">
              <a:schemeClr val="accent4"/>
            </a:effectRef>
            <a:fontRef idx="minor">
              <a:schemeClr val="lt1"/>
            </a:fontRef>
          </p:style>
          <p:txBody>
            <a:bodyPr rtlCol="0" anchor="ctr"/>
            <a:lstStyle/>
            <a:p>
              <a:pPr algn="ctr"/>
              <a:r>
                <a:rPr lang="en-US"/>
                <a:t>Q4</a:t>
              </a:r>
            </a:p>
          </p:txBody>
        </p:sp>
        <p:sp>
          <p:nvSpPr>
            <p:cNvPr id="29" name="Rectangle 28">
              <a:extLst>
                <a:ext uri="{FF2B5EF4-FFF2-40B4-BE49-F238E27FC236}">
                  <a16:creationId xmlns:a16="http://schemas.microsoft.com/office/drawing/2014/main" id="{0640FB0B-696E-DCDD-23C2-3C9B8D01FB2C}"/>
                </a:ext>
              </a:extLst>
            </p:cNvPr>
            <p:cNvSpPr/>
            <p:nvPr/>
          </p:nvSpPr>
          <p:spPr>
            <a:xfrm>
              <a:off x="4621693" y="1600200"/>
              <a:ext cx="695743" cy="526774"/>
            </a:xfrm>
            <a:prstGeom prst="rect">
              <a:avLst/>
            </a:prstGeom>
          </p:spPr>
          <p:style>
            <a:lnRef idx="2">
              <a:schemeClr val="accent4">
                <a:shade val="15000"/>
              </a:schemeClr>
            </a:lnRef>
            <a:fillRef idx="1">
              <a:schemeClr val="accent4"/>
            </a:fillRef>
            <a:effectRef idx="0">
              <a:schemeClr val="accent4"/>
            </a:effectRef>
            <a:fontRef idx="minor">
              <a:schemeClr val="lt1"/>
            </a:fontRef>
          </p:style>
          <p:txBody>
            <a:bodyPr rtlCol="0" anchor="ctr"/>
            <a:lstStyle/>
            <a:p>
              <a:pPr algn="ctr"/>
              <a:r>
                <a:rPr lang="en-US"/>
                <a:t>Q3</a:t>
              </a:r>
            </a:p>
          </p:txBody>
        </p:sp>
        <p:sp>
          <p:nvSpPr>
            <p:cNvPr id="30" name="Rectangle 29">
              <a:extLst>
                <a:ext uri="{FF2B5EF4-FFF2-40B4-BE49-F238E27FC236}">
                  <a16:creationId xmlns:a16="http://schemas.microsoft.com/office/drawing/2014/main" id="{D9583DEE-FF92-E5D2-04D1-F4F5CA348549}"/>
                </a:ext>
              </a:extLst>
            </p:cNvPr>
            <p:cNvSpPr/>
            <p:nvPr/>
          </p:nvSpPr>
          <p:spPr>
            <a:xfrm>
              <a:off x="3916015" y="1600200"/>
              <a:ext cx="695743" cy="526774"/>
            </a:xfrm>
            <a:prstGeom prst="rect">
              <a:avLst/>
            </a:prstGeom>
          </p:spPr>
          <p:style>
            <a:lnRef idx="2">
              <a:schemeClr val="accent4">
                <a:shade val="15000"/>
              </a:schemeClr>
            </a:lnRef>
            <a:fillRef idx="1">
              <a:schemeClr val="accent4"/>
            </a:fillRef>
            <a:effectRef idx="0">
              <a:schemeClr val="accent4"/>
            </a:effectRef>
            <a:fontRef idx="minor">
              <a:schemeClr val="lt1"/>
            </a:fontRef>
          </p:style>
          <p:txBody>
            <a:bodyPr rtlCol="0" anchor="ctr"/>
            <a:lstStyle/>
            <a:p>
              <a:pPr algn="ctr"/>
              <a:r>
                <a:rPr lang="en-US"/>
                <a:t>Q2</a:t>
              </a:r>
            </a:p>
          </p:txBody>
        </p:sp>
        <p:sp>
          <p:nvSpPr>
            <p:cNvPr id="31" name="Rectangle 30">
              <a:extLst>
                <a:ext uri="{FF2B5EF4-FFF2-40B4-BE49-F238E27FC236}">
                  <a16:creationId xmlns:a16="http://schemas.microsoft.com/office/drawing/2014/main" id="{A526D70A-B1F3-9395-6E4B-F6A2AB675756}"/>
                </a:ext>
              </a:extLst>
            </p:cNvPr>
            <p:cNvSpPr/>
            <p:nvPr/>
          </p:nvSpPr>
          <p:spPr>
            <a:xfrm>
              <a:off x="3213653" y="1600200"/>
              <a:ext cx="695743" cy="526774"/>
            </a:xfrm>
            <a:prstGeom prst="rect">
              <a:avLst/>
            </a:prstGeom>
          </p:spPr>
          <p:style>
            <a:lnRef idx="2">
              <a:schemeClr val="accent4">
                <a:shade val="15000"/>
              </a:schemeClr>
            </a:lnRef>
            <a:fillRef idx="1">
              <a:schemeClr val="accent4"/>
            </a:fillRef>
            <a:effectRef idx="0">
              <a:schemeClr val="accent4"/>
            </a:effectRef>
            <a:fontRef idx="minor">
              <a:schemeClr val="lt1"/>
            </a:fontRef>
          </p:style>
          <p:txBody>
            <a:bodyPr rtlCol="0" anchor="ctr"/>
            <a:lstStyle/>
            <a:p>
              <a:pPr algn="ctr"/>
              <a:r>
                <a:rPr lang="en-US"/>
                <a:t>Q1</a:t>
              </a:r>
            </a:p>
          </p:txBody>
        </p:sp>
      </p:grpSp>
      <p:grpSp>
        <p:nvGrpSpPr>
          <p:cNvPr id="32" name="Group 31">
            <a:extLst>
              <a:ext uri="{FF2B5EF4-FFF2-40B4-BE49-F238E27FC236}">
                <a16:creationId xmlns:a16="http://schemas.microsoft.com/office/drawing/2014/main" id="{001CEC3A-587F-5B82-8950-CCA984A34D5D}"/>
              </a:ext>
            </a:extLst>
          </p:cNvPr>
          <p:cNvGrpSpPr/>
          <p:nvPr/>
        </p:nvGrpSpPr>
        <p:grpSpPr>
          <a:xfrm>
            <a:off x="8716371" y="1600200"/>
            <a:ext cx="2958803" cy="526774"/>
            <a:chOff x="3213653" y="1600200"/>
            <a:chExt cx="2809465" cy="526774"/>
          </a:xfrm>
        </p:grpSpPr>
        <p:sp>
          <p:nvSpPr>
            <p:cNvPr id="33" name="Rectangle 32">
              <a:extLst>
                <a:ext uri="{FF2B5EF4-FFF2-40B4-BE49-F238E27FC236}">
                  <a16:creationId xmlns:a16="http://schemas.microsoft.com/office/drawing/2014/main" id="{51811379-6AAB-44EF-B68B-1E6F7CC093A4}"/>
                </a:ext>
              </a:extLst>
            </p:cNvPr>
            <p:cNvSpPr/>
            <p:nvPr/>
          </p:nvSpPr>
          <p:spPr>
            <a:xfrm>
              <a:off x="5327375" y="1600200"/>
              <a:ext cx="695743" cy="526774"/>
            </a:xfrm>
            <a:prstGeom prst="rect">
              <a:avLst/>
            </a:prstGeom>
          </p:spPr>
          <p:style>
            <a:lnRef idx="2">
              <a:schemeClr val="accent4">
                <a:shade val="15000"/>
              </a:schemeClr>
            </a:lnRef>
            <a:fillRef idx="1">
              <a:schemeClr val="accent4"/>
            </a:fillRef>
            <a:effectRef idx="0">
              <a:schemeClr val="accent4"/>
            </a:effectRef>
            <a:fontRef idx="minor">
              <a:schemeClr val="lt1"/>
            </a:fontRef>
          </p:style>
          <p:txBody>
            <a:bodyPr rtlCol="0" anchor="ctr"/>
            <a:lstStyle/>
            <a:p>
              <a:pPr algn="ctr"/>
              <a:r>
                <a:rPr lang="en-US"/>
                <a:t>Q4</a:t>
              </a:r>
            </a:p>
          </p:txBody>
        </p:sp>
        <p:sp>
          <p:nvSpPr>
            <p:cNvPr id="34" name="Rectangle 33">
              <a:extLst>
                <a:ext uri="{FF2B5EF4-FFF2-40B4-BE49-F238E27FC236}">
                  <a16:creationId xmlns:a16="http://schemas.microsoft.com/office/drawing/2014/main" id="{8950C4ED-F594-8870-FCBB-58836E82A2CE}"/>
                </a:ext>
              </a:extLst>
            </p:cNvPr>
            <p:cNvSpPr/>
            <p:nvPr/>
          </p:nvSpPr>
          <p:spPr>
            <a:xfrm>
              <a:off x="4621693" y="1600200"/>
              <a:ext cx="695743" cy="526774"/>
            </a:xfrm>
            <a:prstGeom prst="rect">
              <a:avLst/>
            </a:prstGeom>
          </p:spPr>
          <p:style>
            <a:lnRef idx="2">
              <a:schemeClr val="accent4">
                <a:shade val="15000"/>
              </a:schemeClr>
            </a:lnRef>
            <a:fillRef idx="1">
              <a:schemeClr val="accent4"/>
            </a:fillRef>
            <a:effectRef idx="0">
              <a:schemeClr val="accent4"/>
            </a:effectRef>
            <a:fontRef idx="minor">
              <a:schemeClr val="lt1"/>
            </a:fontRef>
          </p:style>
          <p:txBody>
            <a:bodyPr rtlCol="0" anchor="ctr"/>
            <a:lstStyle/>
            <a:p>
              <a:pPr algn="ctr"/>
              <a:r>
                <a:rPr lang="en-US"/>
                <a:t>Q3</a:t>
              </a:r>
            </a:p>
          </p:txBody>
        </p:sp>
        <p:sp>
          <p:nvSpPr>
            <p:cNvPr id="35" name="Rectangle 34">
              <a:extLst>
                <a:ext uri="{FF2B5EF4-FFF2-40B4-BE49-F238E27FC236}">
                  <a16:creationId xmlns:a16="http://schemas.microsoft.com/office/drawing/2014/main" id="{7B187F85-46D2-FC0B-2941-82AF332C9E1F}"/>
                </a:ext>
              </a:extLst>
            </p:cNvPr>
            <p:cNvSpPr/>
            <p:nvPr/>
          </p:nvSpPr>
          <p:spPr>
            <a:xfrm>
              <a:off x="3916015" y="1600200"/>
              <a:ext cx="695743" cy="526774"/>
            </a:xfrm>
            <a:prstGeom prst="rect">
              <a:avLst/>
            </a:prstGeom>
          </p:spPr>
          <p:style>
            <a:lnRef idx="2">
              <a:schemeClr val="accent4">
                <a:shade val="15000"/>
              </a:schemeClr>
            </a:lnRef>
            <a:fillRef idx="1">
              <a:schemeClr val="accent4"/>
            </a:fillRef>
            <a:effectRef idx="0">
              <a:schemeClr val="accent4"/>
            </a:effectRef>
            <a:fontRef idx="minor">
              <a:schemeClr val="lt1"/>
            </a:fontRef>
          </p:style>
          <p:txBody>
            <a:bodyPr rtlCol="0" anchor="ctr"/>
            <a:lstStyle/>
            <a:p>
              <a:pPr algn="ctr"/>
              <a:r>
                <a:rPr lang="en-US"/>
                <a:t>Q2</a:t>
              </a:r>
            </a:p>
          </p:txBody>
        </p:sp>
        <p:sp>
          <p:nvSpPr>
            <p:cNvPr id="36" name="Rectangle 35">
              <a:extLst>
                <a:ext uri="{FF2B5EF4-FFF2-40B4-BE49-F238E27FC236}">
                  <a16:creationId xmlns:a16="http://schemas.microsoft.com/office/drawing/2014/main" id="{0051E505-6AA0-A1C7-6B82-35F28F4FD0AB}"/>
                </a:ext>
              </a:extLst>
            </p:cNvPr>
            <p:cNvSpPr/>
            <p:nvPr/>
          </p:nvSpPr>
          <p:spPr>
            <a:xfrm>
              <a:off x="3213653" y="1600200"/>
              <a:ext cx="695743" cy="526774"/>
            </a:xfrm>
            <a:prstGeom prst="rect">
              <a:avLst/>
            </a:prstGeom>
          </p:spPr>
          <p:style>
            <a:lnRef idx="2">
              <a:schemeClr val="accent4">
                <a:shade val="15000"/>
              </a:schemeClr>
            </a:lnRef>
            <a:fillRef idx="1">
              <a:schemeClr val="accent4"/>
            </a:fillRef>
            <a:effectRef idx="0">
              <a:schemeClr val="accent4"/>
            </a:effectRef>
            <a:fontRef idx="minor">
              <a:schemeClr val="lt1"/>
            </a:fontRef>
          </p:style>
          <p:txBody>
            <a:bodyPr rtlCol="0" anchor="ctr"/>
            <a:lstStyle/>
            <a:p>
              <a:pPr algn="ctr"/>
              <a:r>
                <a:rPr lang="en-US"/>
                <a:t>Q1</a:t>
              </a:r>
            </a:p>
          </p:txBody>
        </p:sp>
      </p:grpSp>
      <p:sp>
        <p:nvSpPr>
          <p:cNvPr id="39" name="TextBox 38">
            <a:extLst>
              <a:ext uri="{FF2B5EF4-FFF2-40B4-BE49-F238E27FC236}">
                <a16:creationId xmlns:a16="http://schemas.microsoft.com/office/drawing/2014/main" id="{F130E353-56CB-DC85-9B06-76E9F91B5C62}"/>
              </a:ext>
            </a:extLst>
          </p:cNvPr>
          <p:cNvSpPr txBox="1"/>
          <p:nvPr/>
        </p:nvSpPr>
        <p:spPr>
          <a:xfrm>
            <a:off x="4457968" y="6490054"/>
            <a:ext cx="1141368" cy="369332"/>
          </a:xfrm>
          <a:prstGeom prst="rect">
            <a:avLst/>
          </a:prstGeom>
          <a:noFill/>
        </p:spPr>
        <p:txBody>
          <a:bodyPr wrap="square" rtlCol="0">
            <a:spAutoFit/>
          </a:bodyPr>
          <a:lstStyle/>
          <a:p>
            <a:r>
              <a:rPr lang="en-US">
                <a:solidFill>
                  <a:srgbClr val="FF0000"/>
                </a:solidFill>
              </a:rPr>
              <a:t>Today</a:t>
            </a:r>
          </a:p>
        </p:txBody>
      </p:sp>
      <p:sp>
        <p:nvSpPr>
          <p:cNvPr id="44" name="Rectangle 43">
            <a:extLst>
              <a:ext uri="{FF2B5EF4-FFF2-40B4-BE49-F238E27FC236}">
                <a16:creationId xmlns:a16="http://schemas.microsoft.com/office/drawing/2014/main" id="{3C5DC34E-2750-EFA5-2AE1-3BF1E78C30AA}"/>
              </a:ext>
            </a:extLst>
          </p:cNvPr>
          <p:cNvSpPr/>
          <p:nvPr/>
        </p:nvSpPr>
        <p:spPr>
          <a:xfrm>
            <a:off x="5881956" y="496025"/>
            <a:ext cx="1421296" cy="365125"/>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ctr"/>
            <a:r>
              <a:rPr lang="en-US" sz="1200"/>
              <a:t>Planning</a:t>
            </a:r>
          </a:p>
        </p:txBody>
      </p:sp>
      <p:sp>
        <p:nvSpPr>
          <p:cNvPr id="45" name="Rectangle 44">
            <a:extLst>
              <a:ext uri="{FF2B5EF4-FFF2-40B4-BE49-F238E27FC236}">
                <a16:creationId xmlns:a16="http://schemas.microsoft.com/office/drawing/2014/main" id="{9D22DFAF-78AC-6925-E06F-386A6B9443EA}"/>
              </a:ext>
            </a:extLst>
          </p:cNvPr>
          <p:cNvSpPr/>
          <p:nvPr/>
        </p:nvSpPr>
        <p:spPr>
          <a:xfrm>
            <a:off x="4412654" y="489638"/>
            <a:ext cx="1421296" cy="365125"/>
          </a:xfrm>
          <a:prstGeom prst="rect">
            <a:avLst/>
          </a:prstGeom>
        </p:spPr>
        <p:style>
          <a:lnRef idx="2">
            <a:schemeClr val="accent2">
              <a:shade val="15000"/>
            </a:schemeClr>
          </a:lnRef>
          <a:fillRef idx="1">
            <a:schemeClr val="accent2"/>
          </a:fillRef>
          <a:effectRef idx="0">
            <a:schemeClr val="accent2"/>
          </a:effectRef>
          <a:fontRef idx="minor">
            <a:schemeClr val="lt1"/>
          </a:fontRef>
        </p:style>
        <p:txBody>
          <a:bodyPr rtlCol="0" anchor="ctr"/>
          <a:lstStyle/>
          <a:p>
            <a:pPr algn="ctr"/>
            <a:r>
              <a:rPr lang="en-US" sz="1200"/>
              <a:t>Initiation</a:t>
            </a:r>
          </a:p>
        </p:txBody>
      </p:sp>
      <p:sp>
        <p:nvSpPr>
          <p:cNvPr id="46" name="Rectangle 45">
            <a:extLst>
              <a:ext uri="{FF2B5EF4-FFF2-40B4-BE49-F238E27FC236}">
                <a16:creationId xmlns:a16="http://schemas.microsoft.com/office/drawing/2014/main" id="{B50CC732-F30D-7EC3-C49E-4348177BEDD8}"/>
              </a:ext>
            </a:extLst>
          </p:cNvPr>
          <p:cNvSpPr/>
          <p:nvPr/>
        </p:nvSpPr>
        <p:spPr>
          <a:xfrm>
            <a:off x="2946952" y="489638"/>
            <a:ext cx="1421296" cy="365125"/>
          </a:xfrm>
          <a:prstGeom prst="rect">
            <a:avLst/>
          </a:prstGeom>
        </p:spPr>
        <p:style>
          <a:lnRef idx="2">
            <a:schemeClr val="accent3">
              <a:shade val="15000"/>
            </a:schemeClr>
          </a:lnRef>
          <a:fillRef idx="1">
            <a:schemeClr val="accent3"/>
          </a:fillRef>
          <a:effectRef idx="0">
            <a:schemeClr val="accent3"/>
          </a:effectRef>
          <a:fontRef idx="minor">
            <a:schemeClr val="lt1"/>
          </a:fontRef>
        </p:style>
        <p:txBody>
          <a:bodyPr rtlCol="0" anchor="ctr"/>
          <a:lstStyle/>
          <a:p>
            <a:pPr algn="ctr"/>
            <a:r>
              <a:rPr lang="en-US" sz="1200"/>
              <a:t>Pre-Initiation</a:t>
            </a:r>
          </a:p>
        </p:txBody>
      </p:sp>
      <p:sp>
        <p:nvSpPr>
          <p:cNvPr id="47" name="Rectangle 46">
            <a:extLst>
              <a:ext uri="{FF2B5EF4-FFF2-40B4-BE49-F238E27FC236}">
                <a16:creationId xmlns:a16="http://schemas.microsoft.com/office/drawing/2014/main" id="{EF369282-A11C-7972-A852-C67C8F5C81E9}"/>
              </a:ext>
            </a:extLst>
          </p:cNvPr>
          <p:cNvSpPr/>
          <p:nvPr/>
        </p:nvSpPr>
        <p:spPr>
          <a:xfrm>
            <a:off x="7337719" y="496023"/>
            <a:ext cx="1421296" cy="365125"/>
          </a:xfrm>
          <a:prstGeom prst="rect">
            <a:avLst/>
          </a:prstGeom>
        </p:spPr>
        <p:style>
          <a:lnRef idx="2">
            <a:schemeClr val="accent5">
              <a:shade val="15000"/>
            </a:schemeClr>
          </a:lnRef>
          <a:fillRef idx="1">
            <a:schemeClr val="accent5"/>
          </a:fillRef>
          <a:effectRef idx="0">
            <a:schemeClr val="accent5"/>
          </a:effectRef>
          <a:fontRef idx="minor">
            <a:schemeClr val="lt1"/>
          </a:fontRef>
        </p:style>
        <p:txBody>
          <a:bodyPr rtlCol="0" anchor="ctr"/>
          <a:lstStyle/>
          <a:p>
            <a:pPr algn="ctr"/>
            <a:r>
              <a:rPr lang="en-US" sz="1200"/>
              <a:t>Execution</a:t>
            </a:r>
          </a:p>
        </p:txBody>
      </p:sp>
      <p:sp>
        <p:nvSpPr>
          <p:cNvPr id="48" name="Rectangle 47">
            <a:extLst>
              <a:ext uri="{FF2B5EF4-FFF2-40B4-BE49-F238E27FC236}">
                <a16:creationId xmlns:a16="http://schemas.microsoft.com/office/drawing/2014/main" id="{EF902DAF-D604-71D2-6203-184C7B49D09A}"/>
              </a:ext>
            </a:extLst>
          </p:cNvPr>
          <p:cNvSpPr/>
          <p:nvPr/>
        </p:nvSpPr>
        <p:spPr>
          <a:xfrm>
            <a:off x="8816960" y="489019"/>
            <a:ext cx="1421296" cy="365125"/>
          </a:xfrm>
          <a:prstGeom prst="rect">
            <a:avLst/>
          </a:prstGeom>
        </p:spPr>
        <p:style>
          <a:lnRef idx="2">
            <a:schemeClr val="accent6">
              <a:shade val="15000"/>
            </a:schemeClr>
          </a:lnRef>
          <a:fillRef idx="1">
            <a:schemeClr val="accent6"/>
          </a:fillRef>
          <a:effectRef idx="0">
            <a:schemeClr val="accent6"/>
          </a:effectRef>
          <a:fontRef idx="minor">
            <a:schemeClr val="lt1"/>
          </a:fontRef>
        </p:style>
        <p:txBody>
          <a:bodyPr rtlCol="0" anchor="ctr"/>
          <a:lstStyle/>
          <a:p>
            <a:pPr algn="ctr"/>
            <a:r>
              <a:rPr lang="en-US" sz="1200"/>
              <a:t>Closing &amp; Archiving</a:t>
            </a:r>
          </a:p>
        </p:txBody>
      </p:sp>
      <p:sp>
        <p:nvSpPr>
          <p:cNvPr id="56" name="Rectangle 55">
            <a:extLst>
              <a:ext uri="{FF2B5EF4-FFF2-40B4-BE49-F238E27FC236}">
                <a16:creationId xmlns:a16="http://schemas.microsoft.com/office/drawing/2014/main" id="{878BF3A3-C891-4922-D403-83FC8A43A9B2}"/>
              </a:ext>
            </a:extLst>
          </p:cNvPr>
          <p:cNvSpPr/>
          <p:nvPr/>
        </p:nvSpPr>
        <p:spPr>
          <a:xfrm>
            <a:off x="7308144" y="3752889"/>
            <a:ext cx="680930" cy="365125"/>
          </a:xfrm>
          <a:prstGeom prst="rect">
            <a:avLst/>
          </a:prstGeom>
        </p:spPr>
        <p:style>
          <a:lnRef idx="2">
            <a:schemeClr val="accent5">
              <a:shade val="15000"/>
            </a:schemeClr>
          </a:lnRef>
          <a:fillRef idx="1">
            <a:schemeClr val="accent5"/>
          </a:fillRef>
          <a:effectRef idx="0">
            <a:schemeClr val="accent5"/>
          </a:effectRef>
          <a:fontRef idx="minor">
            <a:schemeClr val="lt1"/>
          </a:fontRef>
        </p:style>
        <p:txBody>
          <a:bodyPr rtlCol="0" anchor="ctr"/>
          <a:lstStyle/>
          <a:p>
            <a:pPr algn="ctr"/>
            <a:endParaRPr lang="en-US" sz="1200"/>
          </a:p>
        </p:txBody>
      </p:sp>
      <p:sp>
        <p:nvSpPr>
          <p:cNvPr id="2" name="Rectangle 1">
            <a:extLst>
              <a:ext uri="{FF2B5EF4-FFF2-40B4-BE49-F238E27FC236}">
                <a16:creationId xmlns:a16="http://schemas.microsoft.com/office/drawing/2014/main" id="{52C6271B-DE0C-F5EA-399D-61445BE5360D}"/>
              </a:ext>
            </a:extLst>
          </p:cNvPr>
          <p:cNvSpPr/>
          <p:nvPr/>
        </p:nvSpPr>
        <p:spPr>
          <a:xfrm>
            <a:off x="4542230" y="2715047"/>
            <a:ext cx="161531" cy="365125"/>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ctr"/>
            <a:endParaRPr lang="en-US" sz="1200"/>
          </a:p>
        </p:txBody>
      </p:sp>
      <p:sp>
        <p:nvSpPr>
          <p:cNvPr id="3" name="Rectangle 2">
            <a:extLst>
              <a:ext uri="{FF2B5EF4-FFF2-40B4-BE49-F238E27FC236}">
                <a16:creationId xmlns:a16="http://schemas.microsoft.com/office/drawing/2014/main" id="{9AAD2F8C-40E2-E4EB-91C9-77FB32AA180A}"/>
              </a:ext>
            </a:extLst>
          </p:cNvPr>
          <p:cNvSpPr/>
          <p:nvPr/>
        </p:nvSpPr>
        <p:spPr>
          <a:xfrm>
            <a:off x="7998847" y="3752004"/>
            <a:ext cx="234071" cy="365125"/>
          </a:xfrm>
          <a:prstGeom prst="rect">
            <a:avLst/>
          </a:prstGeom>
        </p:spPr>
        <p:style>
          <a:lnRef idx="2">
            <a:schemeClr val="accent6">
              <a:shade val="15000"/>
            </a:schemeClr>
          </a:lnRef>
          <a:fillRef idx="1">
            <a:schemeClr val="accent6"/>
          </a:fillRef>
          <a:effectRef idx="0">
            <a:schemeClr val="accent6"/>
          </a:effectRef>
          <a:fontRef idx="minor">
            <a:schemeClr val="lt1"/>
          </a:fontRef>
        </p:style>
        <p:txBody>
          <a:bodyPr rtlCol="0" anchor="ctr"/>
          <a:lstStyle/>
          <a:p>
            <a:pPr algn="ctr"/>
            <a:endParaRPr lang="en-US" sz="1200"/>
          </a:p>
        </p:txBody>
      </p:sp>
      <p:sp>
        <p:nvSpPr>
          <p:cNvPr id="7" name="Rectangle 6">
            <a:extLst>
              <a:ext uri="{FF2B5EF4-FFF2-40B4-BE49-F238E27FC236}">
                <a16:creationId xmlns:a16="http://schemas.microsoft.com/office/drawing/2014/main" id="{140E94E3-7B61-BAF5-4CD8-EF7B944E40CF}"/>
              </a:ext>
            </a:extLst>
          </p:cNvPr>
          <p:cNvSpPr/>
          <p:nvPr/>
        </p:nvSpPr>
        <p:spPr>
          <a:xfrm>
            <a:off x="6900234" y="3759415"/>
            <a:ext cx="404673" cy="365125"/>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ctr"/>
            <a:r>
              <a:rPr lang="en-US" sz="1200"/>
              <a:t>Q &amp;N</a:t>
            </a:r>
          </a:p>
        </p:txBody>
      </p:sp>
      <p:sp>
        <p:nvSpPr>
          <p:cNvPr id="8" name="Rectangle 7">
            <a:extLst>
              <a:ext uri="{FF2B5EF4-FFF2-40B4-BE49-F238E27FC236}">
                <a16:creationId xmlns:a16="http://schemas.microsoft.com/office/drawing/2014/main" id="{8F58E303-5CC2-0DBF-5947-7180205C0E99}"/>
              </a:ext>
            </a:extLst>
          </p:cNvPr>
          <p:cNvSpPr/>
          <p:nvPr/>
        </p:nvSpPr>
        <p:spPr>
          <a:xfrm>
            <a:off x="7120321" y="3193881"/>
            <a:ext cx="662585" cy="365125"/>
          </a:xfrm>
          <a:prstGeom prst="rect">
            <a:avLst/>
          </a:prstGeom>
        </p:spPr>
        <p:style>
          <a:lnRef idx="2">
            <a:schemeClr val="accent2">
              <a:shade val="15000"/>
            </a:schemeClr>
          </a:lnRef>
          <a:fillRef idx="1">
            <a:schemeClr val="accent2"/>
          </a:fillRef>
          <a:effectRef idx="0">
            <a:schemeClr val="accent2"/>
          </a:effectRef>
          <a:fontRef idx="minor">
            <a:schemeClr val="lt1"/>
          </a:fontRef>
        </p:style>
        <p:txBody>
          <a:bodyPr rtlCol="0" anchor="ctr"/>
          <a:lstStyle/>
          <a:p>
            <a:pPr algn="ctr"/>
            <a:r>
              <a:rPr lang="en-US" sz="1200"/>
              <a:t>P</a:t>
            </a:r>
          </a:p>
        </p:txBody>
      </p:sp>
      <p:sp>
        <p:nvSpPr>
          <p:cNvPr id="9" name="Rectangle 8">
            <a:extLst>
              <a:ext uri="{FF2B5EF4-FFF2-40B4-BE49-F238E27FC236}">
                <a16:creationId xmlns:a16="http://schemas.microsoft.com/office/drawing/2014/main" id="{2C9FA31E-6344-0554-1254-763D8F5788C3}"/>
              </a:ext>
            </a:extLst>
          </p:cNvPr>
          <p:cNvSpPr/>
          <p:nvPr/>
        </p:nvSpPr>
        <p:spPr>
          <a:xfrm>
            <a:off x="7789418" y="3193881"/>
            <a:ext cx="371179" cy="365125"/>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ctr"/>
            <a:endParaRPr lang="en-US" sz="1200"/>
          </a:p>
        </p:txBody>
      </p:sp>
      <p:sp>
        <p:nvSpPr>
          <p:cNvPr id="10" name="Rectangle 9">
            <a:extLst>
              <a:ext uri="{FF2B5EF4-FFF2-40B4-BE49-F238E27FC236}">
                <a16:creationId xmlns:a16="http://schemas.microsoft.com/office/drawing/2014/main" id="{6ACAD68E-BF0E-E4CA-68D4-B60366E268F0}"/>
              </a:ext>
            </a:extLst>
          </p:cNvPr>
          <p:cNvSpPr/>
          <p:nvPr/>
        </p:nvSpPr>
        <p:spPr>
          <a:xfrm>
            <a:off x="8160596" y="3200295"/>
            <a:ext cx="1323185" cy="365125"/>
          </a:xfrm>
          <a:prstGeom prst="rect">
            <a:avLst/>
          </a:prstGeom>
        </p:spPr>
        <p:style>
          <a:lnRef idx="2">
            <a:schemeClr val="accent5">
              <a:shade val="15000"/>
            </a:schemeClr>
          </a:lnRef>
          <a:fillRef idx="1">
            <a:schemeClr val="accent5"/>
          </a:fillRef>
          <a:effectRef idx="0">
            <a:schemeClr val="accent5"/>
          </a:effectRef>
          <a:fontRef idx="minor">
            <a:schemeClr val="lt1"/>
          </a:fontRef>
        </p:style>
        <p:txBody>
          <a:bodyPr rtlCol="0" anchor="ctr"/>
          <a:lstStyle/>
          <a:p>
            <a:pPr algn="ctr"/>
            <a:endParaRPr lang="en-US" sz="1200"/>
          </a:p>
        </p:txBody>
      </p:sp>
      <p:sp>
        <p:nvSpPr>
          <p:cNvPr id="11" name="Rectangle 10">
            <a:extLst>
              <a:ext uri="{FF2B5EF4-FFF2-40B4-BE49-F238E27FC236}">
                <a16:creationId xmlns:a16="http://schemas.microsoft.com/office/drawing/2014/main" id="{3ED05E45-8D9D-4143-D75C-219C1E1573C6}"/>
              </a:ext>
            </a:extLst>
          </p:cNvPr>
          <p:cNvSpPr/>
          <p:nvPr/>
        </p:nvSpPr>
        <p:spPr>
          <a:xfrm>
            <a:off x="9487660" y="3200294"/>
            <a:ext cx="234071" cy="365125"/>
          </a:xfrm>
          <a:prstGeom prst="rect">
            <a:avLst/>
          </a:prstGeom>
        </p:spPr>
        <p:style>
          <a:lnRef idx="2">
            <a:schemeClr val="accent6">
              <a:shade val="15000"/>
            </a:schemeClr>
          </a:lnRef>
          <a:fillRef idx="1">
            <a:schemeClr val="accent6"/>
          </a:fillRef>
          <a:effectRef idx="0">
            <a:schemeClr val="accent6"/>
          </a:effectRef>
          <a:fontRef idx="minor">
            <a:schemeClr val="lt1"/>
          </a:fontRef>
        </p:style>
        <p:txBody>
          <a:bodyPr rtlCol="0" anchor="ctr"/>
          <a:lstStyle/>
          <a:p>
            <a:pPr algn="ctr"/>
            <a:endParaRPr lang="en-US" sz="1200"/>
          </a:p>
        </p:txBody>
      </p:sp>
      <p:sp>
        <p:nvSpPr>
          <p:cNvPr id="12" name="Rectangle 11">
            <a:extLst>
              <a:ext uri="{FF2B5EF4-FFF2-40B4-BE49-F238E27FC236}">
                <a16:creationId xmlns:a16="http://schemas.microsoft.com/office/drawing/2014/main" id="{848FAFD3-F0D1-1798-40A9-B2DEB39CF540}"/>
              </a:ext>
            </a:extLst>
          </p:cNvPr>
          <p:cNvSpPr/>
          <p:nvPr/>
        </p:nvSpPr>
        <p:spPr>
          <a:xfrm>
            <a:off x="5555273" y="2253494"/>
            <a:ext cx="1390553" cy="365125"/>
          </a:xfrm>
          <a:prstGeom prst="rect">
            <a:avLst/>
          </a:prstGeom>
        </p:spPr>
        <p:style>
          <a:lnRef idx="2">
            <a:schemeClr val="accent2">
              <a:shade val="15000"/>
            </a:schemeClr>
          </a:lnRef>
          <a:fillRef idx="1">
            <a:schemeClr val="accent2"/>
          </a:fillRef>
          <a:effectRef idx="0">
            <a:schemeClr val="accent2"/>
          </a:effectRef>
          <a:fontRef idx="minor">
            <a:schemeClr val="lt1"/>
          </a:fontRef>
        </p:style>
        <p:txBody>
          <a:bodyPr rtlCol="0" anchor="ctr"/>
          <a:lstStyle/>
          <a:p>
            <a:pPr algn="ctr"/>
            <a:r>
              <a:rPr lang="en-US" sz="1200"/>
              <a:t>Sr. PM</a:t>
            </a:r>
          </a:p>
        </p:txBody>
      </p:sp>
      <p:sp>
        <p:nvSpPr>
          <p:cNvPr id="14" name="Rectangle 13">
            <a:extLst>
              <a:ext uri="{FF2B5EF4-FFF2-40B4-BE49-F238E27FC236}">
                <a16:creationId xmlns:a16="http://schemas.microsoft.com/office/drawing/2014/main" id="{68DD0A3A-0E66-34DF-7300-CA3F62B8E622}"/>
              </a:ext>
            </a:extLst>
          </p:cNvPr>
          <p:cNvSpPr/>
          <p:nvPr/>
        </p:nvSpPr>
        <p:spPr>
          <a:xfrm>
            <a:off x="4779294" y="2237551"/>
            <a:ext cx="754049" cy="365125"/>
          </a:xfrm>
          <a:prstGeom prst="rect">
            <a:avLst/>
          </a:prstGeom>
        </p:spPr>
        <p:style>
          <a:lnRef idx="2">
            <a:schemeClr val="accent3">
              <a:shade val="15000"/>
            </a:schemeClr>
          </a:lnRef>
          <a:fillRef idx="1">
            <a:schemeClr val="accent3"/>
          </a:fillRef>
          <a:effectRef idx="0">
            <a:schemeClr val="accent3"/>
          </a:effectRef>
          <a:fontRef idx="minor">
            <a:schemeClr val="lt1"/>
          </a:fontRef>
        </p:style>
        <p:txBody>
          <a:bodyPr rtlCol="0" anchor="ctr"/>
          <a:lstStyle/>
          <a:p>
            <a:pPr algn="ctr"/>
            <a:r>
              <a:rPr lang="en-US" sz="1200"/>
              <a:t>O</a:t>
            </a:r>
          </a:p>
        </p:txBody>
      </p:sp>
      <p:sp>
        <p:nvSpPr>
          <p:cNvPr id="15" name="Rectangle 14">
            <a:extLst>
              <a:ext uri="{FF2B5EF4-FFF2-40B4-BE49-F238E27FC236}">
                <a16:creationId xmlns:a16="http://schemas.microsoft.com/office/drawing/2014/main" id="{56F68ED0-A125-A700-B9ED-4E0B98174FC3}"/>
              </a:ext>
            </a:extLst>
          </p:cNvPr>
          <p:cNvSpPr/>
          <p:nvPr/>
        </p:nvSpPr>
        <p:spPr>
          <a:xfrm>
            <a:off x="6364783" y="3194896"/>
            <a:ext cx="754049" cy="365125"/>
          </a:xfrm>
          <a:prstGeom prst="rect">
            <a:avLst/>
          </a:prstGeom>
        </p:spPr>
        <p:style>
          <a:lnRef idx="2">
            <a:schemeClr val="accent3">
              <a:shade val="15000"/>
            </a:schemeClr>
          </a:lnRef>
          <a:fillRef idx="1">
            <a:schemeClr val="accent3"/>
          </a:fillRef>
          <a:effectRef idx="0">
            <a:schemeClr val="accent3"/>
          </a:effectRef>
          <a:fontRef idx="minor">
            <a:schemeClr val="lt1"/>
          </a:fontRef>
        </p:style>
        <p:txBody>
          <a:bodyPr rtlCol="0" anchor="ctr"/>
          <a:lstStyle/>
          <a:p>
            <a:pPr algn="ctr"/>
            <a:r>
              <a:rPr lang="en-US" sz="1200"/>
              <a:t>Cr</a:t>
            </a:r>
          </a:p>
        </p:txBody>
      </p:sp>
      <p:sp>
        <p:nvSpPr>
          <p:cNvPr id="16" name="Rectangle 15">
            <a:extLst>
              <a:ext uri="{FF2B5EF4-FFF2-40B4-BE49-F238E27FC236}">
                <a16:creationId xmlns:a16="http://schemas.microsoft.com/office/drawing/2014/main" id="{182C30F9-E4C4-7D47-064B-C06F02D1E943}"/>
              </a:ext>
            </a:extLst>
          </p:cNvPr>
          <p:cNvSpPr/>
          <p:nvPr/>
        </p:nvSpPr>
        <p:spPr>
          <a:xfrm>
            <a:off x="3196662" y="4273780"/>
            <a:ext cx="2875676" cy="365125"/>
          </a:xfrm>
          <a:prstGeom prst="rect">
            <a:avLst/>
          </a:prstGeom>
        </p:spPr>
        <p:style>
          <a:lnRef idx="2">
            <a:schemeClr val="accent2">
              <a:shade val="15000"/>
            </a:schemeClr>
          </a:lnRef>
          <a:fillRef idx="1">
            <a:schemeClr val="accent2"/>
          </a:fillRef>
          <a:effectRef idx="0">
            <a:schemeClr val="accent2"/>
          </a:effectRef>
          <a:fontRef idx="minor">
            <a:schemeClr val="lt1"/>
          </a:fontRef>
        </p:style>
        <p:txBody>
          <a:bodyPr rtlCol="0" anchor="ctr"/>
          <a:lstStyle/>
          <a:p>
            <a:pPr algn="ctr"/>
            <a:r>
              <a:rPr lang="en-US" sz="1200"/>
              <a:t>                    </a:t>
            </a:r>
            <a:r>
              <a:rPr lang="en-US" sz="1200" err="1"/>
              <a:t>T&amp;Ch</a:t>
            </a:r>
            <a:endParaRPr lang="en-US" sz="1200"/>
          </a:p>
        </p:txBody>
      </p:sp>
      <p:sp>
        <p:nvSpPr>
          <p:cNvPr id="17" name="Rectangle 16">
            <a:extLst>
              <a:ext uri="{FF2B5EF4-FFF2-40B4-BE49-F238E27FC236}">
                <a16:creationId xmlns:a16="http://schemas.microsoft.com/office/drawing/2014/main" id="{8EF0515A-60CB-3B80-67DD-873FE5718341}"/>
              </a:ext>
            </a:extLst>
          </p:cNvPr>
          <p:cNvSpPr/>
          <p:nvPr/>
        </p:nvSpPr>
        <p:spPr>
          <a:xfrm>
            <a:off x="6654290" y="4724895"/>
            <a:ext cx="371179" cy="365125"/>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ctr"/>
            <a:r>
              <a:rPr lang="en-US" sz="1200"/>
              <a:t>PM</a:t>
            </a:r>
          </a:p>
        </p:txBody>
      </p:sp>
      <p:sp>
        <p:nvSpPr>
          <p:cNvPr id="18" name="Rectangle 17">
            <a:extLst>
              <a:ext uri="{FF2B5EF4-FFF2-40B4-BE49-F238E27FC236}">
                <a16:creationId xmlns:a16="http://schemas.microsoft.com/office/drawing/2014/main" id="{BAACC2BD-1F12-9E23-FCAE-ED8DCB6941DA}"/>
              </a:ext>
            </a:extLst>
          </p:cNvPr>
          <p:cNvSpPr/>
          <p:nvPr/>
        </p:nvSpPr>
        <p:spPr>
          <a:xfrm>
            <a:off x="4286865" y="4688474"/>
            <a:ext cx="733606" cy="365125"/>
          </a:xfrm>
          <a:prstGeom prst="rect">
            <a:avLst/>
          </a:prstGeom>
        </p:spPr>
        <p:style>
          <a:lnRef idx="2">
            <a:schemeClr val="accent3">
              <a:shade val="15000"/>
            </a:schemeClr>
          </a:lnRef>
          <a:fillRef idx="1">
            <a:schemeClr val="accent3"/>
          </a:fillRef>
          <a:effectRef idx="0">
            <a:schemeClr val="accent3"/>
          </a:effectRef>
          <a:fontRef idx="minor">
            <a:schemeClr val="lt1"/>
          </a:fontRef>
        </p:style>
        <p:txBody>
          <a:bodyPr rtlCol="0" anchor="ctr"/>
          <a:lstStyle/>
          <a:p>
            <a:pPr algn="ctr"/>
            <a:r>
              <a:rPr lang="en-US" sz="1200"/>
              <a:t>E</a:t>
            </a:r>
          </a:p>
        </p:txBody>
      </p:sp>
      <p:sp>
        <p:nvSpPr>
          <p:cNvPr id="20" name="Rectangle 19">
            <a:extLst>
              <a:ext uri="{FF2B5EF4-FFF2-40B4-BE49-F238E27FC236}">
                <a16:creationId xmlns:a16="http://schemas.microsoft.com/office/drawing/2014/main" id="{5ECCEEEE-9AF5-5C58-6205-B8C22F2C8A7D}"/>
              </a:ext>
            </a:extLst>
          </p:cNvPr>
          <p:cNvSpPr/>
          <p:nvPr/>
        </p:nvSpPr>
        <p:spPr>
          <a:xfrm>
            <a:off x="7025468" y="4725002"/>
            <a:ext cx="1432518" cy="365125"/>
          </a:xfrm>
          <a:prstGeom prst="rect">
            <a:avLst/>
          </a:prstGeom>
        </p:spPr>
        <p:style>
          <a:lnRef idx="2">
            <a:schemeClr val="accent5">
              <a:shade val="15000"/>
            </a:schemeClr>
          </a:lnRef>
          <a:fillRef idx="1">
            <a:schemeClr val="accent5"/>
          </a:fillRef>
          <a:effectRef idx="0">
            <a:schemeClr val="accent5"/>
          </a:effectRef>
          <a:fontRef idx="minor">
            <a:schemeClr val="lt1"/>
          </a:fontRef>
        </p:style>
        <p:txBody>
          <a:bodyPr rtlCol="0" anchor="ctr"/>
          <a:lstStyle/>
          <a:p>
            <a:pPr algn="ctr"/>
            <a:r>
              <a:rPr lang="en-US" sz="1200"/>
              <a:t>V</a:t>
            </a:r>
          </a:p>
        </p:txBody>
      </p:sp>
      <p:sp>
        <p:nvSpPr>
          <p:cNvPr id="21" name="Rectangle 20">
            <a:extLst>
              <a:ext uri="{FF2B5EF4-FFF2-40B4-BE49-F238E27FC236}">
                <a16:creationId xmlns:a16="http://schemas.microsoft.com/office/drawing/2014/main" id="{0066C2DA-25FA-437D-335D-DC8FDE4651E1}"/>
              </a:ext>
            </a:extLst>
          </p:cNvPr>
          <p:cNvSpPr/>
          <p:nvPr/>
        </p:nvSpPr>
        <p:spPr>
          <a:xfrm>
            <a:off x="8445403" y="4727783"/>
            <a:ext cx="234071" cy="365125"/>
          </a:xfrm>
          <a:prstGeom prst="rect">
            <a:avLst/>
          </a:prstGeom>
        </p:spPr>
        <p:style>
          <a:lnRef idx="2">
            <a:schemeClr val="accent6">
              <a:shade val="15000"/>
            </a:schemeClr>
          </a:lnRef>
          <a:fillRef idx="1">
            <a:schemeClr val="accent6"/>
          </a:fillRef>
          <a:effectRef idx="0">
            <a:schemeClr val="accent6"/>
          </a:effectRef>
          <a:fontRef idx="minor">
            <a:schemeClr val="lt1"/>
          </a:fontRef>
        </p:style>
        <p:txBody>
          <a:bodyPr rtlCol="0" anchor="ctr"/>
          <a:lstStyle/>
          <a:p>
            <a:pPr algn="ctr"/>
            <a:endParaRPr lang="en-US" sz="1200"/>
          </a:p>
        </p:txBody>
      </p:sp>
      <p:sp>
        <p:nvSpPr>
          <p:cNvPr id="37" name="Rectangle 36">
            <a:extLst>
              <a:ext uri="{FF2B5EF4-FFF2-40B4-BE49-F238E27FC236}">
                <a16:creationId xmlns:a16="http://schemas.microsoft.com/office/drawing/2014/main" id="{BFEB755F-31DB-8F51-B0F9-09D869C29719}"/>
              </a:ext>
            </a:extLst>
          </p:cNvPr>
          <p:cNvSpPr/>
          <p:nvPr/>
        </p:nvSpPr>
        <p:spPr>
          <a:xfrm>
            <a:off x="4449787" y="5198169"/>
            <a:ext cx="516592" cy="365125"/>
          </a:xfrm>
          <a:prstGeom prst="rect">
            <a:avLst/>
          </a:prstGeom>
        </p:spPr>
        <p:style>
          <a:lnRef idx="2">
            <a:schemeClr val="accent3">
              <a:shade val="15000"/>
            </a:schemeClr>
          </a:lnRef>
          <a:fillRef idx="1">
            <a:schemeClr val="accent3"/>
          </a:fillRef>
          <a:effectRef idx="0">
            <a:schemeClr val="accent3"/>
          </a:effectRef>
          <a:fontRef idx="minor">
            <a:schemeClr val="lt1"/>
          </a:fontRef>
        </p:style>
        <p:txBody>
          <a:bodyPr rtlCol="0" anchor="ctr"/>
          <a:lstStyle/>
          <a:p>
            <a:pPr algn="ctr"/>
            <a:r>
              <a:rPr lang="en-US" sz="1200"/>
              <a:t>S</a:t>
            </a:r>
          </a:p>
        </p:txBody>
      </p:sp>
      <p:sp>
        <p:nvSpPr>
          <p:cNvPr id="42" name="Rectangle 41">
            <a:extLst>
              <a:ext uri="{FF2B5EF4-FFF2-40B4-BE49-F238E27FC236}">
                <a16:creationId xmlns:a16="http://schemas.microsoft.com/office/drawing/2014/main" id="{C0D58947-E1D9-BAB6-03ED-BDEF5F829318}"/>
              </a:ext>
            </a:extLst>
          </p:cNvPr>
          <p:cNvSpPr/>
          <p:nvPr/>
        </p:nvSpPr>
        <p:spPr>
          <a:xfrm>
            <a:off x="4980028" y="5198169"/>
            <a:ext cx="172314" cy="365125"/>
          </a:xfrm>
          <a:prstGeom prst="rect">
            <a:avLst/>
          </a:prstGeom>
        </p:spPr>
        <p:style>
          <a:lnRef idx="2">
            <a:schemeClr val="accent2">
              <a:shade val="15000"/>
            </a:schemeClr>
          </a:lnRef>
          <a:fillRef idx="1">
            <a:schemeClr val="accent2"/>
          </a:fillRef>
          <a:effectRef idx="0">
            <a:schemeClr val="accent2"/>
          </a:effectRef>
          <a:fontRef idx="minor">
            <a:schemeClr val="lt1"/>
          </a:fontRef>
        </p:style>
        <p:txBody>
          <a:bodyPr rtlCol="0" anchor="ctr"/>
          <a:lstStyle/>
          <a:p>
            <a:pPr algn="ctr"/>
            <a:r>
              <a:rPr lang="en-US" sz="1200"/>
              <a:t>K</a:t>
            </a:r>
          </a:p>
        </p:txBody>
      </p:sp>
      <p:sp>
        <p:nvSpPr>
          <p:cNvPr id="68" name="Flowchart: Decision 67">
            <a:extLst>
              <a:ext uri="{FF2B5EF4-FFF2-40B4-BE49-F238E27FC236}">
                <a16:creationId xmlns:a16="http://schemas.microsoft.com/office/drawing/2014/main" id="{97AEF4A6-2D85-FCBE-E0E3-26F88D2D6723}"/>
              </a:ext>
            </a:extLst>
          </p:cNvPr>
          <p:cNvSpPr/>
          <p:nvPr/>
        </p:nvSpPr>
        <p:spPr>
          <a:xfrm>
            <a:off x="64261" y="4915739"/>
            <a:ext cx="149086" cy="188844"/>
          </a:xfrm>
          <a:prstGeom prst="flowChartDecision">
            <a:avLst/>
          </a:prstGeom>
          <a:solidFill>
            <a:srgbClr val="FF0000"/>
          </a:solid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76" name="Group 75">
            <a:extLst>
              <a:ext uri="{FF2B5EF4-FFF2-40B4-BE49-F238E27FC236}">
                <a16:creationId xmlns:a16="http://schemas.microsoft.com/office/drawing/2014/main" id="{2911AFED-59AA-81BD-032F-0DEFD0CBFFCB}"/>
              </a:ext>
            </a:extLst>
          </p:cNvPr>
          <p:cNvGrpSpPr/>
          <p:nvPr/>
        </p:nvGrpSpPr>
        <p:grpSpPr>
          <a:xfrm>
            <a:off x="4616872" y="1166020"/>
            <a:ext cx="6229768" cy="453752"/>
            <a:chOff x="4616872" y="1166020"/>
            <a:chExt cx="6229768" cy="453752"/>
          </a:xfrm>
        </p:grpSpPr>
        <p:sp>
          <p:nvSpPr>
            <p:cNvPr id="73" name="Rectangle 72">
              <a:extLst>
                <a:ext uri="{FF2B5EF4-FFF2-40B4-BE49-F238E27FC236}">
                  <a16:creationId xmlns:a16="http://schemas.microsoft.com/office/drawing/2014/main" id="{DEE328CD-8EA2-7326-DE8B-CB15D4B62329}"/>
                </a:ext>
              </a:extLst>
            </p:cNvPr>
            <p:cNvSpPr/>
            <p:nvPr/>
          </p:nvSpPr>
          <p:spPr>
            <a:xfrm>
              <a:off x="4616872" y="1167347"/>
              <a:ext cx="593119" cy="452141"/>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a:t>Jan 24</a:t>
              </a:r>
            </a:p>
          </p:txBody>
        </p:sp>
        <p:sp>
          <p:nvSpPr>
            <p:cNvPr id="74" name="Rectangle 73">
              <a:extLst>
                <a:ext uri="{FF2B5EF4-FFF2-40B4-BE49-F238E27FC236}">
                  <a16:creationId xmlns:a16="http://schemas.microsoft.com/office/drawing/2014/main" id="{94F57B4A-C5C7-BCB9-5B15-EA82863401B3}"/>
                </a:ext>
              </a:extLst>
            </p:cNvPr>
            <p:cNvSpPr/>
            <p:nvPr/>
          </p:nvSpPr>
          <p:spPr>
            <a:xfrm>
              <a:off x="7391198" y="1166020"/>
              <a:ext cx="593119" cy="452141"/>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a:t>Jan 25</a:t>
              </a:r>
            </a:p>
          </p:txBody>
        </p:sp>
        <p:sp>
          <p:nvSpPr>
            <p:cNvPr id="75" name="Rectangle 74">
              <a:extLst>
                <a:ext uri="{FF2B5EF4-FFF2-40B4-BE49-F238E27FC236}">
                  <a16:creationId xmlns:a16="http://schemas.microsoft.com/office/drawing/2014/main" id="{18D46CC2-D76D-BA3D-69B5-686A4508AB88}"/>
                </a:ext>
              </a:extLst>
            </p:cNvPr>
            <p:cNvSpPr/>
            <p:nvPr/>
          </p:nvSpPr>
          <p:spPr>
            <a:xfrm>
              <a:off x="10253521" y="1167631"/>
              <a:ext cx="593119" cy="452141"/>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a:t>Jan 26</a:t>
              </a:r>
            </a:p>
          </p:txBody>
        </p:sp>
      </p:grpSp>
      <p:sp>
        <p:nvSpPr>
          <p:cNvPr id="40" name="Rectangle 39">
            <a:extLst>
              <a:ext uri="{FF2B5EF4-FFF2-40B4-BE49-F238E27FC236}">
                <a16:creationId xmlns:a16="http://schemas.microsoft.com/office/drawing/2014/main" id="{501FBA48-CE1F-2F3C-56FC-B8D7ABA87B42}"/>
              </a:ext>
            </a:extLst>
          </p:cNvPr>
          <p:cNvSpPr/>
          <p:nvPr/>
        </p:nvSpPr>
        <p:spPr>
          <a:xfrm>
            <a:off x="6075413" y="4271281"/>
            <a:ext cx="371179" cy="365125"/>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ctr"/>
            <a:endParaRPr lang="en-US" sz="1200"/>
          </a:p>
        </p:txBody>
      </p:sp>
      <p:sp>
        <p:nvSpPr>
          <p:cNvPr id="41" name="Rectangle 40">
            <a:extLst>
              <a:ext uri="{FF2B5EF4-FFF2-40B4-BE49-F238E27FC236}">
                <a16:creationId xmlns:a16="http://schemas.microsoft.com/office/drawing/2014/main" id="{C6D55C1B-00D1-CCC5-BB87-48337FDDAE06}"/>
              </a:ext>
            </a:extLst>
          </p:cNvPr>
          <p:cNvSpPr/>
          <p:nvPr/>
        </p:nvSpPr>
        <p:spPr>
          <a:xfrm>
            <a:off x="6459323" y="4272432"/>
            <a:ext cx="2547590" cy="365125"/>
          </a:xfrm>
          <a:prstGeom prst="rect">
            <a:avLst/>
          </a:prstGeom>
        </p:spPr>
        <p:style>
          <a:lnRef idx="2">
            <a:schemeClr val="accent5">
              <a:shade val="15000"/>
            </a:schemeClr>
          </a:lnRef>
          <a:fillRef idx="1">
            <a:schemeClr val="accent5"/>
          </a:fillRef>
          <a:effectRef idx="0">
            <a:schemeClr val="accent5"/>
          </a:effectRef>
          <a:fontRef idx="minor">
            <a:schemeClr val="lt1"/>
          </a:fontRef>
        </p:style>
        <p:txBody>
          <a:bodyPr rtlCol="0" anchor="ctr"/>
          <a:lstStyle/>
          <a:p>
            <a:pPr algn="ctr"/>
            <a:endParaRPr lang="en-US" sz="1200"/>
          </a:p>
        </p:txBody>
      </p:sp>
      <p:sp>
        <p:nvSpPr>
          <p:cNvPr id="43" name="Rectangle 42">
            <a:extLst>
              <a:ext uri="{FF2B5EF4-FFF2-40B4-BE49-F238E27FC236}">
                <a16:creationId xmlns:a16="http://schemas.microsoft.com/office/drawing/2014/main" id="{33A65821-8B4B-0477-4092-92AD507A9F22}"/>
              </a:ext>
            </a:extLst>
          </p:cNvPr>
          <p:cNvSpPr/>
          <p:nvPr/>
        </p:nvSpPr>
        <p:spPr>
          <a:xfrm>
            <a:off x="9017963" y="4271281"/>
            <a:ext cx="234071" cy="365125"/>
          </a:xfrm>
          <a:prstGeom prst="rect">
            <a:avLst/>
          </a:prstGeom>
        </p:spPr>
        <p:style>
          <a:lnRef idx="2">
            <a:schemeClr val="accent6">
              <a:shade val="15000"/>
            </a:schemeClr>
          </a:lnRef>
          <a:fillRef idx="1">
            <a:schemeClr val="accent6"/>
          </a:fillRef>
          <a:effectRef idx="0">
            <a:schemeClr val="accent6"/>
          </a:effectRef>
          <a:fontRef idx="minor">
            <a:schemeClr val="lt1"/>
          </a:fontRef>
        </p:style>
        <p:txBody>
          <a:bodyPr rtlCol="0" anchor="ctr"/>
          <a:lstStyle/>
          <a:p>
            <a:pPr algn="ctr"/>
            <a:endParaRPr lang="en-US" sz="1200"/>
          </a:p>
        </p:txBody>
      </p:sp>
      <p:sp>
        <p:nvSpPr>
          <p:cNvPr id="50" name="Rectangle 49">
            <a:extLst>
              <a:ext uri="{FF2B5EF4-FFF2-40B4-BE49-F238E27FC236}">
                <a16:creationId xmlns:a16="http://schemas.microsoft.com/office/drawing/2014/main" id="{65FBD2C5-C44B-08C7-8139-ADDA6A44BFCF}"/>
              </a:ext>
            </a:extLst>
          </p:cNvPr>
          <p:cNvSpPr/>
          <p:nvPr/>
        </p:nvSpPr>
        <p:spPr>
          <a:xfrm>
            <a:off x="3144080" y="2716973"/>
            <a:ext cx="1385018" cy="365125"/>
          </a:xfrm>
          <a:prstGeom prst="rect">
            <a:avLst/>
          </a:prstGeom>
        </p:spPr>
        <p:style>
          <a:lnRef idx="2">
            <a:schemeClr val="accent2">
              <a:shade val="15000"/>
            </a:schemeClr>
          </a:lnRef>
          <a:fillRef idx="1">
            <a:schemeClr val="accent2"/>
          </a:fillRef>
          <a:effectRef idx="0">
            <a:schemeClr val="accent2"/>
          </a:effectRef>
          <a:fontRef idx="minor">
            <a:schemeClr val="lt1"/>
          </a:fontRef>
        </p:style>
        <p:txBody>
          <a:bodyPr rtlCol="0" anchor="ctr"/>
          <a:lstStyle/>
          <a:p>
            <a:pPr algn="ctr"/>
            <a:endParaRPr lang="en-US" sz="1200"/>
          </a:p>
        </p:txBody>
      </p:sp>
      <p:sp>
        <p:nvSpPr>
          <p:cNvPr id="51" name="Rectangle 50">
            <a:extLst>
              <a:ext uri="{FF2B5EF4-FFF2-40B4-BE49-F238E27FC236}">
                <a16:creationId xmlns:a16="http://schemas.microsoft.com/office/drawing/2014/main" id="{EFC43E40-B865-C4FC-9BB8-9D1858FB44EC}"/>
              </a:ext>
            </a:extLst>
          </p:cNvPr>
          <p:cNvSpPr/>
          <p:nvPr/>
        </p:nvSpPr>
        <p:spPr>
          <a:xfrm>
            <a:off x="4707464" y="2718598"/>
            <a:ext cx="1323185" cy="365125"/>
          </a:xfrm>
          <a:prstGeom prst="rect">
            <a:avLst/>
          </a:prstGeom>
        </p:spPr>
        <p:style>
          <a:lnRef idx="2">
            <a:schemeClr val="accent5">
              <a:shade val="15000"/>
            </a:schemeClr>
          </a:lnRef>
          <a:fillRef idx="1">
            <a:schemeClr val="accent5"/>
          </a:fillRef>
          <a:effectRef idx="0">
            <a:schemeClr val="accent5"/>
          </a:effectRef>
          <a:fontRef idx="minor">
            <a:schemeClr val="lt1"/>
          </a:fontRef>
        </p:style>
        <p:txBody>
          <a:bodyPr rtlCol="0" anchor="ctr"/>
          <a:lstStyle/>
          <a:p>
            <a:pPr algn="ctr"/>
            <a:r>
              <a:rPr lang="en-US" sz="1200" err="1"/>
              <a:t>I&amp;Cr</a:t>
            </a:r>
            <a:endParaRPr lang="en-US" sz="1200"/>
          </a:p>
        </p:txBody>
      </p:sp>
      <p:sp>
        <p:nvSpPr>
          <p:cNvPr id="52" name="Rectangle 51">
            <a:extLst>
              <a:ext uri="{FF2B5EF4-FFF2-40B4-BE49-F238E27FC236}">
                <a16:creationId xmlns:a16="http://schemas.microsoft.com/office/drawing/2014/main" id="{AF36A790-1814-227D-EEFA-A95B346532B3}"/>
              </a:ext>
            </a:extLst>
          </p:cNvPr>
          <p:cNvSpPr/>
          <p:nvPr/>
        </p:nvSpPr>
        <p:spPr>
          <a:xfrm>
            <a:off x="6034349" y="2726572"/>
            <a:ext cx="234071" cy="365125"/>
          </a:xfrm>
          <a:prstGeom prst="rect">
            <a:avLst/>
          </a:prstGeom>
        </p:spPr>
        <p:style>
          <a:lnRef idx="2">
            <a:schemeClr val="accent6">
              <a:shade val="15000"/>
            </a:schemeClr>
          </a:lnRef>
          <a:fillRef idx="1">
            <a:schemeClr val="accent6"/>
          </a:fillRef>
          <a:effectRef idx="0">
            <a:schemeClr val="accent6"/>
          </a:effectRef>
          <a:fontRef idx="minor">
            <a:schemeClr val="lt1"/>
          </a:fontRef>
        </p:style>
        <p:txBody>
          <a:bodyPr rtlCol="0" anchor="ctr"/>
          <a:lstStyle/>
          <a:p>
            <a:pPr algn="ctr"/>
            <a:endParaRPr lang="en-US" sz="1200"/>
          </a:p>
        </p:txBody>
      </p:sp>
      <p:sp>
        <p:nvSpPr>
          <p:cNvPr id="22" name="Rectangle 21">
            <a:extLst>
              <a:ext uri="{FF2B5EF4-FFF2-40B4-BE49-F238E27FC236}">
                <a16:creationId xmlns:a16="http://schemas.microsoft.com/office/drawing/2014/main" id="{6F298C5D-9E6E-F8B8-734B-E52621A32C1F}"/>
              </a:ext>
            </a:extLst>
          </p:cNvPr>
          <p:cNvSpPr/>
          <p:nvPr/>
        </p:nvSpPr>
        <p:spPr>
          <a:xfrm>
            <a:off x="5158828" y="5196975"/>
            <a:ext cx="248059" cy="365125"/>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ctr"/>
            <a:endParaRPr lang="en-US" sz="1200"/>
          </a:p>
        </p:txBody>
      </p:sp>
      <p:sp>
        <p:nvSpPr>
          <p:cNvPr id="54" name="Rectangle 53">
            <a:extLst>
              <a:ext uri="{FF2B5EF4-FFF2-40B4-BE49-F238E27FC236}">
                <a16:creationId xmlns:a16="http://schemas.microsoft.com/office/drawing/2014/main" id="{D658B0EB-F978-E73D-98B4-1D78C8CFC3EB}"/>
              </a:ext>
            </a:extLst>
          </p:cNvPr>
          <p:cNvSpPr/>
          <p:nvPr/>
        </p:nvSpPr>
        <p:spPr>
          <a:xfrm>
            <a:off x="5415247" y="5205647"/>
            <a:ext cx="300599" cy="365125"/>
          </a:xfrm>
          <a:prstGeom prst="rect">
            <a:avLst/>
          </a:prstGeom>
        </p:spPr>
        <p:style>
          <a:lnRef idx="2">
            <a:schemeClr val="accent5">
              <a:shade val="15000"/>
            </a:schemeClr>
          </a:lnRef>
          <a:fillRef idx="1">
            <a:schemeClr val="accent5"/>
          </a:fillRef>
          <a:effectRef idx="0">
            <a:schemeClr val="accent5"/>
          </a:effectRef>
          <a:fontRef idx="minor">
            <a:schemeClr val="lt1"/>
          </a:fontRef>
        </p:style>
        <p:txBody>
          <a:bodyPr rtlCol="0" anchor="ctr"/>
          <a:lstStyle/>
          <a:p>
            <a:pPr algn="ctr"/>
            <a:endParaRPr lang="en-US" sz="1200"/>
          </a:p>
        </p:txBody>
      </p:sp>
      <p:sp>
        <p:nvSpPr>
          <p:cNvPr id="55" name="Rectangle 54">
            <a:extLst>
              <a:ext uri="{FF2B5EF4-FFF2-40B4-BE49-F238E27FC236}">
                <a16:creationId xmlns:a16="http://schemas.microsoft.com/office/drawing/2014/main" id="{14619F65-BEDF-5B5E-695A-BB3286120056}"/>
              </a:ext>
            </a:extLst>
          </p:cNvPr>
          <p:cNvSpPr/>
          <p:nvPr/>
        </p:nvSpPr>
        <p:spPr>
          <a:xfrm>
            <a:off x="5715848" y="5196975"/>
            <a:ext cx="118029" cy="365125"/>
          </a:xfrm>
          <a:prstGeom prst="rect">
            <a:avLst/>
          </a:prstGeom>
        </p:spPr>
        <p:style>
          <a:lnRef idx="2">
            <a:schemeClr val="accent6">
              <a:shade val="15000"/>
            </a:schemeClr>
          </a:lnRef>
          <a:fillRef idx="1">
            <a:schemeClr val="accent6"/>
          </a:fillRef>
          <a:effectRef idx="0">
            <a:schemeClr val="accent6"/>
          </a:effectRef>
          <a:fontRef idx="minor">
            <a:schemeClr val="lt1"/>
          </a:fontRef>
        </p:style>
        <p:txBody>
          <a:bodyPr rtlCol="0" anchor="ctr"/>
          <a:lstStyle/>
          <a:p>
            <a:pPr algn="ctr"/>
            <a:endParaRPr lang="en-US" sz="1200"/>
          </a:p>
        </p:txBody>
      </p:sp>
      <p:sp>
        <p:nvSpPr>
          <p:cNvPr id="57" name="Rectangle 56">
            <a:extLst>
              <a:ext uri="{FF2B5EF4-FFF2-40B4-BE49-F238E27FC236}">
                <a16:creationId xmlns:a16="http://schemas.microsoft.com/office/drawing/2014/main" id="{D003F290-EE78-A6D6-1261-EE5FDB96A9B8}"/>
              </a:ext>
            </a:extLst>
          </p:cNvPr>
          <p:cNvSpPr/>
          <p:nvPr/>
        </p:nvSpPr>
        <p:spPr>
          <a:xfrm>
            <a:off x="4655134" y="5699502"/>
            <a:ext cx="878203" cy="365125"/>
          </a:xfrm>
          <a:prstGeom prst="rect">
            <a:avLst/>
          </a:prstGeom>
        </p:spPr>
        <p:style>
          <a:lnRef idx="2">
            <a:schemeClr val="accent3">
              <a:shade val="15000"/>
            </a:schemeClr>
          </a:lnRef>
          <a:fillRef idx="1">
            <a:schemeClr val="accent3"/>
          </a:fillRef>
          <a:effectRef idx="0">
            <a:schemeClr val="accent3"/>
          </a:effectRef>
          <a:fontRef idx="minor">
            <a:schemeClr val="lt1"/>
          </a:fontRef>
        </p:style>
        <p:txBody>
          <a:bodyPr rtlCol="0" anchor="ctr"/>
          <a:lstStyle/>
          <a:p>
            <a:pPr algn="ctr"/>
            <a:r>
              <a:rPr lang="en-US" sz="1200"/>
              <a:t>J</a:t>
            </a:r>
          </a:p>
        </p:txBody>
      </p:sp>
      <p:sp>
        <p:nvSpPr>
          <p:cNvPr id="61" name="Rectangle 60">
            <a:extLst>
              <a:ext uri="{FF2B5EF4-FFF2-40B4-BE49-F238E27FC236}">
                <a16:creationId xmlns:a16="http://schemas.microsoft.com/office/drawing/2014/main" id="{4B281FFC-F05F-A211-B40A-8A8B28FD739A}"/>
              </a:ext>
            </a:extLst>
          </p:cNvPr>
          <p:cNvSpPr/>
          <p:nvPr/>
        </p:nvSpPr>
        <p:spPr>
          <a:xfrm>
            <a:off x="5547483" y="5702913"/>
            <a:ext cx="1376413" cy="365125"/>
          </a:xfrm>
          <a:prstGeom prst="rect">
            <a:avLst/>
          </a:prstGeom>
        </p:spPr>
        <p:style>
          <a:lnRef idx="2">
            <a:schemeClr val="accent2">
              <a:shade val="15000"/>
            </a:schemeClr>
          </a:lnRef>
          <a:fillRef idx="1">
            <a:schemeClr val="accent2"/>
          </a:fillRef>
          <a:effectRef idx="0">
            <a:schemeClr val="accent2"/>
          </a:effectRef>
          <a:fontRef idx="minor">
            <a:schemeClr val="lt1"/>
          </a:fontRef>
        </p:style>
        <p:txBody>
          <a:bodyPr rtlCol="0" anchor="ctr"/>
          <a:lstStyle/>
          <a:p>
            <a:pPr algn="ctr"/>
            <a:r>
              <a:rPr lang="en-US" sz="1200"/>
              <a:t>J</a:t>
            </a:r>
          </a:p>
        </p:txBody>
      </p:sp>
      <p:sp>
        <p:nvSpPr>
          <p:cNvPr id="62" name="Rectangle 61">
            <a:extLst>
              <a:ext uri="{FF2B5EF4-FFF2-40B4-BE49-F238E27FC236}">
                <a16:creationId xmlns:a16="http://schemas.microsoft.com/office/drawing/2014/main" id="{FF10FDA7-39BE-25D0-E619-0D3C875A3047}"/>
              </a:ext>
            </a:extLst>
          </p:cNvPr>
          <p:cNvSpPr/>
          <p:nvPr/>
        </p:nvSpPr>
        <p:spPr>
          <a:xfrm>
            <a:off x="7314739" y="5695564"/>
            <a:ext cx="2210267" cy="365125"/>
          </a:xfrm>
          <a:prstGeom prst="rect">
            <a:avLst/>
          </a:prstGeom>
        </p:spPr>
        <p:style>
          <a:lnRef idx="2">
            <a:schemeClr val="accent5">
              <a:shade val="15000"/>
            </a:schemeClr>
          </a:lnRef>
          <a:fillRef idx="1">
            <a:schemeClr val="accent5"/>
          </a:fillRef>
          <a:effectRef idx="0">
            <a:schemeClr val="accent5"/>
          </a:effectRef>
          <a:fontRef idx="minor">
            <a:schemeClr val="lt1"/>
          </a:fontRef>
        </p:style>
        <p:txBody>
          <a:bodyPr rtlCol="0" anchor="ctr"/>
          <a:lstStyle/>
          <a:p>
            <a:pPr algn="ctr"/>
            <a:endParaRPr lang="en-US" sz="1200"/>
          </a:p>
        </p:txBody>
      </p:sp>
      <p:sp>
        <p:nvSpPr>
          <p:cNvPr id="63" name="Rectangle 62">
            <a:extLst>
              <a:ext uri="{FF2B5EF4-FFF2-40B4-BE49-F238E27FC236}">
                <a16:creationId xmlns:a16="http://schemas.microsoft.com/office/drawing/2014/main" id="{59CBFF80-DF37-00E9-7FA0-965E156B9EBA}"/>
              </a:ext>
            </a:extLst>
          </p:cNvPr>
          <p:cNvSpPr/>
          <p:nvPr/>
        </p:nvSpPr>
        <p:spPr>
          <a:xfrm>
            <a:off x="9534370" y="5695455"/>
            <a:ext cx="234071" cy="365125"/>
          </a:xfrm>
          <a:prstGeom prst="rect">
            <a:avLst/>
          </a:prstGeom>
        </p:spPr>
        <p:style>
          <a:lnRef idx="2">
            <a:schemeClr val="accent6">
              <a:shade val="15000"/>
            </a:schemeClr>
          </a:lnRef>
          <a:fillRef idx="1">
            <a:schemeClr val="accent6"/>
          </a:fillRef>
          <a:effectRef idx="0">
            <a:schemeClr val="accent6"/>
          </a:effectRef>
          <a:fontRef idx="minor">
            <a:schemeClr val="lt1"/>
          </a:fontRef>
        </p:style>
        <p:txBody>
          <a:bodyPr rtlCol="0" anchor="ctr"/>
          <a:lstStyle/>
          <a:p>
            <a:pPr algn="ctr"/>
            <a:endParaRPr lang="en-US" sz="1200"/>
          </a:p>
        </p:txBody>
      </p:sp>
      <p:sp>
        <p:nvSpPr>
          <p:cNvPr id="65" name="Rectangle 64">
            <a:extLst>
              <a:ext uri="{FF2B5EF4-FFF2-40B4-BE49-F238E27FC236}">
                <a16:creationId xmlns:a16="http://schemas.microsoft.com/office/drawing/2014/main" id="{9A8818E3-5F3D-A298-3013-26F06B39473B}"/>
              </a:ext>
            </a:extLst>
          </p:cNvPr>
          <p:cNvSpPr/>
          <p:nvPr/>
        </p:nvSpPr>
        <p:spPr>
          <a:xfrm>
            <a:off x="4653668" y="6231622"/>
            <a:ext cx="763441" cy="365125"/>
          </a:xfrm>
          <a:prstGeom prst="rect">
            <a:avLst/>
          </a:prstGeom>
        </p:spPr>
        <p:style>
          <a:lnRef idx="2">
            <a:schemeClr val="accent3">
              <a:shade val="15000"/>
            </a:schemeClr>
          </a:lnRef>
          <a:fillRef idx="1">
            <a:schemeClr val="accent3"/>
          </a:fillRef>
          <a:effectRef idx="0">
            <a:schemeClr val="accent3"/>
          </a:effectRef>
          <a:fontRef idx="minor">
            <a:schemeClr val="lt1"/>
          </a:fontRef>
        </p:style>
        <p:txBody>
          <a:bodyPr rtlCol="0" anchor="ctr"/>
          <a:lstStyle/>
          <a:p>
            <a:pPr algn="ctr"/>
            <a:r>
              <a:rPr lang="en-US" sz="1200"/>
              <a:t>J</a:t>
            </a:r>
          </a:p>
        </p:txBody>
      </p:sp>
      <p:cxnSp>
        <p:nvCxnSpPr>
          <p:cNvPr id="38" name="Straight Connector 37">
            <a:extLst>
              <a:ext uri="{FF2B5EF4-FFF2-40B4-BE49-F238E27FC236}">
                <a16:creationId xmlns:a16="http://schemas.microsoft.com/office/drawing/2014/main" id="{E41AE3F5-47D4-8F6A-D638-C4DDBF9F98CD}"/>
              </a:ext>
            </a:extLst>
          </p:cNvPr>
          <p:cNvCxnSpPr>
            <a:cxnSpLocks/>
          </p:cNvCxnSpPr>
          <p:nvPr/>
        </p:nvCxnSpPr>
        <p:spPr>
          <a:xfrm>
            <a:off x="4780722" y="2126974"/>
            <a:ext cx="0" cy="444833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
        <p:nvSpPr>
          <p:cNvPr id="66" name="Rectangle 65">
            <a:extLst>
              <a:ext uri="{FF2B5EF4-FFF2-40B4-BE49-F238E27FC236}">
                <a16:creationId xmlns:a16="http://schemas.microsoft.com/office/drawing/2014/main" id="{0D22E299-1020-8EFF-DF7E-1A9F486EE4D0}"/>
              </a:ext>
            </a:extLst>
          </p:cNvPr>
          <p:cNvSpPr/>
          <p:nvPr/>
        </p:nvSpPr>
        <p:spPr>
          <a:xfrm>
            <a:off x="10355632" y="6280202"/>
            <a:ext cx="341866" cy="365125"/>
          </a:xfrm>
          <a:prstGeom prst="rect">
            <a:avLst/>
          </a:prstGeom>
        </p:spPr>
        <p:style>
          <a:lnRef idx="2">
            <a:schemeClr val="accent2">
              <a:shade val="15000"/>
            </a:schemeClr>
          </a:lnRef>
          <a:fillRef idx="1">
            <a:schemeClr val="accent2"/>
          </a:fillRef>
          <a:effectRef idx="0">
            <a:schemeClr val="accent2"/>
          </a:effectRef>
          <a:fontRef idx="minor">
            <a:schemeClr val="lt1"/>
          </a:fontRef>
        </p:style>
        <p:txBody>
          <a:bodyPr rtlCol="0" anchor="ctr"/>
          <a:lstStyle/>
          <a:p>
            <a:pPr algn="ctr"/>
            <a:r>
              <a:rPr lang="en-US" sz="1200"/>
              <a:t>PM</a:t>
            </a:r>
          </a:p>
        </p:txBody>
      </p:sp>
      <p:sp>
        <p:nvSpPr>
          <p:cNvPr id="67" name="Rectangle 66">
            <a:extLst>
              <a:ext uri="{FF2B5EF4-FFF2-40B4-BE49-F238E27FC236}">
                <a16:creationId xmlns:a16="http://schemas.microsoft.com/office/drawing/2014/main" id="{4300C6B4-C86F-6F0B-6A78-09A99260FF2C}"/>
              </a:ext>
            </a:extLst>
          </p:cNvPr>
          <p:cNvSpPr/>
          <p:nvPr/>
        </p:nvSpPr>
        <p:spPr>
          <a:xfrm>
            <a:off x="10694136" y="6276074"/>
            <a:ext cx="371179" cy="365125"/>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ctr"/>
            <a:endParaRPr lang="en-US" sz="1200"/>
          </a:p>
        </p:txBody>
      </p:sp>
      <p:sp>
        <p:nvSpPr>
          <p:cNvPr id="69" name="Rectangle 68">
            <a:extLst>
              <a:ext uri="{FF2B5EF4-FFF2-40B4-BE49-F238E27FC236}">
                <a16:creationId xmlns:a16="http://schemas.microsoft.com/office/drawing/2014/main" id="{9410D34C-82E1-134A-1A2C-3B11594C817C}"/>
              </a:ext>
            </a:extLst>
          </p:cNvPr>
          <p:cNvSpPr/>
          <p:nvPr/>
        </p:nvSpPr>
        <p:spPr>
          <a:xfrm>
            <a:off x="11067898" y="6268798"/>
            <a:ext cx="637094" cy="365125"/>
          </a:xfrm>
          <a:prstGeom prst="rect">
            <a:avLst/>
          </a:prstGeom>
        </p:spPr>
        <p:style>
          <a:lnRef idx="2">
            <a:schemeClr val="accent5">
              <a:shade val="15000"/>
            </a:schemeClr>
          </a:lnRef>
          <a:fillRef idx="1">
            <a:schemeClr val="accent5"/>
          </a:fillRef>
          <a:effectRef idx="0">
            <a:schemeClr val="accent5"/>
          </a:effectRef>
          <a:fontRef idx="minor">
            <a:schemeClr val="lt1"/>
          </a:fontRef>
        </p:style>
        <p:txBody>
          <a:bodyPr rtlCol="0" anchor="ctr"/>
          <a:lstStyle/>
          <a:p>
            <a:pPr algn="ctr"/>
            <a:endParaRPr lang="en-US" sz="1200"/>
          </a:p>
        </p:txBody>
      </p:sp>
      <p:sp>
        <p:nvSpPr>
          <p:cNvPr id="80" name="Rectangle 79">
            <a:extLst>
              <a:ext uri="{FF2B5EF4-FFF2-40B4-BE49-F238E27FC236}">
                <a16:creationId xmlns:a16="http://schemas.microsoft.com/office/drawing/2014/main" id="{56AD296A-955A-8CCD-CE00-6AFD239914DA}"/>
              </a:ext>
            </a:extLst>
          </p:cNvPr>
          <p:cNvSpPr/>
          <p:nvPr/>
        </p:nvSpPr>
        <p:spPr>
          <a:xfrm>
            <a:off x="6933728" y="5697412"/>
            <a:ext cx="371179" cy="365125"/>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ctr"/>
            <a:endParaRPr lang="en-US" sz="1200"/>
          </a:p>
        </p:txBody>
      </p:sp>
      <p:sp>
        <p:nvSpPr>
          <p:cNvPr id="83" name="Oval 82">
            <a:extLst>
              <a:ext uri="{FF2B5EF4-FFF2-40B4-BE49-F238E27FC236}">
                <a16:creationId xmlns:a16="http://schemas.microsoft.com/office/drawing/2014/main" id="{9432EE22-C41F-7A36-2097-32E30C511ADE}"/>
              </a:ext>
            </a:extLst>
          </p:cNvPr>
          <p:cNvSpPr/>
          <p:nvPr/>
        </p:nvSpPr>
        <p:spPr>
          <a:xfrm>
            <a:off x="27075" y="2315492"/>
            <a:ext cx="201943" cy="206468"/>
          </a:xfrm>
          <a:prstGeom prst="ellipse">
            <a:avLst/>
          </a:prstGeom>
          <a:solidFill>
            <a:srgbClr val="7030A0"/>
          </a:solidFill>
        </p:spPr>
        <p:style>
          <a:lnRef idx="2">
            <a:schemeClr val="accent6">
              <a:shade val="15000"/>
            </a:schemeClr>
          </a:lnRef>
          <a:fillRef idx="1">
            <a:schemeClr val="accent6"/>
          </a:fillRef>
          <a:effectRef idx="0">
            <a:schemeClr val="accent6"/>
          </a:effectRef>
          <a:fontRef idx="minor">
            <a:schemeClr val="lt1"/>
          </a:fontRef>
        </p:style>
        <p:txBody>
          <a:bodyPr rtlCol="0" anchor="ctr"/>
          <a:lstStyle/>
          <a:p>
            <a:pPr algn="ctr"/>
            <a:endParaRPr lang="en-US"/>
          </a:p>
        </p:txBody>
      </p:sp>
      <p:sp>
        <p:nvSpPr>
          <p:cNvPr id="84" name="Oval 83">
            <a:extLst>
              <a:ext uri="{FF2B5EF4-FFF2-40B4-BE49-F238E27FC236}">
                <a16:creationId xmlns:a16="http://schemas.microsoft.com/office/drawing/2014/main" id="{C1DF7E14-76D4-C3DC-9DD9-D954AE1DADDA}"/>
              </a:ext>
            </a:extLst>
          </p:cNvPr>
          <p:cNvSpPr/>
          <p:nvPr/>
        </p:nvSpPr>
        <p:spPr>
          <a:xfrm>
            <a:off x="34370" y="5771449"/>
            <a:ext cx="201943" cy="206468"/>
          </a:xfrm>
          <a:prstGeom prst="ellipse">
            <a:avLst/>
          </a:prstGeom>
          <a:solidFill>
            <a:srgbClr val="7030A0"/>
          </a:solidFill>
        </p:spPr>
        <p:style>
          <a:lnRef idx="2">
            <a:schemeClr val="accent6">
              <a:shade val="15000"/>
            </a:schemeClr>
          </a:lnRef>
          <a:fillRef idx="1">
            <a:schemeClr val="accent6"/>
          </a:fillRef>
          <a:effectRef idx="0">
            <a:schemeClr val="accent6"/>
          </a:effectRef>
          <a:fontRef idx="minor">
            <a:schemeClr val="lt1"/>
          </a:fontRef>
        </p:style>
        <p:txBody>
          <a:bodyPr rtlCol="0" anchor="ctr"/>
          <a:lstStyle/>
          <a:p>
            <a:pPr algn="ctr"/>
            <a:endParaRPr lang="en-US"/>
          </a:p>
        </p:txBody>
      </p:sp>
      <p:sp>
        <p:nvSpPr>
          <p:cNvPr id="85" name="Oval 84">
            <a:extLst>
              <a:ext uri="{FF2B5EF4-FFF2-40B4-BE49-F238E27FC236}">
                <a16:creationId xmlns:a16="http://schemas.microsoft.com/office/drawing/2014/main" id="{5716A55E-FA08-2AE7-728A-D80CF429544A}"/>
              </a:ext>
            </a:extLst>
          </p:cNvPr>
          <p:cNvSpPr/>
          <p:nvPr/>
        </p:nvSpPr>
        <p:spPr>
          <a:xfrm>
            <a:off x="34370" y="3295233"/>
            <a:ext cx="201943" cy="206468"/>
          </a:xfrm>
          <a:prstGeom prst="ellipse">
            <a:avLst/>
          </a:prstGeom>
          <a:solidFill>
            <a:srgbClr val="7030A0"/>
          </a:solidFill>
        </p:spPr>
        <p:style>
          <a:lnRef idx="2">
            <a:schemeClr val="accent6">
              <a:shade val="15000"/>
            </a:schemeClr>
          </a:lnRef>
          <a:fillRef idx="1">
            <a:schemeClr val="accent6"/>
          </a:fillRef>
          <a:effectRef idx="0">
            <a:schemeClr val="accent6"/>
          </a:effectRef>
          <a:fontRef idx="minor">
            <a:schemeClr val="lt1"/>
          </a:fontRef>
        </p:style>
        <p:txBody>
          <a:bodyPr rtlCol="0" anchor="ctr"/>
          <a:lstStyle/>
          <a:p>
            <a:pPr algn="ctr"/>
            <a:endParaRPr lang="en-US"/>
          </a:p>
        </p:txBody>
      </p:sp>
      <p:sp>
        <p:nvSpPr>
          <p:cNvPr id="86" name="Oval 85">
            <a:extLst>
              <a:ext uri="{FF2B5EF4-FFF2-40B4-BE49-F238E27FC236}">
                <a16:creationId xmlns:a16="http://schemas.microsoft.com/office/drawing/2014/main" id="{BCB7109A-331B-EA3D-3F01-DC2D63059664}"/>
              </a:ext>
            </a:extLst>
          </p:cNvPr>
          <p:cNvSpPr/>
          <p:nvPr/>
        </p:nvSpPr>
        <p:spPr>
          <a:xfrm>
            <a:off x="27073" y="4688474"/>
            <a:ext cx="201943" cy="206468"/>
          </a:xfrm>
          <a:prstGeom prst="ellipse">
            <a:avLst/>
          </a:prstGeom>
          <a:solidFill>
            <a:srgbClr val="7030A0"/>
          </a:solidFill>
        </p:spPr>
        <p:style>
          <a:lnRef idx="2">
            <a:schemeClr val="accent6">
              <a:shade val="15000"/>
            </a:schemeClr>
          </a:lnRef>
          <a:fillRef idx="1">
            <a:schemeClr val="accent6"/>
          </a:fillRef>
          <a:effectRef idx="0">
            <a:schemeClr val="accent6"/>
          </a:effectRef>
          <a:fontRef idx="minor">
            <a:schemeClr val="lt1"/>
          </a:fontRef>
        </p:style>
        <p:txBody>
          <a:bodyPr rtlCol="0" anchor="ctr"/>
          <a:lstStyle/>
          <a:p>
            <a:pPr algn="ctr"/>
            <a:endParaRPr lang="en-US"/>
          </a:p>
        </p:txBody>
      </p:sp>
      <p:sp>
        <p:nvSpPr>
          <p:cNvPr id="87" name="Oval 86">
            <a:extLst>
              <a:ext uri="{FF2B5EF4-FFF2-40B4-BE49-F238E27FC236}">
                <a16:creationId xmlns:a16="http://schemas.microsoft.com/office/drawing/2014/main" id="{CA94702E-8D4B-3848-396C-63EE54A7DC94}"/>
              </a:ext>
            </a:extLst>
          </p:cNvPr>
          <p:cNvSpPr/>
          <p:nvPr/>
        </p:nvSpPr>
        <p:spPr>
          <a:xfrm>
            <a:off x="27074" y="6353946"/>
            <a:ext cx="201943" cy="206468"/>
          </a:xfrm>
          <a:prstGeom prst="ellipse">
            <a:avLst/>
          </a:prstGeom>
          <a:solidFill>
            <a:srgbClr val="7030A0"/>
          </a:solidFill>
        </p:spPr>
        <p:style>
          <a:lnRef idx="2">
            <a:schemeClr val="accent6">
              <a:shade val="15000"/>
            </a:schemeClr>
          </a:lnRef>
          <a:fillRef idx="1">
            <a:schemeClr val="accent6"/>
          </a:fillRef>
          <a:effectRef idx="0">
            <a:schemeClr val="accent6"/>
          </a:effectRef>
          <a:fontRef idx="minor">
            <a:schemeClr val="lt1"/>
          </a:fontRef>
        </p:style>
        <p:txBody>
          <a:bodyPr rtlCol="0" anchor="ctr"/>
          <a:lstStyle/>
          <a:p>
            <a:pPr algn="ctr"/>
            <a:endParaRPr lang="en-US"/>
          </a:p>
        </p:txBody>
      </p:sp>
      <p:sp>
        <p:nvSpPr>
          <p:cNvPr id="88" name="Oval 87">
            <a:extLst>
              <a:ext uri="{FF2B5EF4-FFF2-40B4-BE49-F238E27FC236}">
                <a16:creationId xmlns:a16="http://schemas.microsoft.com/office/drawing/2014/main" id="{7F671825-2F77-3ADA-77AF-F86FE6B1D33F}"/>
              </a:ext>
            </a:extLst>
          </p:cNvPr>
          <p:cNvSpPr/>
          <p:nvPr/>
        </p:nvSpPr>
        <p:spPr>
          <a:xfrm>
            <a:off x="14907" y="5195815"/>
            <a:ext cx="201943" cy="206468"/>
          </a:xfrm>
          <a:prstGeom prst="ellipse">
            <a:avLst/>
          </a:prstGeom>
          <a:solidFill>
            <a:srgbClr val="7030A0"/>
          </a:solidFill>
        </p:spPr>
        <p:style>
          <a:lnRef idx="2">
            <a:schemeClr val="accent6">
              <a:shade val="15000"/>
            </a:schemeClr>
          </a:lnRef>
          <a:fillRef idx="1">
            <a:schemeClr val="accent6"/>
          </a:fillRef>
          <a:effectRef idx="0">
            <a:schemeClr val="accent6"/>
          </a:effectRef>
          <a:fontRef idx="minor">
            <a:schemeClr val="lt1"/>
          </a:fontRef>
        </p:style>
        <p:txBody>
          <a:bodyPr rtlCol="0" anchor="ctr"/>
          <a:lstStyle/>
          <a:p>
            <a:pPr algn="ctr"/>
            <a:endParaRPr lang="en-US"/>
          </a:p>
        </p:txBody>
      </p:sp>
      <p:sp>
        <p:nvSpPr>
          <p:cNvPr id="49" name="Flowchart: Decision 48">
            <a:extLst>
              <a:ext uri="{FF2B5EF4-FFF2-40B4-BE49-F238E27FC236}">
                <a16:creationId xmlns:a16="http://schemas.microsoft.com/office/drawing/2014/main" id="{01862567-282F-D4CE-0018-7643DBC76278}"/>
              </a:ext>
            </a:extLst>
          </p:cNvPr>
          <p:cNvSpPr/>
          <p:nvPr/>
        </p:nvSpPr>
        <p:spPr>
          <a:xfrm>
            <a:off x="45739" y="5419467"/>
            <a:ext cx="149086" cy="188844"/>
          </a:xfrm>
          <a:prstGeom prst="flowChartDecision">
            <a:avLst/>
          </a:prstGeom>
          <a:solidFill>
            <a:srgbClr val="FF0000"/>
          </a:solid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53" name="Group 52">
            <a:extLst>
              <a:ext uri="{FF2B5EF4-FFF2-40B4-BE49-F238E27FC236}">
                <a16:creationId xmlns:a16="http://schemas.microsoft.com/office/drawing/2014/main" id="{73D9E96A-CA9E-E168-B07B-4985C4EBE610}"/>
              </a:ext>
            </a:extLst>
          </p:cNvPr>
          <p:cNvGrpSpPr/>
          <p:nvPr/>
        </p:nvGrpSpPr>
        <p:grpSpPr>
          <a:xfrm>
            <a:off x="306469" y="1466727"/>
            <a:ext cx="1699843" cy="741946"/>
            <a:chOff x="306469" y="1466727"/>
            <a:chExt cx="1699843" cy="741946"/>
          </a:xfrm>
        </p:grpSpPr>
        <p:sp>
          <p:nvSpPr>
            <p:cNvPr id="58" name="TextBox 57">
              <a:extLst>
                <a:ext uri="{FF2B5EF4-FFF2-40B4-BE49-F238E27FC236}">
                  <a16:creationId xmlns:a16="http://schemas.microsoft.com/office/drawing/2014/main" id="{B6CDD163-7261-4AD7-4ACE-660E4007A4C7}"/>
                </a:ext>
              </a:extLst>
            </p:cNvPr>
            <p:cNvSpPr txBox="1"/>
            <p:nvPr/>
          </p:nvSpPr>
          <p:spPr>
            <a:xfrm>
              <a:off x="460525" y="1466727"/>
              <a:ext cx="1545787" cy="276999"/>
            </a:xfrm>
            <a:prstGeom prst="rect">
              <a:avLst/>
            </a:prstGeom>
            <a:noFill/>
          </p:spPr>
          <p:txBody>
            <a:bodyPr wrap="square" rtlCol="0">
              <a:spAutoFit/>
            </a:bodyPr>
            <a:lstStyle/>
            <a:p>
              <a:r>
                <a:rPr lang="en-US" sz="1200" dirty="0">
                  <a:solidFill>
                    <a:schemeClr val="dk1"/>
                  </a:solidFill>
                </a:rPr>
                <a:t>ISO needed</a:t>
              </a:r>
            </a:p>
          </p:txBody>
        </p:sp>
        <p:sp>
          <p:nvSpPr>
            <p:cNvPr id="59" name="Flowchart: Decision 58">
              <a:extLst>
                <a:ext uri="{FF2B5EF4-FFF2-40B4-BE49-F238E27FC236}">
                  <a16:creationId xmlns:a16="http://schemas.microsoft.com/office/drawing/2014/main" id="{29517732-112B-AE28-1164-A038348A8851}"/>
                </a:ext>
              </a:extLst>
            </p:cNvPr>
            <p:cNvSpPr/>
            <p:nvPr/>
          </p:nvSpPr>
          <p:spPr>
            <a:xfrm>
              <a:off x="311439" y="1751062"/>
              <a:ext cx="149086" cy="188844"/>
            </a:xfrm>
            <a:prstGeom prst="flowChartDecision">
              <a:avLst/>
            </a:prstGeom>
            <a:solidFill>
              <a:srgbClr val="FF0000"/>
            </a:solid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Isosceles Triangle 59">
              <a:extLst>
                <a:ext uri="{FF2B5EF4-FFF2-40B4-BE49-F238E27FC236}">
                  <a16:creationId xmlns:a16="http://schemas.microsoft.com/office/drawing/2014/main" id="{D0E83271-B0F6-C3D4-32AF-9D6134911B31}"/>
                </a:ext>
              </a:extLst>
            </p:cNvPr>
            <p:cNvSpPr/>
            <p:nvPr/>
          </p:nvSpPr>
          <p:spPr>
            <a:xfrm>
              <a:off x="306469" y="1970500"/>
              <a:ext cx="159025" cy="168966"/>
            </a:xfrm>
            <a:prstGeom prst="triangle">
              <a:avLst/>
            </a:prstGeom>
            <a:solidFill>
              <a:srgbClr val="FFFF00"/>
            </a:solidFill>
            <a:ln>
              <a:solidFill>
                <a:srgbClr val="FFFF00"/>
              </a:solidFill>
            </a:ln>
          </p:spPr>
          <p:style>
            <a:lnRef idx="2">
              <a:schemeClr val="accent2">
                <a:shade val="15000"/>
              </a:schemeClr>
            </a:lnRef>
            <a:fillRef idx="1">
              <a:schemeClr val="accent2"/>
            </a:fillRef>
            <a:effectRef idx="0">
              <a:schemeClr val="accent2"/>
            </a:effectRef>
            <a:fontRef idx="minor">
              <a:schemeClr val="lt1"/>
            </a:fontRef>
          </p:style>
          <p:txBody>
            <a:bodyPr rtlCol="0" anchor="ctr"/>
            <a:lstStyle/>
            <a:p>
              <a:pPr algn="ctr"/>
              <a:endParaRPr lang="en-US"/>
            </a:p>
          </p:txBody>
        </p:sp>
        <p:sp>
          <p:nvSpPr>
            <p:cNvPr id="64" name="TextBox 63">
              <a:extLst>
                <a:ext uri="{FF2B5EF4-FFF2-40B4-BE49-F238E27FC236}">
                  <a16:creationId xmlns:a16="http://schemas.microsoft.com/office/drawing/2014/main" id="{20FD6151-7542-3BF0-6671-78042202FC51}"/>
                </a:ext>
              </a:extLst>
            </p:cNvPr>
            <p:cNvSpPr txBox="1"/>
            <p:nvPr/>
          </p:nvSpPr>
          <p:spPr>
            <a:xfrm>
              <a:off x="439589" y="1685950"/>
              <a:ext cx="1545787" cy="276999"/>
            </a:xfrm>
            <a:prstGeom prst="rect">
              <a:avLst/>
            </a:prstGeom>
            <a:noFill/>
          </p:spPr>
          <p:txBody>
            <a:bodyPr wrap="square" rtlCol="0">
              <a:spAutoFit/>
            </a:bodyPr>
            <a:lstStyle/>
            <a:p>
              <a:r>
                <a:rPr lang="en-US" sz="1200" dirty="0">
                  <a:solidFill>
                    <a:schemeClr val="dk1"/>
                  </a:solidFill>
                </a:rPr>
                <a:t>Behind</a:t>
              </a:r>
            </a:p>
          </p:txBody>
        </p:sp>
        <p:sp>
          <p:nvSpPr>
            <p:cNvPr id="70" name="TextBox 69">
              <a:extLst>
                <a:ext uri="{FF2B5EF4-FFF2-40B4-BE49-F238E27FC236}">
                  <a16:creationId xmlns:a16="http://schemas.microsoft.com/office/drawing/2014/main" id="{FBB5E602-AF4E-DD3C-FB5A-05FC33DFD3DE}"/>
                </a:ext>
              </a:extLst>
            </p:cNvPr>
            <p:cNvSpPr txBox="1"/>
            <p:nvPr/>
          </p:nvSpPr>
          <p:spPr>
            <a:xfrm>
              <a:off x="439589" y="1931674"/>
              <a:ext cx="1545787" cy="276999"/>
            </a:xfrm>
            <a:prstGeom prst="rect">
              <a:avLst/>
            </a:prstGeom>
            <a:noFill/>
          </p:spPr>
          <p:txBody>
            <a:bodyPr wrap="square" rtlCol="0">
              <a:spAutoFit/>
            </a:bodyPr>
            <a:lstStyle/>
            <a:p>
              <a:r>
                <a:rPr lang="en-US" sz="1200" dirty="0">
                  <a:solidFill>
                    <a:schemeClr val="dk1"/>
                  </a:solidFill>
                </a:rPr>
                <a:t>Off track</a:t>
              </a:r>
            </a:p>
          </p:txBody>
        </p:sp>
      </p:grpSp>
      <p:sp>
        <p:nvSpPr>
          <p:cNvPr id="71" name="Oval 70">
            <a:extLst>
              <a:ext uri="{FF2B5EF4-FFF2-40B4-BE49-F238E27FC236}">
                <a16:creationId xmlns:a16="http://schemas.microsoft.com/office/drawing/2014/main" id="{F172D04B-49F9-11CD-2805-60234300A5BA}"/>
              </a:ext>
            </a:extLst>
          </p:cNvPr>
          <p:cNvSpPr/>
          <p:nvPr/>
        </p:nvSpPr>
        <p:spPr>
          <a:xfrm>
            <a:off x="278777" y="1519769"/>
            <a:ext cx="201943" cy="206468"/>
          </a:xfrm>
          <a:prstGeom prst="ellipse">
            <a:avLst/>
          </a:prstGeom>
          <a:solidFill>
            <a:srgbClr val="7030A0"/>
          </a:solidFill>
        </p:spPr>
        <p:style>
          <a:lnRef idx="2">
            <a:schemeClr val="accent6">
              <a:shade val="15000"/>
            </a:schemeClr>
          </a:lnRef>
          <a:fillRef idx="1">
            <a:schemeClr val="accent6"/>
          </a:fillRef>
          <a:effectRef idx="0">
            <a:schemeClr val="accent6"/>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66035147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5C799E0-B974-2F86-8E41-7E9A2DC910CC}"/>
              </a:ext>
            </a:extLst>
          </p:cNvPr>
          <p:cNvSpPr>
            <a:spLocks noGrp="1"/>
          </p:cNvSpPr>
          <p:nvPr>
            <p:ph idx="1"/>
          </p:nvPr>
        </p:nvSpPr>
        <p:spPr>
          <a:xfrm>
            <a:off x="552450" y="1690115"/>
            <a:ext cx="10515600" cy="4848796"/>
          </a:xfrm>
        </p:spPr>
        <p:txBody>
          <a:bodyPr>
            <a:noAutofit/>
          </a:bodyPr>
          <a:lstStyle/>
          <a:p>
            <a:r>
              <a:rPr lang="en-US" sz="2500" dirty="0"/>
              <a:t>Establish Quorum</a:t>
            </a:r>
          </a:p>
          <a:p>
            <a:r>
              <a:rPr lang="en-US" sz="2500" dirty="0"/>
              <a:t>Review Action Items </a:t>
            </a:r>
          </a:p>
          <a:p>
            <a:r>
              <a:rPr lang="en-US" sz="2500" dirty="0"/>
              <a:t>Celebrate Success(es) </a:t>
            </a:r>
          </a:p>
          <a:p>
            <a:r>
              <a:rPr lang="en-US" sz="2500" dirty="0"/>
              <a:t>Progress Updates, New Intakes &amp; EIB Decisions</a:t>
            </a:r>
          </a:p>
          <a:p>
            <a:r>
              <a:rPr lang="en-US" sz="2500" dirty="0"/>
              <a:t>Clinical / facilities Gantt chart review </a:t>
            </a:r>
          </a:p>
          <a:p>
            <a:r>
              <a:rPr lang="en-US" sz="2500" dirty="0"/>
              <a:t>EIB Retrospective</a:t>
            </a:r>
          </a:p>
          <a:p>
            <a:r>
              <a:rPr lang="en-US" sz="2500" dirty="0"/>
              <a:t>Q&amp;A</a:t>
            </a:r>
          </a:p>
        </p:txBody>
      </p:sp>
      <p:sp>
        <p:nvSpPr>
          <p:cNvPr id="6" name="Slide Number Placeholder 5">
            <a:extLst>
              <a:ext uri="{FF2B5EF4-FFF2-40B4-BE49-F238E27FC236}">
                <a16:creationId xmlns:a16="http://schemas.microsoft.com/office/drawing/2014/main" id="{09FD9530-D088-3348-CEA4-5C618E0EDE6C}"/>
              </a:ext>
            </a:extLst>
          </p:cNvPr>
          <p:cNvSpPr>
            <a:spLocks noGrp="1"/>
          </p:cNvSpPr>
          <p:nvPr>
            <p:ph type="sldNum" sz="quarter" idx="12"/>
          </p:nvPr>
        </p:nvSpPr>
        <p:spPr/>
        <p:txBody>
          <a:bodyPr/>
          <a:lstStyle/>
          <a:p>
            <a:fld id="{5874D6C6-B3A5-4F2C-A6BF-E3D57C3A1219}" type="slidenum">
              <a:rPr lang="en-US" smtClean="0"/>
              <a:t>2</a:t>
            </a:fld>
            <a:endParaRPr lang="en-US"/>
          </a:p>
        </p:txBody>
      </p:sp>
      <p:sp>
        <p:nvSpPr>
          <p:cNvPr id="7" name="Content Placeholder 6">
            <a:extLst>
              <a:ext uri="{FF2B5EF4-FFF2-40B4-BE49-F238E27FC236}">
                <a16:creationId xmlns:a16="http://schemas.microsoft.com/office/drawing/2014/main" id="{CAB91155-40DB-8F5D-87E0-8D83938F068A}"/>
              </a:ext>
            </a:extLst>
          </p:cNvPr>
          <p:cNvSpPr>
            <a:spLocks noGrp="1"/>
          </p:cNvSpPr>
          <p:nvPr>
            <p:ph sz="quarter" idx="13"/>
          </p:nvPr>
        </p:nvSpPr>
        <p:spPr/>
        <p:txBody>
          <a:bodyPr/>
          <a:lstStyle/>
          <a:p>
            <a:r>
              <a:rPr lang="en-US" dirty="0"/>
              <a:t>Agenda</a:t>
            </a:r>
          </a:p>
        </p:txBody>
      </p:sp>
      <p:sp>
        <p:nvSpPr>
          <p:cNvPr id="5" name="Date Placeholder 3">
            <a:extLst>
              <a:ext uri="{FF2B5EF4-FFF2-40B4-BE49-F238E27FC236}">
                <a16:creationId xmlns:a16="http://schemas.microsoft.com/office/drawing/2014/main" id="{6DCAA295-8632-BF9B-0680-E1C4C93A1A81}"/>
              </a:ext>
            </a:extLst>
          </p:cNvPr>
          <p:cNvSpPr>
            <a:spLocks noGrp="1"/>
          </p:cNvSpPr>
          <p:nvPr>
            <p:ph type="dt" sz="half" idx="10"/>
          </p:nvPr>
        </p:nvSpPr>
        <p:spPr>
          <a:xfrm>
            <a:off x="285750" y="6173787"/>
            <a:ext cx="1847850" cy="365125"/>
          </a:xfrm>
        </p:spPr>
        <p:txBody>
          <a:bodyPr/>
          <a:lstStyle/>
          <a:p>
            <a:r>
              <a:rPr lang="en-US"/>
              <a:t>02.13.2024</a:t>
            </a:r>
            <a:endParaRPr lang="en-US" dirty="0"/>
          </a:p>
        </p:txBody>
      </p:sp>
      <p:sp>
        <p:nvSpPr>
          <p:cNvPr id="9" name="Footer Placeholder 4">
            <a:extLst>
              <a:ext uri="{FF2B5EF4-FFF2-40B4-BE49-F238E27FC236}">
                <a16:creationId xmlns:a16="http://schemas.microsoft.com/office/drawing/2014/main" id="{CCBD0889-73A0-A1D3-F656-6DC5157EA3A9}"/>
              </a:ext>
            </a:extLst>
          </p:cNvPr>
          <p:cNvSpPr>
            <a:spLocks noGrp="1"/>
          </p:cNvSpPr>
          <p:nvPr>
            <p:ph type="ftr" sz="quarter" idx="11"/>
          </p:nvPr>
        </p:nvSpPr>
        <p:spPr>
          <a:xfrm>
            <a:off x="3657600" y="6173786"/>
            <a:ext cx="4114800" cy="365125"/>
          </a:xfrm>
        </p:spPr>
        <p:txBody>
          <a:bodyPr/>
          <a:lstStyle/>
          <a:p>
            <a:r>
              <a:rPr lang="en-US"/>
              <a:t>EIB Feb 2024 Monthly Meeting</a:t>
            </a:r>
            <a:endParaRPr lang="en-US" dirty="0"/>
          </a:p>
        </p:txBody>
      </p:sp>
    </p:spTree>
    <p:extLst>
      <p:ext uri="{BB962C8B-B14F-4D97-AF65-F5344CB8AC3E}">
        <p14:creationId xmlns:p14="http://schemas.microsoft.com/office/powerpoint/2010/main" val="241214748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a:extLst>
              <a:ext uri="{FF2B5EF4-FFF2-40B4-BE49-F238E27FC236}">
                <a16:creationId xmlns:a16="http://schemas.microsoft.com/office/drawing/2014/main" id="{2EC4CF65-C60F-0A4A-77B4-4440471CE6E4}"/>
              </a:ext>
            </a:extLst>
          </p:cNvPr>
          <p:cNvSpPr>
            <a:spLocks noGrp="1"/>
          </p:cNvSpPr>
          <p:nvPr>
            <p:ph type="dt" sz="half" idx="10"/>
          </p:nvPr>
        </p:nvSpPr>
        <p:spPr/>
        <p:txBody>
          <a:bodyPr/>
          <a:lstStyle/>
          <a:p>
            <a:r>
              <a:rPr lang="en-US"/>
              <a:t>02.13.2024</a:t>
            </a:r>
          </a:p>
        </p:txBody>
      </p:sp>
      <p:sp>
        <p:nvSpPr>
          <p:cNvPr id="5" name="Footer Placeholder 4">
            <a:extLst>
              <a:ext uri="{FF2B5EF4-FFF2-40B4-BE49-F238E27FC236}">
                <a16:creationId xmlns:a16="http://schemas.microsoft.com/office/drawing/2014/main" id="{71597ED0-3961-2855-F0BB-6789F095B555}"/>
              </a:ext>
            </a:extLst>
          </p:cNvPr>
          <p:cNvSpPr>
            <a:spLocks noGrp="1"/>
          </p:cNvSpPr>
          <p:nvPr>
            <p:ph type="ftr" sz="quarter" idx="11"/>
          </p:nvPr>
        </p:nvSpPr>
        <p:spPr/>
        <p:txBody>
          <a:bodyPr/>
          <a:lstStyle/>
          <a:p>
            <a:r>
              <a:rPr lang="en-US"/>
              <a:t>EIB Feb 2024 Monthly Meeting</a:t>
            </a:r>
          </a:p>
        </p:txBody>
      </p:sp>
      <p:sp>
        <p:nvSpPr>
          <p:cNvPr id="6" name="Slide Number Placeholder 5">
            <a:extLst>
              <a:ext uri="{FF2B5EF4-FFF2-40B4-BE49-F238E27FC236}">
                <a16:creationId xmlns:a16="http://schemas.microsoft.com/office/drawing/2014/main" id="{67DCC022-8512-B1C3-6305-19F7B790FFFD}"/>
              </a:ext>
            </a:extLst>
          </p:cNvPr>
          <p:cNvSpPr>
            <a:spLocks noGrp="1"/>
          </p:cNvSpPr>
          <p:nvPr>
            <p:ph type="sldNum" sz="quarter" idx="12"/>
          </p:nvPr>
        </p:nvSpPr>
        <p:spPr/>
        <p:txBody>
          <a:bodyPr/>
          <a:lstStyle/>
          <a:p>
            <a:fld id="{5874D6C6-B3A5-4F2C-A6BF-E3D57C3A1219}" type="slidenum">
              <a:rPr lang="en-US" smtClean="0"/>
              <a:t>20</a:t>
            </a:fld>
            <a:endParaRPr lang="en-US"/>
          </a:p>
        </p:txBody>
      </p:sp>
      <p:graphicFrame>
        <p:nvGraphicFramePr>
          <p:cNvPr id="13" name="Content Placeholder 12">
            <a:extLst>
              <a:ext uri="{FF2B5EF4-FFF2-40B4-BE49-F238E27FC236}">
                <a16:creationId xmlns:a16="http://schemas.microsoft.com/office/drawing/2014/main" id="{05718883-08AF-DA8F-619F-B0900B960E71}"/>
              </a:ext>
            </a:extLst>
          </p:cNvPr>
          <p:cNvGraphicFramePr>
            <a:graphicFrameLocks noGrp="1"/>
          </p:cNvGraphicFramePr>
          <p:nvPr>
            <p:ph sz="quarter" idx="13"/>
            <p:extLst>
              <p:ext uri="{D42A27DB-BD31-4B8C-83A1-F6EECF244321}">
                <p14:modId xmlns:p14="http://schemas.microsoft.com/office/powerpoint/2010/main" val="3623389241"/>
              </p:ext>
            </p:extLst>
          </p:nvPr>
        </p:nvGraphicFramePr>
        <p:xfrm>
          <a:off x="285749" y="1159635"/>
          <a:ext cx="11419243" cy="5770784"/>
        </p:xfrm>
        <a:graphic>
          <a:graphicData uri="http://schemas.openxmlformats.org/drawingml/2006/table">
            <a:tbl>
              <a:tblPr firstRow="1" bandRow="1">
                <a:tableStyleId>{5C22544A-7EE6-4342-B048-85BDC9FD1C3A}</a:tableStyleId>
              </a:tblPr>
              <a:tblGrid>
                <a:gridCol w="2854811">
                  <a:extLst>
                    <a:ext uri="{9D8B030D-6E8A-4147-A177-3AD203B41FA5}">
                      <a16:colId xmlns:a16="http://schemas.microsoft.com/office/drawing/2014/main" val="2516302617"/>
                    </a:ext>
                  </a:extLst>
                </a:gridCol>
                <a:gridCol w="2792657">
                  <a:extLst>
                    <a:ext uri="{9D8B030D-6E8A-4147-A177-3AD203B41FA5}">
                      <a16:colId xmlns:a16="http://schemas.microsoft.com/office/drawing/2014/main" val="3473151272"/>
                    </a:ext>
                  </a:extLst>
                </a:gridCol>
                <a:gridCol w="2788392">
                  <a:extLst>
                    <a:ext uri="{9D8B030D-6E8A-4147-A177-3AD203B41FA5}">
                      <a16:colId xmlns:a16="http://schemas.microsoft.com/office/drawing/2014/main" val="2225185335"/>
                    </a:ext>
                  </a:extLst>
                </a:gridCol>
                <a:gridCol w="2983383">
                  <a:extLst>
                    <a:ext uri="{9D8B030D-6E8A-4147-A177-3AD203B41FA5}">
                      <a16:colId xmlns:a16="http://schemas.microsoft.com/office/drawing/2014/main" val="261815557"/>
                    </a:ext>
                  </a:extLst>
                </a:gridCol>
              </a:tblGrid>
              <a:tr h="992513">
                <a:tc>
                  <a:txBody>
                    <a:bodyPr/>
                    <a:lstStyle/>
                    <a:p>
                      <a:r>
                        <a:rPr lang="en-US" dirty="0"/>
                        <a:t>Effort</a:t>
                      </a:r>
                    </a:p>
                  </a:txBody>
                  <a:tcPr/>
                </a:tc>
                <a:tc>
                  <a:txBody>
                    <a:bodyPr/>
                    <a:lstStyle/>
                    <a:p>
                      <a:r>
                        <a:rPr lang="en-US"/>
                        <a:t>FY 2024</a:t>
                      </a:r>
                    </a:p>
                  </a:txBody>
                  <a:tcPr/>
                </a:tc>
                <a:tc>
                  <a:txBody>
                    <a:bodyPr/>
                    <a:lstStyle/>
                    <a:p>
                      <a:r>
                        <a:rPr lang="en-US"/>
                        <a:t>FY2025</a:t>
                      </a:r>
                    </a:p>
                  </a:txBody>
                  <a:tcPr/>
                </a:tc>
                <a:tc>
                  <a:txBody>
                    <a:bodyPr/>
                    <a:lstStyle/>
                    <a:p>
                      <a:r>
                        <a:rPr lang="en-US"/>
                        <a:t>FY 2026</a:t>
                      </a:r>
                    </a:p>
                  </a:txBody>
                  <a:tcPr/>
                </a:tc>
                <a:extLst>
                  <a:ext uri="{0D108BD9-81ED-4DB2-BD59-A6C34878D82A}">
                    <a16:rowId xmlns:a16="http://schemas.microsoft.com/office/drawing/2014/main" val="1553444046"/>
                  </a:ext>
                </a:extLst>
              </a:tr>
              <a:tr h="522226">
                <a:tc>
                  <a:txBody>
                    <a:bodyPr/>
                    <a:lstStyle/>
                    <a:p>
                      <a:r>
                        <a:rPr lang="en-US" sz="1200" kern="1200">
                          <a:solidFill>
                            <a:schemeClr val="dk1"/>
                          </a:solidFill>
                          <a:latin typeface="+mn-lt"/>
                          <a:ea typeface="+mn-ea"/>
                          <a:cs typeface="+mn-cs"/>
                        </a:rPr>
                        <a:t>Facilities Enterprise HRIS (no funding) </a:t>
                      </a:r>
                    </a:p>
                    <a:p>
                      <a:r>
                        <a:rPr lang="en-US" sz="1200" kern="1200">
                          <a:solidFill>
                            <a:schemeClr val="dk1"/>
                          </a:solidFill>
                          <a:latin typeface="+mn-lt"/>
                          <a:ea typeface="+mn-ea"/>
                          <a:cs typeface="+mn-cs"/>
                        </a:rPr>
                        <a:t>(method of procurement unknown)</a:t>
                      </a:r>
                    </a:p>
                  </a:txBody>
                  <a:tcPr/>
                </a:tc>
                <a:tc>
                  <a:txBody>
                    <a:bodyPr/>
                    <a:lstStyle/>
                    <a:p>
                      <a:endParaRPr lang="en-US"/>
                    </a:p>
                  </a:txBody>
                  <a:tcPr/>
                </a:tc>
                <a:tc>
                  <a:txBody>
                    <a:bodyPr/>
                    <a:lstStyle/>
                    <a:p>
                      <a:endParaRPr lang="en-US"/>
                    </a:p>
                  </a:txBody>
                  <a:tcPr/>
                </a:tc>
                <a:tc>
                  <a:txBody>
                    <a:bodyPr/>
                    <a:lstStyle/>
                    <a:p>
                      <a:endParaRPr lang="en-US"/>
                    </a:p>
                  </a:txBody>
                  <a:tcPr/>
                </a:tc>
                <a:extLst>
                  <a:ext uri="{0D108BD9-81ED-4DB2-BD59-A6C34878D82A}">
                    <a16:rowId xmlns:a16="http://schemas.microsoft.com/office/drawing/2014/main" val="154985360"/>
                  </a:ext>
                </a:extLst>
              </a:tr>
              <a:tr h="391324">
                <a:tc>
                  <a:txBody>
                    <a:bodyPr/>
                    <a:lstStyle/>
                    <a:p>
                      <a:pPr marL="0" algn="l" defTabSz="914400" rtl="0" eaLnBrk="1" latinLnBrk="0" hangingPunct="1"/>
                      <a:r>
                        <a:rPr lang="en-US" sz="1200" kern="1200">
                          <a:solidFill>
                            <a:schemeClr val="dk1"/>
                          </a:solidFill>
                          <a:latin typeface="+mn-lt"/>
                          <a:ea typeface="+mn-ea"/>
                          <a:cs typeface="+mn-cs"/>
                        </a:rPr>
                        <a:t>FMS Replacement </a:t>
                      </a:r>
                    </a:p>
                    <a:p>
                      <a:pPr marL="0" algn="l" defTabSz="914400" rtl="0" eaLnBrk="1" latinLnBrk="0" hangingPunct="1"/>
                      <a:r>
                        <a:rPr lang="en-US" sz="1200" kern="1200">
                          <a:solidFill>
                            <a:schemeClr val="dk1"/>
                          </a:solidFill>
                          <a:latin typeface="+mn-lt"/>
                          <a:ea typeface="+mn-ea"/>
                          <a:cs typeface="+mn-cs"/>
                        </a:rPr>
                        <a:t>(method of procurement unknown)</a:t>
                      </a:r>
                    </a:p>
                  </a:txBody>
                  <a:tcPr/>
                </a:tc>
                <a:tc>
                  <a:txBody>
                    <a:bodyPr/>
                    <a:lstStyle/>
                    <a:p>
                      <a:endParaRPr lang="en-US"/>
                    </a:p>
                  </a:txBody>
                  <a:tcPr/>
                </a:tc>
                <a:tc>
                  <a:txBody>
                    <a:bodyPr/>
                    <a:lstStyle/>
                    <a:p>
                      <a:endParaRPr lang="en-US"/>
                    </a:p>
                  </a:txBody>
                  <a:tcPr/>
                </a:tc>
                <a:tc>
                  <a:txBody>
                    <a:bodyPr/>
                    <a:lstStyle/>
                    <a:p>
                      <a:endParaRPr lang="en-US"/>
                    </a:p>
                  </a:txBody>
                  <a:tcPr/>
                </a:tc>
                <a:extLst>
                  <a:ext uri="{0D108BD9-81ED-4DB2-BD59-A6C34878D82A}">
                    <a16:rowId xmlns:a16="http://schemas.microsoft.com/office/drawing/2014/main" val="483234104"/>
                  </a:ext>
                </a:extLst>
              </a:tr>
              <a:tr h="404106">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i="0" kern="1200">
                          <a:solidFill>
                            <a:schemeClr val="dk1"/>
                          </a:solidFill>
                          <a:effectLst/>
                          <a:latin typeface="+mn-lt"/>
                          <a:ea typeface="+mn-ea"/>
                          <a:cs typeface="+mn-cs"/>
                        </a:rPr>
                        <a:t>DBHDS Public Safety App: Omnigo (3)</a:t>
                      </a:r>
                    </a:p>
                  </a:txBody>
                  <a:tcPr/>
                </a:tc>
                <a:tc>
                  <a:txBody>
                    <a:bodyPr/>
                    <a:lstStyle/>
                    <a:p>
                      <a:endParaRPr lang="en-US" b="1"/>
                    </a:p>
                  </a:txBody>
                  <a:tcPr/>
                </a:tc>
                <a:tc>
                  <a:txBody>
                    <a:bodyPr/>
                    <a:lstStyle/>
                    <a:p>
                      <a:endParaRPr lang="en-US"/>
                    </a:p>
                  </a:txBody>
                  <a:tcPr/>
                </a:tc>
                <a:tc>
                  <a:txBody>
                    <a:bodyPr/>
                    <a:lstStyle/>
                    <a:p>
                      <a:endParaRPr lang="en-US"/>
                    </a:p>
                  </a:txBody>
                  <a:tcPr/>
                </a:tc>
                <a:extLst>
                  <a:ext uri="{0D108BD9-81ED-4DB2-BD59-A6C34878D82A}">
                    <a16:rowId xmlns:a16="http://schemas.microsoft.com/office/drawing/2014/main" val="31230321"/>
                  </a:ext>
                </a:extLst>
              </a:tr>
              <a:tr h="375592">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i="0" kern="1200">
                          <a:solidFill>
                            <a:schemeClr val="dk1"/>
                          </a:solidFill>
                          <a:effectLst/>
                          <a:latin typeface="+mn-lt"/>
                          <a:ea typeface="+mn-ea"/>
                          <a:cs typeface="+mn-cs"/>
                        </a:rPr>
                        <a:t>OnShift ECOS</a:t>
                      </a:r>
                      <a:endParaRPr lang="en-US" sz="1000" kern="1200">
                        <a:solidFill>
                          <a:schemeClr val="dk1"/>
                        </a:solidFill>
                        <a:latin typeface="+mn-lt"/>
                        <a:ea typeface="+mn-ea"/>
                        <a:cs typeface="+mn-cs"/>
                      </a:endParaRPr>
                    </a:p>
                  </a:txBody>
                  <a:tcPr/>
                </a:tc>
                <a:tc>
                  <a:txBody>
                    <a:bodyPr/>
                    <a:lstStyle/>
                    <a:p>
                      <a:endParaRPr lang="en-US"/>
                    </a:p>
                  </a:txBody>
                  <a:tcPr/>
                </a:tc>
                <a:tc>
                  <a:txBody>
                    <a:bodyPr/>
                    <a:lstStyle/>
                    <a:p>
                      <a:endParaRPr lang="en-US"/>
                    </a:p>
                  </a:txBody>
                  <a:tcPr/>
                </a:tc>
                <a:tc>
                  <a:txBody>
                    <a:bodyPr/>
                    <a:lstStyle/>
                    <a:p>
                      <a:endParaRPr lang="en-US"/>
                    </a:p>
                  </a:txBody>
                  <a:tcPr/>
                </a:tc>
                <a:extLst>
                  <a:ext uri="{0D108BD9-81ED-4DB2-BD59-A6C34878D82A}">
                    <a16:rowId xmlns:a16="http://schemas.microsoft.com/office/drawing/2014/main" val="1616720698"/>
                  </a:ext>
                </a:extLst>
              </a:tr>
              <a:tr h="49063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a:solidFill>
                            <a:schemeClr val="dk1"/>
                          </a:solidFill>
                          <a:latin typeface="+mn-lt"/>
                          <a:ea typeface="+mn-ea"/>
                          <a:cs typeface="+mn-cs"/>
                        </a:rPr>
                        <a:t>EDM Patient eSignature </a:t>
                      </a:r>
                    </a:p>
                  </a:txBody>
                  <a:tcPr/>
                </a:tc>
                <a:tc>
                  <a:txBody>
                    <a:bodyPr/>
                    <a:lstStyle/>
                    <a:p>
                      <a:endParaRPr lang="en-US"/>
                    </a:p>
                  </a:txBody>
                  <a:tcPr/>
                </a:tc>
                <a:tc>
                  <a:txBody>
                    <a:bodyPr/>
                    <a:lstStyle/>
                    <a:p>
                      <a:endParaRPr lang="en-US"/>
                    </a:p>
                  </a:txBody>
                  <a:tcPr/>
                </a:tc>
                <a:tc>
                  <a:txBody>
                    <a:bodyPr/>
                    <a:lstStyle/>
                    <a:p>
                      <a:endParaRPr lang="en-US"/>
                    </a:p>
                  </a:txBody>
                  <a:tcPr/>
                </a:tc>
                <a:extLst>
                  <a:ext uri="{0D108BD9-81ED-4DB2-BD59-A6C34878D82A}">
                    <a16:rowId xmlns:a16="http://schemas.microsoft.com/office/drawing/2014/main" val="2942107699"/>
                  </a:ext>
                </a:extLst>
              </a:tr>
              <a:tr h="483041">
                <a:tc>
                  <a:txBody>
                    <a:bodyPr/>
                    <a:lstStyle/>
                    <a:p>
                      <a:r>
                        <a:rPr lang="en-US" sz="1200" kern="1200">
                          <a:solidFill>
                            <a:schemeClr val="dk1"/>
                          </a:solidFill>
                          <a:latin typeface="+mn-lt"/>
                          <a:ea typeface="+mn-ea"/>
                          <a:cs typeface="+mn-cs"/>
                        </a:rPr>
                        <a:t>Facilities Enterprise Vital Signs Integration </a:t>
                      </a:r>
                      <a:r>
                        <a:rPr lang="en-US" sz="1200" kern="1200">
                          <a:solidFill>
                            <a:schemeClr val="dk1"/>
                          </a:solidFill>
                          <a:highlight>
                            <a:srgbClr val="FFFF00"/>
                          </a:highlight>
                          <a:latin typeface="+mn-lt"/>
                          <a:ea typeface="+mn-ea"/>
                          <a:cs typeface="+mn-cs"/>
                        </a:rPr>
                        <a:t>(VCBR –not enterprise solution need 7500)</a:t>
                      </a:r>
                    </a:p>
                  </a:txBody>
                  <a:tcPr/>
                </a:tc>
                <a:tc>
                  <a:txBody>
                    <a:bodyPr/>
                    <a:lstStyle/>
                    <a:p>
                      <a:endParaRPr lang="en-US"/>
                    </a:p>
                  </a:txBody>
                  <a:tcPr/>
                </a:tc>
                <a:tc>
                  <a:txBody>
                    <a:bodyPr/>
                    <a:lstStyle/>
                    <a:p>
                      <a:endParaRPr lang="en-US"/>
                    </a:p>
                  </a:txBody>
                  <a:tcPr/>
                </a:tc>
                <a:tc>
                  <a:txBody>
                    <a:bodyPr/>
                    <a:lstStyle/>
                    <a:p>
                      <a:endParaRPr lang="en-US"/>
                    </a:p>
                  </a:txBody>
                  <a:tcPr/>
                </a:tc>
                <a:extLst>
                  <a:ext uri="{0D108BD9-81ED-4DB2-BD59-A6C34878D82A}">
                    <a16:rowId xmlns:a16="http://schemas.microsoft.com/office/drawing/2014/main" val="3854703613"/>
                  </a:ext>
                </a:extLst>
              </a:tr>
              <a:tr h="36253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a:solidFill>
                            <a:schemeClr val="dk1"/>
                          </a:solidFill>
                          <a:latin typeface="+mn-lt"/>
                          <a:ea typeface="+mn-ea"/>
                          <a:cs typeface="+mn-cs"/>
                        </a:rPr>
                        <a:t>CBORD </a:t>
                      </a:r>
                      <a:r>
                        <a:rPr lang="en-US" sz="1200" kern="1200" err="1">
                          <a:solidFill>
                            <a:schemeClr val="dk1"/>
                          </a:solidFill>
                          <a:latin typeface="+mn-lt"/>
                          <a:ea typeface="+mn-ea"/>
                          <a:cs typeface="+mn-cs"/>
                        </a:rPr>
                        <a:t>NetMenu</a:t>
                      </a:r>
                      <a:r>
                        <a:rPr lang="en-US" sz="1200" kern="1200">
                          <a:solidFill>
                            <a:schemeClr val="dk1"/>
                          </a:solidFill>
                          <a:latin typeface="+mn-lt"/>
                          <a:ea typeface="+mn-ea"/>
                          <a:cs typeface="+mn-cs"/>
                        </a:rPr>
                        <a:t>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a:solidFill>
                          <a:schemeClr val="dk1"/>
                        </a:solidFill>
                        <a:latin typeface="+mn-lt"/>
                        <a:ea typeface="+mn-ea"/>
                        <a:cs typeface="+mn-cs"/>
                      </a:endParaRPr>
                    </a:p>
                  </a:txBody>
                  <a:tcPr/>
                </a:tc>
                <a:tc>
                  <a:txBody>
                    <a:bodyPr/>
                    <a:lstStyle/>
                    <a:p>
                      <a:endParaRPr lang="en-US"/>
                    </a:p>
                  </a:txBody>
                  <a:tcPr/>
                </a:tc>
                <a:tc>
                  <a:txBody>
                    <a:bodyPr/>
                    <a:lstStyle/>
                    <a:p>
                      <a:endParaRPr lang="en-US"/>
                    </a:p>
                  </a:txBody>
                  <a:tcPr/>
                </a:tc>
                <a:tc>
                  <a:txBody>
                    <a:bodyPr/>
                    <a:lstStyle/>
                    <a:p>
                      <a:endParaRPr lang="en-US"/>
                    </a:p>
                  </a:txBody>
                  <a:tcPr/>
                </a:tc>
                <a:extLst>
                  <a:ext uri="{0D108BD9-81ED-4DB2-BD59-A6C34878D82A}">
                    <a16:rowId xmlns:a16="http://schemas.microsoft.com/office/drawing/2014/main" val="4082110884"/>
                  </a:ext>
                </a:extLst>
              </a:tr>
              <a:tr h="477079">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a:solidFill>
                            <a:schemeClr val="dk1"/>
                          </a:solidFill>
                          <a:latin typeface="+mn-lt"/>
                          <a:ea typeface="+mn-ea"/>
                          <a:cs typeface="+mn-cs"/>
                        </a:rPr>
                        <a:t>Virginia Crisis Connect </a:t>
                      </a:r>
                    </a:p>
                  </a:txBody>
                  <a:tcPr/>
                </a:tc>
                <a:tc>
                  <a:txBody>
                    <a:bodyPr/>
                    <a:lstStyle/>
                    <a:p>
                      <a:endParaRPr lang="en-US"/>
                    </a:p>
                  </a:txBody>
                  <a:tcPr/>
                </a:tc>
                <a:tc>
                  <a:txBody>
                    <a:bodyPr/>
                    <a:lstStyle/>
                    <a:p>
                      <a:endParaRPr lang="en-US"/>
                    </a:p>
                  </a:txBody>
                  <a:tcPr/>
                </a:tc>
                <a:tc>
                  <a:txBody>
                    <a:bodyPr/>
                    <a:lstStyle/>
                    <a:p>
                      <a:endParaRPr lang="en-US"/>
                    </a:p>
                  </a:txBody>
                  <a:tcPr/>
                </a:tc>
                <a:extLst>
                  <a:ext uri="{0D108BD9-81ED-4DB2-BD59-A6C34878D82A}">
                    <a16:rowId xmlns:a16="http://schemas.microsoft.com/office/drawing/2014/main" val="629780728"/>
                  </a:ext>
                </a:extLst>
              </a:tr>
              <a:tr h="477079">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a:solidFill>
                            <a:schemeClr val="dk1"/>
                          </a:solidFill>
                          <a:latin typeface="+mn-lt"/>
                          <a:ea typeface="+mn-ea"/>
                          <a:cs typeface="+mn-cs"/>
                        </a:rPr>
                        <a:t>Data Governance</a:t>
                      </a:r>
                    </a:p>
                  </a:txBody>
                  <a:tcPr/>
                </a:tc>
                <a:tc>
                  <a:txBody>
                    <a:bodyPr/>
                    <a:lstStyle/>
                    <a:p>
                      <a:endParaRPr lang="en-US"/>
                    </a:p>
                  </a:txBody>
                  <a:tcPr/>
                </a:tc>
                <a:tc>
                  <a:txBody>
                    <a:bodyPr/>
                    <a:lstStyle/>
                    <a:p>
                      <a:endParaRPr lang="en-US" dirty="0"/>
                    </a:p>
                  </a:txBody>
                  <a:tcPr/>
                </a:tc>
                <a:tc>
                  <a:txBody>
                    <a:bodyPr/>
                    <a:lstStyle/>
                    <a:p>
                      <a:endParaRPr lang="en-US"/>
                    </a:p>
                  </a:txBody>
                  <a:tcPr/>
                </a:tc>
                <a:extLst>
                  <a:ext uri="{0D108BD9-81ED-4DB2-BD59-A6C34878D82A}">
                    <a16:rowId xmlns:a16="http://schemas.microsoft.com/office/drawing/2014/main" val="4089620543"/>
                  </a:ext>
                </a:extLst>
              </a:tr>
              <a:tr h="477079">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a:solidFill>
                            <a:schemeClr val="dk1"/>
                          </a:solidFill>
                          <a:latin typeface="+mn-lt"/>
                          <a:ea typeface="+mn-ea"/>
                          <a:cs typeface="+mn-cs"/>
                        </a:rPr>
                        <a:t>EDW Modernization</a:t>
                      </a:r>
                    </a:p>
                  </a:txBody>
                  <a:tcPr/>
                </a:tc>
                <a:tc>
                  <a:txBody>
                    <a:bodyPr/>
                    <a:lstStyle/>
                    <a:p>
                      <a:endParaRPr lang="en-US" dirty="0"/>
                    </a:p>
                  </a:txBody>
                  <a:tcPr/>
                </a:tc>
                <a:tc>
                  <a:txBody>
                    <a:bodyPr/>
                    <a:lstStyle/>
                    <a:p>
                      <a:endParaRPr lang="en-US" dirty="0"/>
                    </a:p>
                  </a:txBody>
                  <a:tcPr/>
                </a:tc>
                <a:tc>
                  <a:txBody>
                    <a:bodyPr/>
                    <a:lstStyle/>
                    <a:p>
                      <a:endParaRPr lang="en-US" dirty="0"/>
                    </a:p>
                  </a:txBody>
                  <a:tcPr/>
                </a:tc>
                <a:extLst>
                  <a:ext uri="{0D108BD9-81ED-4DB2-BD59-A6C34878D82A}">
                    <a16:rowId xmlns:a16="http://schemas.microsoft.com/office/drawing/2014/main" val="1789388175"/>
                  </a:ext>
                </a:extLst>
              </a:tr>
            </a:tbl>
          </a:graphicData>
        </a:graphic>
      </p:graphicFrame>
      <p:grpSp>
        <p:nvGrpSpPr>
          <p:cNvPr id="26" name="Group 25">
            <a:extLst>
              <a:ext uri="{FF2B5EF4-FFF2-40B4-BE49-F238E27FC236}">
                <a16:creationId xmlns:a16="http://schemas.microsoft.com/office/drawing/2014/main" id="{16D5F73C-F357-731C-E2D2-D6E95BB19FE8}"/>
              </a:ext>
            </a:extLst>
          </p:cNvPr>
          <p:cNvGrpSpPr/>
          <p:nvPr/>
        </p:nvGrpSpPr>
        <p:grpSpPr>
          <a:xfrm>
            <a:off x="3144080" y="1600200"/>
            <a:ext cx="2792895" cy="526774"/>
            <a:chOff x="3213653" y="1600200"/>
            <a:chExt cx="2809465" cy="526774"/>
          </a:xfrm>
        </p:grpSpPr>
        <p:sp>
          <p:nvSpPr>
            <p:cNvPr id="19" name="Rectangle 18">
              <a:extLst>
                <a:ext uri="{FF2B5EF4-FFF2-40B4-BE49-F238E27FC236}">
                  <a16:creationId xmlns:a16="http://schemas.microsoft.com/office/drawing/2014/main" id="{3C8B9E15-FBC2-68CE-3279-9F0716572590}"/>
                </a:ext>
              </a:extLst>
            </p:cNvPr>
            <p:cNvSpPr/>
            <p:nvPr/>
          </p:nvSpPr>
          <p:spPr>
            <a:xfrm>
              <a:off x="5327375" y="1600200"/>
              <a:ext cx="695743" cy="526774"/>
            </a:xfrm>
            <a:prstGeom prst="rect">
              <a:avLst/>
            </a:prstGeom>
          </p:spPr>
          <p:style>
            <a:lnRef idx="2">
              <a:schemeClr val="accent4">
                <a:shade val="15000"/>
              </a:schemeClr>
            </a:lnRef>
            <a:fillRef idx="1">
              <a:schemeClr val="accent4"/>
            </a:fillRef>
            <a:effectRef idx="0">
              <a:schemeClr val="accent4"/>
            </a:effectRef>
            <a:fontRef idx="minor">
              <a:schemeClr val="lt1"/>
            </a:fontRef>
          </p:style>
          <p:txBody>
            <a:bodyPr rtlCol="0" anchor="ctr"/>
            <a:lstStyle/>
            <a:p>
              <a:pPr algn="ctr"/>
              <a:r>
                <a:rPr lang="en-US"/>
                <a:t>Q4</a:t>
              </a:r>
            </a:p>
          </p:txBody>
        </p:sp>
        <p:sp>
          <p:nvSpPr>
            <p:cNvPr id="23" name="Rectangle 22">
              <a:extLst>
                <a:ext uri="{FF2B5EF4-FFF2-40B4-BE49-F238E27FC236}">
                  <a16:creationId xmlns:a16="http://schemas.microsoft.com/office/drawing/2014/main" id="{BD9A4570-7D02-C8FF-CC4F-5F77AD8B4946}"/>
                </a:ext>
              </a:extLst>
            </p:cNvPr>
            <p:cNvSpPr/>
            <p:nvPr/>
          </p:nvSpPr>
          <p:spPr>
            <a:xfrm>
              <a:off x="4621693" y="1600200"/>
              <a:ext cx="695743" cy="526774"/>
            </a:xfrm>
            <a:prstGeom prst="rect">
              <a:avLst/>
            </a:prstGeom>
          </p:spPr>
          <p:style>
            <a:lnRef idx="2">
              <a:schemeClr val="accent4">
                <a:shade val="15000"/>
              </a:schemeClr>
            </a:lnRef>
            <a:fillRef idx="1">
              <a:schemeClr val="accent4"/>
            </a:fillRef>
            <a:effectRef idx="0">
              <a:schemeClr val="accent4"/>
            </a:effectRef>
            <a:fontRef idx="minor">
              <a:schemeClr val="lt1"/>
            </a:fontRef>
          </p:style>
          <p:txBody>
            <a:bodyPr rtlCol="0" anchor="ctr"/>
            <a:lstStyle/>
            <a:p>
              <a:pPr algn="ctr"/>
              <a:r>
                <a:rPr lang="en-US"/>
                <a:t>Q3</a:t>
              </a:r>
            </a:p>
          </p:txBody>
        </p:sp>
        <p:sp>
          <p:nvSpPr>
            <p:cNvPr id="24" name="Rectangle 23">
              <a:extLst>
                <a:ext uri="{FF2B5EF4-FFF2-40B4-BE49-F238E27FC236}">
                  <a16:creationId xmlns:a16="http://schemas.microsoft.com/office/drawing/2014/main" id="{B6821260-E7CF-C288-EF89-F776AD21BFF3}"/>
                </a:ext>
              </a:extLst>
            </p:cNvPr>
            <p:cNvSpPr/>
            <p:nvPr/>
          </p:nvSpPr>
          <p:spPr>
            <a:xfrm>
              <a:off x="3916015" y="1600200"/>
              <a:ext cx="695743" cy="526774"/>
            </a:xfrm>
            <a:prstGeom prst="rect">
              <a:avLst/>
            </a:prstGeom>
          </p:spPr>
          <p:style>
            <a:lnRef idx="2">
              <a:schemeClr val="accent4">
                <a:shade val="15000"/>
              </a:schemeClr>
            </a:lnRef>
            <a:fillRef idx="1">
              <a:schemeClr val="accent4"/>
            </a:fillRef>
            <a:effectRef idx="0">
              <a:schemeClr val="accent4"/>
            </a:effectRef>
            <a:fontRef idx="minor">
              <a:schemeClr val="lt1"/>
            </a:fontRef>
          </p:style>
          <p:txBody>
            <a:bodyPr rtlCol="0" anchor="ctr"/>
            <a:lstStyle/>
            <a:p>
              <a:pPr algn="ctr"/>
              <a:r>
                <a:rPr lang="en-US"/>
                <a:t>Q2</a:t>
              </a:r>
            </a:p>
          </p:txBody>
        </p:sp>
        <p:sp>
          <p:nvSpPr>
            <p:cNvPr id="25" name="Rectangle 24">
              <a:extLst>
                <a:ext uri="{FF2B5EF4-FFF2-40B4-BE49-F238E27FC236}">
                  <a16:creationId xmlns:a16="http://schemas.microsoft.com/office/drawing/2014/main" id="{55A10590-F9AB-2CEC-E139-F677DED98374}"/>
                </a:ext>
              </a:extLst>
            </p:cNvPr>
            <p:cNvSpPr/>
            <p:nvPr/>
          </p:nvSpPr>
          <p:spPr>
            <a:xfrm>
              <a:off x="3213653" y="1600200"/>
              <a:ext cx="695743" cy="526774"/>
            </a:xfrm>
            <a:prstGeom prst="rect">
              <a:avLst/>
            </a:prstGeom>
          </p:spPr>
          <p:style>
            <a:lnRef idx="2">
              <a:schemeClr val="accent4">
                <a:shade val="15000"/>
              </a:schemeClr>
            </a:lnRef>
            <a:fillRef idx="1">
              <a:schemeClr val="accent4"/>
            </a:fillRef>
            <a:effectRef idx="0">
              <a:schemeClr val="accent4"/>
            </a:effectRef>
            <a:fontRef idx="minor">
              <a:schemeClr val="lt1"/>
            </a:fontRef>
          </p:style>
          <p:txBody>
            <a:bodyPr rtlCol="0" anchor="ctr"/>
            <a:lstStyle/>
            <a:p>
              <a:pPr algn="ctr"/>
              <a:r>
                <a:rPr lang="en-US"/>
                <a:t>Q1</a:t>
              </a:r>
            </a:p>
          </p:txBody>
        </p:sp>
      </p:grpSp>
      <p:grpSp>
        <p:nvGrpSpPr>
          <p:cNvPr id="27" name="Group 26">
            <a:extLst>
              <a:ext uri="{FF2B5EF4-FFF2-40B4-BE49-F238E27FC236}">
                <a16:creationId xmlns:a16="http://schemas.microsoft.com/office/drawing/2014/main" id="{2CBB9109-485C-8A81-2F2C-3807515156CE}"/>
              </a:ext>
            </a:extLst>
          </p:cNvPr>
          <p:cNvGrpSpPr/>
          <p:nvPr/>
        </p:nvGrpSpPr>
        <p:grpSpPr>
          <a:xfrm>
            <a:off x="5943947" y="1600200"/>
            <a:ext cx="2762732" cy="526774"/>
            <a:chOff x="3213653" y="1600200"/>
            <a:chExt cx="2809465" cy="526774"/>
          </a:xfrm>
        </p:grpSpPr>
        <p:sp>
          <p:nvSpPr>
            <p:cNvPr id="28" name="Rectangle 27">
              <a:extLst>
                <a:ext uri="{FF2B5EF4-FFF2-40B4-BE49-F238E27FC236}">
                  <a16:creationId xmlns:a16="http://schemas.microsoft.com/office/drawing/2014/main" id="{6A16658D-07A8-D927-E470-BEA88613D565}"/>
                </a:ext>
              </a:extLst>
            </p:cNvPr>
            <p:cNvSpPr/>
            <p:nvPr/>
          </p:nvSpPr>
          <p:spPr>
            <a:xfrm>
              <a:off x="5327375" y="1600200"/>
              <a:ext cx="695743" cy="526774"/>
            </a:xfrm>
            <a:prstGeom prst="rect">
              <a:avLst/>
            </a:prstGeom>
          </p:spPr>
          <p:style>
            <a:lnRef idx="2">
              <a:schemeClr val="accent4">
                <a:shade val="15000"/>
              </a:schemeClr>
            </a:lnRef>
            <a:fillRef idx="1">
              <a:schemeClr val="accent4"/>
            </a:fillRef>
            <a:effectRef idx="0">
              <a:schemeClr val="accent4"/>
            </a:effectRef>
            <a:fontRef idx="minor">
              <a:schemeClr val="lt1"/>
            </a:fontRef>
          </p:style>
          <p:txBody>
            <a:bodyPr rtlCol="0" anchor="ctr"/>
            <a:lstStyle/>
            <a:p>
              <a:pPr algn="ctr"/>
              <a:r>
                <a:rPr lang="en-US"/>
                <a:t>Q4</a:t>
              </a:r>
            </a:p>
          </p:txBody>
        </p:sp>
        <p:sp>
          <p:nvSpPr>
            <p:cNvPr id="29" name="Rectangle 28">
              <a:extLst>
                <a:ext uri="{FF2B5EF4-FFF2-40B4-BE49-F238E27FC236}">
                  <a16:creationId xmlns:a16="http://schemas.microsoft.com/office/drawing/2014/main" id="{0640FB0B-696E-DCDD-23C2-3C9B8D01FB2C}"/>
                </a:ext>
              </a:extLst>
            </p:cNvPr>
            <p:cNvSpPr/>
            <p:nvPr/>
          </p:nvSpPr>
          <p:spPr>
            <a:xfrm>
              <a:off x="4621693" y="1600200"/>
              <a:ext cx="695743" cy="526774"/>
            </a:xfrm>
            <a:prstGeom prst="rect">
              <a:avLst/>
            </a:prstGeom>
          </p:spPr>
          <p:style>
            <a:lnRef idx="2">
              <a:schemeClr val="accent4">
                <a:shade val="15000"/>
              </a:schemeClr>
            </a:lnRef>
            <a:fillRef idx="1">
              <a:schemeClr val="accent4"/>
            </a:fillRef>
            <a:effectRef idx="0">
              <a:schemeClr val="accent4"/>
            </a:effectRef>
            <a:fontRef idx="minor">
              <a:schemeClr val="lt1"/>
            </a:fontRef>
          </p:style>
          <p:txBody>
            <a:bodyPr rtlCol="0" anchor="ctr"/>
            <a:lstStyle/>
            <a:p>
              <a:pPr algn="ctr"/>
              <a:r>
                <a:rPr lang="en-US"/>
                <a:t>Q3</a:t>
              </a:r>
            </a:p>
          </p:txBody>
        </p:sp>
        <p:sp>
          <p:nvSpPr>
            <p:cNvPr id="30" name="Rectangle 29">
              <a:extLst>
                <a:ext uri="{FF2B5EF4-FFF2-40B4-BE49-F238E27FC236}">
                  <a16:creationId xmlns:a16="http://schemas.microsoft.com/office/drawing/2014/main" id="{D9583DEE-FF92-E5D2-04D1-F4F5CA348549}"/>
                </a:ext>
              </a:extLst>
            </p:cNvPr>
            <p:cNvSpPr/>
            <p:nvPr/>
          </p:nvSpPr>
          <p:spPr>
            <a:xfrm>
              <a:off x="3916015" y="1600200"/>
              <a:ext cx="695743" cy="526774"/>
            </a:xfrm>
            <a:prstGeom prst="rect">
              <a:avLst/>
            </a:prstGeom>
          </p:spPr>
          <p:style>
            <a:lnRef idx="2">
              <a:schemeClr val="accent4">
                <a:shade val="15000"/>
              </a:schemeClr>
            </a:lnRef>
            <a:fillRef idx="1">
              <a:schemeClr val="accent4"/>
            </a:fillRef>
            <a:effectRef idx="0">
              <a:schemeClr val="accent4"/>
            </a:effectRef>
            <a:fontRef idx="minor">
              <a:schemeClr val="lt1"/>
            </a:fontRef>
          </p:style>
          <p:txBody>
            <a:bodyPr rtlCol="0" anchor="ctr"/>
            <a:lstStyle/>
            <a:p>
              <a:pPr algn="ctr"/>
              <a:r>
                <a:rPr lang="en-US"/>
                <a:t>Q2</a:t>
              </a:r>
            </a:p>
          </p:txBody>
        </p:sp>
        <p:sp>
          <p:nvSpPr>
            <p:cNvPr id="31" name="Rectangle 30">
              <a:extLst>
                <a:ext uri="{FF2B5EF4-FFF2-40B4-BE49-F238E27FC236}">
                  <a16:creationId xmlns:a16="http://schemas.microsoft.com/office/drawing/2014/main" id="{A526D70A-B1F3-9395-6E4B-F6A2AB675756}"/>
                </a:ext>
              </a:extLst>
            </p:cNvPr>
            <p:cNvSpPr/>
            <p:nvPr/>
          </p:nvSpPr>
          <p:spPr>
            <a:xfrm>
              <a:off x="3213653" y="1600200"/>
              <a:ext cx="695743" cy="526774"/>
            </a:xfrm>
            <a:prstGeom prst="rect">
              <a:avLst/>
            </a:prstGeom>
          </p:spPr>
          <p:style>
            <a:lnRef idx="2">
              <a:schemeClr val="accent4">
                <a:shade val="15000"/>
              </a:schemeClr>
            </a:lnRef>
            <a:fillRef idx="1">
              <a:schemeClr val="accent4"/>
            </a:fillRef>
            <a:effectRef idx="0">
              <a:schemeClr val="accent4"/>
            </a:effectRef>
            <a:fontRef idx="minor">
              <a:schemeClr val="lt1"/>
            </a:fontRef>
          </p:style>
          <p:txBody>
            <a:bodyPr rtlCol="0" anchor="ctr"/>
            <a:lstStyle/>
            <a:p>
              <a:pPr algn="ctr"/>
              <a:r>
                <a:rPr lang="en-US"/>
                <a:t>Q1</a:t>
              </a:r>
            </a:p>
          </p:txBody>
        </p:sp>
      </p:grpSp>
      <p:grpSp>
        <p:nvGrpSpPr>
          <p:cNvPr id="32" name="Group 31">
            <a:extLst>
              <a:ext uri="{FF2B5EF4-FFF2-40B4-BE49-F238E27FC236}">
                <a16:creationId xmlns:a16="http://schemas.microsoft.com/office/drawing/2014/main" id="{001CEC3A-587F-5B82-8950-CCA984A34D5D}"/>
              </a:ext>
            </a:extLst>
          </p:cNvPr>
          <p:cNvGrpSpPr/>
          <p:nvPr/>
        </p:nvGrpSpPr>
        <p:grpSpPr>
          <a:xfrm>
            <a:off x="8716371" y="1600200"/>
            <a:ext cx="2958803" cy="526774"/>
            <a:chOff x="3213653" y="1600200"/>
            <a:chExt cx="2809465" cy="526774"/>
          </a:xfrm>
        </p:grpSpPr>
        <p:sp>
          <p:nvSpPr>
            <p:cNvPr id="33" name="Rectangle 32">
              <a:extLst>
                <a:ext uri="{FF2B5EF4-FFF2-40B4-BE49-F238E27FC236}">
                  <a16:creationId xmlns:a16="http://schemas.microsoft.com/office/drawing/2014/main" id="{51811379-6AAB-44EF-B68B-1E6F7CC093A4}"/>
                </a:ext>
              </a:extLst>
            </p:cNvPr>
            <p:cNvSpPr/>
            <p:nvPr/>
          </p:nvSpPr>
          <p:spPr>
            <a:xfrm>
              <a:off x="5327375" y="1600200"/>
              <a:ext cx="695743" cy="526774"/>
            </a:xfrm>
            <a:prstGeom prst="rect">
              <a:avLst/>
            </a:prstGeom>
          </p:spPr>
          <p:style>
            <a:lnRef idx="2">
              <a:schemeClr val="accent4">
                <a:shade val="15000"/>
              </a:schemeClr>
            </a:lnRef>
            <a:fillRef idx="1">
              <a:schemeClr val="accent4"/>
            </a:fillRef>
            <a:effectRef idx="0">
              <a:schemeClr val="accent4"/>
            </a:effectRef>
            <a:fontRef idx="minor">
              <a:schemeClr val="lt1"/>
            </a:fontRef>
          </p:style>
          <p:txBody>
            <a:bodyPr rtlCol="0" anchor="ctr"/>
            <a:lstStyle/>
            <a:p>
              <a:pPr algn="ctr"/>
              <a:r>
                <a:rPr lang="en-US"/>
                <a:t>Q4</a:t>
              </a:r>
            </a:p>
          </p:txBody>
        </p:sp>
        <p:sp>
          <p:nvSpPr>
            <p:cNvPr id="34" name="Rectangle 33">
              <a:extLst>
                <a:ext uri="{FF2B5EF4-FFF2-40B4-BE49-F238E27FC236}">
                  <a16:creationId xmlns:a16="http://schemas.microsoft.com/office/drawing/2014/main" id="{8950C4ED-F594-8870-FCBB-58836E82A2CE}"/>
                </a:ext>
              </a:extLst>
            </p:cNvPr>
            <p:cNvSpPr/>
            <p:nvPr/>
          </p:nvSpPr>
          <p:spPr>
            <a:xfrm>
              <a:off x="4621693" y="1600200"/>
              <a:ext cx="695743" cy="526774"/>
            </a:xfrm>
            <a:prstGeom prst="rect">
              <a:avLst/>
            </a:prstGeom>
          </p:spPr>
          <p:style>
            <a:lnRef idx="2">
              <a:schemeClr val="accent4">
                <a:shade val="15000"/>
              </a:schemeClr>
            </a:lnRef>
            <a:fillRef idx="1">
              <a:schemeClr val="accent4"/>
            </a:fillRef>
            <a:effectRef idx="0">
              <a:schemeClr val="accent4"/>
            </a:effectRef>
            <a:fontRef idx="minor">
              <a:schemeClr val="lt1"/>
            </a:fontRef>
          </p:style>
          <p:txBody>
            <a:bodyPr rtlCol="0" anchor="ctr"/>
            <a:lstStyle/>
            <a:p>
              <a:pPr algn="ctr"/>
              <a:r>
                <a:rPr lang="en-US"/>
                <a:t>Q3</a:t>
              </a:r>
            </a:p>
          </p:txBody>
        </p:sp>
        <p:sp>
          <p:nvSpPr>
            <p:cNvPr id="35" name="Rectangle 34">
              <a:extLst>
                <a:ext uri="{FF2B5EF4-FFF2-40B4-BE49-F238E27FC236}">
                  <a16:creationId xmlns:a16="http://schemas.microsoft.com/office/drawing/2014/main" id="{7B187F85-46D2-FC0B-2941-82AF332C9E1F}"/>
                </a:ext>
              </a:extLst>
            </p:cNvPr>
            <p:cNvSpPr/>
            <p:nvPr/>
          </p:nvSpPr>
          <p:spPr>
            <a:xfrm>
              <a:off x="3916015" y="1600200"/>
              <a:ext cx="695743" cy="526774"/>
            </a:xfrm>
            <a:prstGeom prst="rect">
              <a:avLst/>
            </a:prstGeom>
          </p:spPr>
          <p:style>
            <a:lnRef idx="2">
              <a:schemeClr val="accent4">
                <a:shade val="15000"/>
              </a:schemeClr>
            </a:lnRef>
            <a:fillRef idx="1">
              <a:schemeClr val="accent4"/>
            </a:fillRef>
            <a:effectRef idx="0">
              <a:schemeClr val="accent4"/>
            </a:effectRef>
            <a:fontRef idx="minor">
              <a:schemeClr val="lt1"/>
            </a:fontRef>
          </p:style>
          <p:txBody>
            <a:bodyPr rtlCol="0" anchor="ctr"/>
            <a:lstStyle/>
            <a:p>
              <a:pPr algn="ctr"/>
              <a:r>
                <a:rPr lang="en-US"/>
                <a:t>Q2</a:t>
              </a:r>
            </a:p>
          </p:txBody>
        </p:sp>
        <p:sp>
          <p:nvSpPr>
            <p:cNvPr id="36" name="Rectangle 35">
              <a:extLst>
                <a:ext uri="{FF2B5EF4-FFF2-40B4-BE49-F238E27FC236}">
                  <a16:creationId xmlns:a16="http://schemas.microsoft.com/office/drawing/2014/main" id="{0051E505-6AA0-A1C7-6B82-35F28F4FD0AB}"/>
                </a:ext>
              </a:extLst>
            </p:cNvPr>
            <p:cNvSpPr/>
            <p:nvPr/>
          </p:nvSpPr>
          <p:spPr>
            <a:xfrm>
              <a:off x="3213653" y="1600200"/>
              <a:ext cx="695743" cy="526774"/>
            </a:xfrm>
            <a:prstGeom prst="rect">
              <a:avLst/>
            </a:prstGeom>
          </p:spPr>
          <p:style>
            <a:lnRef idx="2">
              <a:schemeClr val="accent4">
                <a:shade val="15000"/>
              </a:schemeClr>
            </a:lnRef>
            <a:fillRef idx="1">
              <a:schemeClr val="accent4"/>
            </a:fillRef>
            <a:effectRef idx="0">
              <a:schemeClr val="accent4"/>
            </a:effectRef>
            <a:fontRef idx="minor">
              <a:schemeClr val="lt1"/>
            </a:fontRef>
          </p:style>
          <p:txBody>
            <a:bodyPr rtlCol="0" anchor="ctr"/>
            <a:lstStyle/>
            <a:p>
              <a:pPr algn="ctr"/>
              <a:r>
                <a:rPr lang="en-US"/>
                <a:t>Q1</a:t>
              </a:r>
            </a:p>
          </p:txBody>
        </p:sp>
      </p:grpSp>
      <p:sp>
        <p:nvSpPr>
          <p:cNvPr id="44" name="Rectangle 43">
            <a:extLst>
              <a:ext uri="{FF2B5EF4-FFF2-40B4-BE49-F238E27FC236}">
                <a16:creationId xmlns:a16="http://schemas.microsoft.com/office/drawing/2014/main" id="{3C5DC34E-2750-EFA5-2AE1-3BF1E78C30AA}"/>
              </a:ext>
            </a:extLst>
          </p:cNvPr>
          <p:cNvSpPr/>
          <p:nvPr/>
        </p:nvSpPr>
        <p:spPr>
          <a:xfrm>
            <a:off x="5881956" y="496025"/>
            <a:ext cx="1421296" cy="365125"/>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ctr"/>
            <a:r>
              <a:rPr lang="en-US" sz="1200"/>
              <a:t>Planning</a:t>
            </a:r>
          </a:p>
        </p:txBody>
      </p:sp>
      <p:sp>
        <p:nvSpPr>
          <p:cNvPr id="45" name="Rectangle 44">
            <a:extLst>
              <a:ext uri="{FF2B5EF4-FFF2-40B4-BE49-F238E27FC236}">
                <a16:creationId xmlns:a16="http://schemas.microsoft.com/office/drawing/2014/main" id="{9D22DFAF-78AC-6925-E06F-386A6B9443EA}"/>
              </a:ext>
            </a:extLst>
          </p:cNvPr>
          <p:cNvSpPr/>
          <p:nvPr/>
        </p:nvSpPr>
        <p:spPr>
          <a:xfrm>
            <a:off x="4412654" y="489638"/>
            <a:ext cx="1421296" cy="365125"/>
          </a:xfrm>
          <a:prstGeom prst="rect">
            <a:avLst/>
          </a:prstGeom>
        </p:spPr>
        <p:style>
          <a:lnRef idx="2">
            <a:schemeClr val="accent2">
              <a:shade val="15000"/>
            </a:schemeClr>
          </a:lnRef>
          <a:fillRef idx="1">
            <a:schemeClr val="accent2"/>
          </a:fillRef>
          <a:effectRef idx="0">
            <a:schemeClr val="accent2"/>
          </a:effectRef>
          <a:fontRef idx="minor">
            <a:schemeClr val="lt1"/>
          </a:fontRef>
        </p:style>
        <p:txBody>
          <a:bodyPr rtlCol="0" anchor="ctr"/>
          <a:lstStyle/>
          <a:p>
            <a:pPr algn="ctr"/>
            <a:r>
              <a:rPr lang="en-US" sz="1200"/>
              <a:t>Initiation</a:t>
            </a:r>
          </a:p>
        </p:txBody>
      </p:sp>
      <p:sp>
        <p:nvSpPr>
          <p:cNvPr id="46" name="Rectangle 45">
            <a:extLst>
              <a:ext uri="{FF2B5EF4-FFF2-40B4-BE49-F238E27FC236}">
                <a16:creationId xmlns:a16="http://schemas.microsoft.com/office/drawing/2014/main" id="{B50CC732-F30D-7EC3-C49E-4348177BEDD8}"/>
              </a:ext>
            </a:extLst>
          </p:cNvPr>
          <p:cNvSpPr/>
          <p:nvPr/>
        </p:nvSpPr>
        <p:spPr>
          <a:xfrm>
            <a:off x="2946952" y="489638"/>
            <a:ext cx="1421296" cy="365125"/>
          </a:xfrm>
          <a:prstGeom prst="rect">
            <a:avLst/>
          </a:prstGeom>
        </p:spPr>
        <p:style>
          <a:lnRef idx="2">
            <a:schemeClr val="accent3">
              <a:shade val="15000"/>
            </a:schemeClr>
          </a:lnRef>
          <a:fillRef idx="1">
            <a:schemeClr val="accent3"/>
          </a:fillRef>
          <a:effectRef idx="0">
            <a:schemeClr val="accent3"/>
          </a:effectRef>
          <a:fontRef idx="minor">
            <a:schemeClr val="lt1"/>
          </a:fontRef>
        </p:style>
        <p:txBody>
          <a:bodyPr rtlCol="0" anchor="ctr"/>
          <a:lstStyle/>
          <a:p>
            <a:pPr algn="ctr"/>
            <a:r>
              <a:rPr lang="en-US" sz="1200"/>
              <a:t>Pre-Initiation</a:t>
            </a:r>
          </a:p>
        </p:txBody>
      </p:sp>
      <p:sp>
        <p:nvSpPr>
          <p:cNvPr id="47" name="Rectangle 46">
            <a:extLst>
              <a:ext uri="{FF2B5EF4-FFF2-40B4-BE49-F238E27FC236}">
                <a16:creationId xmlns:a16="http://schemas.microsoft.com/office/drawing/2014/main" id="{EF369282-A11C-7972-A852-C67C8F5C81E9}"/>
              </a:ext>
            </a:extLst>
          </p:cNvPr>
          <p:cNvSpPr/>
          <p:nvPr/>
        </p:nvSpPr>
        <p:spPr>
          <a:xfrm>
            <a:off x="7337719" y="496023"/>
            <a:ext cx="1421296" cy="365125"/>
          </a:xfrm>
          <a:prstGeom prst="rect">
            <a:avLst/>
          </a:prstGeom>
        </p:spPr>
        <p:style>
          <a:lnRef idx="2">
            <a:schemeClr val="accent5">
              <a:shade val="15000"/>
            </a:schemeClr>
          </a:lnRef>
          <a:fillRef idx="1">
            <a:schemeClr val="accent5"/>
          </a:fillRef>
          <a:effectRef idx="0">
            <a:schemeClr val="accent5"/>
          </a:effectRef>
          <a:fontRef idx="minor">
            <a:schemeClr val="lt1"/>
          </a:fontRef>
        </p:style>
        <p:txBody>
          <a:bodyPr rtlCol="0" anchor="ctr"/>
          <a:lstStyle/>
          <a:p>
            <a:pPr algn="ctr"/>
            <a:r>
              <a:rPr lang="en-US" sz="1200"/>
              <a:t>Execution</a:t>
            </a:r>
          </a:p>
        </p:txBody>
      </p:sp>
      <p:sp>
        <p:nvSpPr>
          <p:cNvPr id="48" name="Rectangle 47">
            <a:extLst>
              <a:ext uri="{FF2B5EF4-FFF2-40B4-BE49-F238E27FC236}">
                <a16:creationId xmlns:a16="http://schemas.microsoft.com/office/drawing/2014/main" id="{EF902DAF-D604-71D2-6203-184C7B49D09A}"/>
              </a:ext>
            </a:extLst>
          </p:cNvPr>
          <p:cNvSpPr/>
          <p:nvPr/>
        </p:nvSpPr>
        <p:spPr>
          <a:xfrm>
            <a:off x="8816960" y="489019"/>
            <a:ext cx="1421296" cy="365125"/>
          </a:xfrm>
          <a:prstGeom prst="rect">
            <a:avLst/>
          </a:prstGeom>
        </p:spPr>
        <p:style>
          <a:lnRef idx="2">
            <a:schemeClr val="accent6">
              <a:shade val="15000"/>
            </a:schemeClr>
          </a:lnRef>
          <a:fillRef idx="1">
            <a:schemeClr val="accent6"/>
          </a:fillRef>
          <a:effectRef idx="0">
            <a:schemeClr val="accent6"/>
          </a:effectRef>
          <a:fontRef idx="minor">
            <a:schemeClr val="lt1"/>
          </a:fontRef>
        </p:style>
        <p:txBody>
          <a:bodyPr rtlCol="0" anchor="ctr"/>
          <a:lstStyle/>
          <a:p>
            <a:pPr algn="ctr"/>
            <a:r>
              <a:rPr lang="en-US" sz="1200"/>
              <a:t>Closing &amp; Archiving</a:t>
            </a:r>
          </a:p>
        </p:txBody>
      </p:sp>
      <p:grpSp>
        <p:nvGrpSpPr>
          <p:cNvPr id="40" name="Group 39">
            <a:extLst>
              <a:ext uri="{FF2B5EF4-FFF2-40B4-BE49-F238E27FC236}">
                <a16:creationId xmlns:a16="http://schemas.microsoft.com/office/drawing/2014/main" id="{AFD34C87-2712-4285-C8CB-DFEA2C0FECAC}"/>
              </a:ext>
            </a:extLst>
          </p:cNvPr>
          <p:cNvGrpSpPr/>
          <p:nvPr/>
        </p:nvGrpSpPr>
        <p:grpSpPr>
          <a:xfrm>
            <a:off x="4616872" y="1166020"/>
            <a:ext cx="6229768" cy="453752"/>
            <a:chOff x="4616872" y="1166020"/>
            <a:chExt cx="6229768" cy="453752"/>
          </a:xfrm>
        </p:grpSpPr>
        <p:sp>
          <p:nvSpPr>
            <p:cNvPr id="41" name="Rectangle 40">
              <a:extLst>
                <a:ext uri="{FF2B5EF4-FFF2-40B4-BE49-F238E27FC236}">
                  <a16:creationId xmlns:a16="http://schemas.microsoft.com/office/drawing/2014/main" id="{BA328EB9-C70F-A04E-B214-B09C89ACA38E}"/>
                </a:ext>
              </a:extLst>
            </p:cNvPr>
            <p:cNvSpPr/>
            <p:nvPr/>
          </p:nvSpPr>
          <p:spPr>
            <a:xfrm>
              <a:off x="4616872" y="1167347"/>
              <a:ext cx="593119" cy="452141"/>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a:t>Jan 24</a:t>
              </a:r>
            </a:p>
          </p:txBody>
        </p:sp>
        <p:sp>
          <p:nvSpPr>
            <p:cNvPr id="43" name="Rectangle 42">
              <a:extLst>
                <a:ext uri="{FF2B5EF4-FFF2-40B4-BE49-F238E27FC236}">
                  <a16:creationId xmlns:a16="http://schemas.microsoft.com/office/drawing/2014/main" id="{173C0F70-F423-7A26-DC1E-752933361C42}"/>
                </a:ext>
              </a:extLst>
            </p:cNvPr>
            <p:cNvSpPr/>
            <p:nvPr/>
          </p:nvSpPr>
          <p:spPr>
            <a:xfrm>
              <a:off x="7391198" y="1166020"/>
              <a:ext cx="593119" cy="452141"/>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a:t>Jan 25</a:t>
              </a:r>
            </a:p>
          </p:txBody>
        </p:sp>
        <p:sp>
          <p:nvSpPr>
            <p:cNvPr id="49" name="Rectangle 48">
              <a:extLst>
                <a:ext uri="{FF2B5EF4-FFF2-40B4-BE49-F238E27FC236}">
                  <a16:creationId xmlns:a16="http://schemas.microsoft.com/office/drawing/2014/main" id="{8AD25B3A-3C8E-7634-56F1-8D4C9E69A2AB}"/>
                </a:ext>
              </a:extLst>
            </p:cNvPr>
            <p:cNvSpPr/>
            <p:nvPr/>
          </p:nvSpPr>
          <p:spPr>
            <a:xfrm>
              <a:off x="10253521" y="1167631"/>
              <a:ext cx="593119" cy="452141"/>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a:t>Jan 26</a:t>
              </a:r>
            </a:p>
          </p:txBody>
        </p:sp>
      </p:grpSp>
      <p:sp>
        <p:nvSpPr>
          <p:cNvPr id="7" name="Rectangle 6">
            <a:extLst>
              <a:ext uri="{FF2B5EF4-FFF2-40B4-BE49-F238E27FC236}">
                <a16:creationId xmlns:a16="http://schemas.microsoft.com/office/drawing/2014/main" id="{CD7ABBFF-3CCD-FFD4-DBB0-EE8F2F26CD64}"/>
              </a:ext>
            </a:extLst>
          </p:cNvPr>
          <p:cNvSpPr/>
          <p:nvPr/>
        </p:nvSpPr>
        <p:spPr>
          <a:xfrm>
            <a:off x="3167518" y="6510805"/>
            <a:ext cx="2183429" cy="365125"/>
          </a:xfrm>
          <a:prstGeom prst="rect">
            <a:avLst/>
          </a:prstGeom>
        </p:spPr>
        <p:style>
          <a:lnRef idx="2">
            <a:schemeClr val="accent2">
              <a:shade val="15000"/>
            </a:schemeClr>
          </a:lnRef>
          <a:fillRef idx="1">
            <a:schemeClr val="accent2"/>
          </a:fillRef>
          <a:effectRef idx="0">
            <a:schemeClr val="accent2"/>
          </a:effectRef>
          <a:fontRef idx="minor">
            <a:schemeClr val="lt1"/>
          </a:fontRef>
        </p:style>
        <p:txBody>
          <a:bodyPr rtlCol="0" anchor="ctr"/>
          <a:lstStyle/>
          <a:p>
            <a:pPr algn="ctr"/>
            <a:r>
              <a:rPr lang="en-US" sz="1200"/>
              <a:t>James 4 schedule</a:t>
            </a:r>
          </a:p>
        </p:txBody>
      </p:sp>
      <p:sp>
        <p:nvSpPr>
          <p:cNvPr id="8" name="Rectangle 7">
            <a:extLst>
              <a:ext uri="{FF2B5EF4-FFF2-40B4-BE49-F238E27FC236}">
                <a16:creationId xmlns:a16="http://schemas.microsoft.com/office/drawing/2014/main" id="{DF1D943F-513D-B90C-CC7C-C010C8DB1054}"/>
              </a:ext>
            </a:extLst>
          </p:cNvPr>
          <p:cNvSpPr/>
          <p:nvPr/>
        </p:nvSpPr>
        <p:spPr>
          <a:xfrm>
            <a:off x="4428321" y="5533845"/>
            <a:ext cx="922627" cy="365125"/>
          </a:xfrm>
          <a:prstGeom prst="rect">
            <a:avLst/>
          </a:prstGeom>
        </p:spPr>
        <p:style>
          <a:lnRef idx="2">
            <a:schemeClr val="accent2">
              <a:shade val="15000"/>
            </a:schemeClr>
          </a:lnRef>
          <a:fillRef idx="1">
            <a:schemeClr val="accent2"/>
          </a:fillRef>
          <a:effectRef idx="0">
            <a:schemeClr val="accent2"/>
          </a:effectRef>
          <a:fontRef idx="minor">
            <a:schemeClr val="lt1"/>
          </a:fontRef>
        </p:style>
        <p:txBody>
          <a:bodyPr rtlCol="0" anchor="ctr"/>
          <a:lstStyle/>
          <a:p>
            <a:pPr algn="ctr"/>
            <a:r>
              <a:rPr lang="en-US" sz="1200"/>
              <a:t>Henry 4 schedule</a:t>
            </a:r>
          </a:p>
        </p:txBody>
      </p:sp>
      <p:sp>
        <p:nvSpPr>
          <p:cNvPr id="10" name="Rectangle 9">
            <a:extLst>
              <a:ext uri="{FF2B5EF4-FFF2-40B4-BE49-F238E27FC236}">
                <a16:creationId xmlns:a16="http://schemas.microsoft.com/office/drawing/2014/main" id="{31702DC3-D9E8-611F-5904-E8B207AE49A6}"/>
              </a:ext>
            </a:extLst>
          </p:cNvPr>
          <p:cNvSpPr/>
          <p:nvPr/>
        </p:nvSpPr>
        <p:spPr>
          <a:xfrm>
            <a:off x="3144079" y="5094069"/>
            <a:ext cx="3224285" cy="365125"/>
          </a:xfrm>
          <a:prstGeom prst="rect">
            <a:avLst/>
          </a:prstGeom>
        </p:spPr>
        <p:style>
          <a:lnRef idx="2">
            <a:schemeClr val="accent5">
              <a:shade val="15000"/>
            </a:schemeClr>
          </a:lnRef>
          <a:fillRef idx="1">
            <a:schemeClr val="accent5"/>
          </a:fillRef>
          <a:effectRef idx="0">
            <a:schemeClr val="accent5"/>
          </a:effectRef>
          <a:fontRef idx="minor">
            <a:schemeClr val="lt1"/>
          </a:fontRef>
        </p:style>
        <p:txBody>
          <a:bodyPr rtlCol="0" anchor="ctr"/>
          <a:lstStyle/>
          <a:p>
            <a:pPr algn="ctr"/>
            <a:r>
              <a:rPr lang="en-US" sz="1200"/>
              <a:t>L&amp;V</a:t>
            </a:r>
          </a:p>
        </p:txBody>
      </p:sp>
      <p:cxnSp>
        <p:nvCxnSpPr>
          <p:cNvPr id="38" name="Straight Connector 37">
            <a:extLst>
              <a:ext uri="{FF2B5EF4-FFF2-40B4-BE49-F238E27FC236}">
                <a16:creationId xmlns:a16="http://schemas.microsoft.com/office/drawing/2014/main" id="{E41AE3F5-47D4-8F6A-D638-C4DDBF9F98CD}"/>
              </a:ext>
            </a:extLst>
          </p:cNvPr>
          <p:cNvCxnSpPr>
            <a:cxnSpLocks/>
          </p:cNvCxnSpPr>
          <p:nvPr/>
        </p:nvCxnSpPr>
        <p:spPr>
          <a:xfrm>
            <a:off x="4780722" y="2126974"/>
            <a:ext cx="0" cy="448909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
        <p:nvSpPr>
          <p:cNvPr id="11" name="Rectangle 10">
            <a:extLst>
              <a:ext uri="{FF2B5EF4-FFF2-40B4-BE49-F238E27FC236}">
                <a16:creationId xmlns:a16="http://schemas.microsoft.com/office/drawing/2014/main" id="{4CAE3F72-2F04-6BD2-A9E0-46A3CE091435}"/>
              </a:ext>
            </a:extLst>
          </p:cNvPr>
          <p:cNvSpPr/>
          <p:nvPr/>
        </p:nvSpPr>
        <p:spPr>
          <a:xfrm>
            <a:off x="6368366" y="5091483"/>
            <a:ext cx="234071" cy="365125"/>
          </a:xfrm>
          <a:prstGeom prst="rect">
            <a:avLst/>
          </a:prstGeom>
        </p:spPr>
        <p:style>
          <a:lnRef idx="2">
            <a:schemeClr val="accent6">
              <a:shade val="15000"/>
            </a:schemeClr>
          </a:lnRef>
          <a:fillRef idx="1">
            <a:schemeClr val="accent6"/>
          </a:fillRef>
          <a:effectRef idx="0">
            <a:schemeClr val="accent6"/>
          </a:effectRef>
          <a:fontRef idx="minor">
            <a:schemeClr val="lt1"/>
          </a:fontRef>
        </p:style>
        <p:txBody>
          <a:bodyPr rtlCol="0" anchor="ctr"/>
          <a:lstStyle/>
          <a:p>
            <a:pPr algn="ctr"/>
            <a:endParaRPr lang="en-US" sz="1200"/>
          </a:p>
        </p:txBody>
      </p:sp>
      <p:sp>
        <p:nvSpPr>
          <p:cNvPr id="12" name="Rectangle 11">
            <a:extLst>
              <a:ext uri="{FF2B5EF4-FFF2-40B4-BE49-F238E27FC236}">
                <a16:creationId xmlns:a16="http://schemas.microsoft.com/office/drawing/2014/main" id="{CB9FD5A9-F536-93D2-49EA-B626E0FD8E7E}"/>
              </a:ext>
            </a:extLst>
          </p:cNvPr>
          <p:cNvSpPr/>
          <p:nvPr/>
        </p:nvSpPr>
        <p:spPr>
          <a:xfrm>
            <a:off x="4523082" y="3540487"/>
            <a:ext cx="258293" cy="365125"/>
          </a:xfrm>
          <a:prstGeom prst="rect">
            <a:avLst/>
          </a:prstGeom>
        </p:spPr>
        <p:style>
          <a:lnRef idx="2">
            <a:schemeClr val="accent3">
              <a:shade val="15000"/>
            </a:schemeClr>
          </a:lnRef>
          <a:fillRef idx="1">
            <a:schemeClr val="accent3"/>
          </a:fillRef>
          <a:effectRef idx="0">
            <a:schemeClr val="accent3"/>
          </a:effectRef>
          <a:fontRef idx="minor">
            <a:schemeClr val="lt1"/>
          </a:fontRef>
        </p:style>
        <p:txBody>
          <a:bodyPr rtlCol="0" anchor="ctr"/>
          <a:lstStyle/>
          <a:p>
            <a:pPr algn="ctr"/>
            <a:r>
              <a:rPr lang="en-US" sz="1200"/>
              <a:t>S</a:t>
            </a:r>
          </a:p>
        </p:txBody>
      </p:sp>
      <p:sp>
        <p:nvSpPr>
          <p:cNvPr id="15" name="Rectangle 14">
            <a:extLst>
              <a:ext uri="{FF2B5EF4-FFF2-40B4-BE49-F238E27FC236}">
                <a16:creationId xmlns:a16="http://schemas.microsoft.com/office/drawing/2014/main" id="{3484064D-B2AF-B2E4-C50B-430F12467C9C}"/>
              </a:ext>
            </a:extLst>
          </p:cNvPr>
          <p:cNvSpPr/>
          <p:nvPr/>
        </p:nvSpPr>
        <p:spPr>
          <a:xfrm>
            <a:off x="3145239" y="3982916"/>
            <a:ext cx="1398576" cy="365125"/>
          </a:xfrm>
          <a:prstGeom prst="rect">
            <a:avLst/>
          </a:prstGeom>
        </p:spPr>
        <p:style>
          <a:lnRef idx="2">
            <a:schemeClr val="accent5">
              <a:shade val="15000"/>
            </a:schemeClr>
          </a:lnRef>
          <a:fillRef idx="1">
            <a:schemeClr val="accent5"/>
          </a:fillRef>
          <a:effectRef idx="0">
            <a:schemeClr val="accent5"/>
          </a:effectRef>
          <a:fontRef idx="minor">
            <a:schemeClr val="lt1"/>
          </a:fontRef>
        </p:style>
        <p:txBody>
          <a:bodyPr rtlCol="0" anchor="ctr"/>
          <a:lstStyle/>
          <a:p>
            <a:pPr algn="ctr"/>
            <a:r>
              <a:rPr lang="en-US" sz="1200"/>
              <a:t>Q&amp;N</a:t>
            </a:r>
          </a:p>
        </p:txBody>
      </p:sp>
      <p:sp>
        <p:nvSpPr>
          <p:cNvPr id="16" name="Rectangle 15">
            <a:extLst>
              <a:ext uri="{FF2B5EF4-FFF2-40B4-BE49-F238E27FC236}">
                <a16:creationId xmlns:a16="http://schemas.microsoft.com/office/drawing/2014/main" id="{044BD392-5860-4953-4464-BCC120F8A02F}"/>
              </a:ext>
            </a:extLst>
          </p:cNvPr>
          <p:cNvSpPr/>
          <p:nvPr/>
        </p:nvSpPr>
        <p:spPr>
          <a:xfrm>
            <a:off x="8071675" y="3963164"/>
            <a:ext cx="2153351" cy="365125"/>
          </a:xfrm>
          <a:prstGeom prst="rect">
            <a:avLst/>
          </a:prstGeom>
        </p:spPr>
        <p:style>
          <a:lnRef idx="2">
            <a:schemeClr val="accent5">
              <a:shade val="15000"/>
            </a:schemeClr>
          </a:lnRef>
          <a:fillRef idx="1">
            <a:schemeClr val="accent5"/>
          </a:fillRef>
          <a:effectRef idx="0">
            <a:schemeClr val="accent5"/>
          </a:effectRef>
          <a:fontRef idx="minor">
            <a:schemeClr val="lt1"/>
          </a:fontRef>
        </p:style>
        <p:txBody>
          <a:bodyPr rtlCol="0" anchor="ctr"/>
          <a:lstStyle/>
          <a:p>
            <a:pPr algn="ctr"/>
            <a:endParaRPr lang="en-US" sz="1200"/>
          </a:p>
        </p:txBody>
      </p:sp>
      <p:sp>
        <p:nvSpPr>
          <p:cNvPr id="18" name="Rectangle 17">
            <a:extLst>
              <a:ext uri="{FF2B5EF4-FFF2-40B4-BE49-F238E27FC236}">
                <a16:creationId xmlns:a16="http://schemas.microsoft.com/office/drawing/2014/main" id="{8F185DAA-A493-CB98-CAF9-024A2E6068DE}"/>
              </a:ext>
            </a:extLst>
          </p:cNvPr>
          <p:cNvSpPr/>
          <p:nvPr/>
        </p:nvSpPr>
        <p:spPr>
          <a:xfrm>
            <a:off x="7554924" y="3962679"/>
            <a:ext cx="503820" cy="365125"/>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ctr"/>
            <a:r>
              <a:rPr lang="en-US" sz="1200"/>
              <a:t>Q &amp;N</a:t>
            </a:r>
          </a:p>
        </p:txBody>
      </p:sp>
      <p:sp>
        <p:nvSpPr>
          <p:cNvPr id="20" name="Rectangle 19">
            <a:extLst>
              <a:ext uri="{FF2B5EF4-FFF2-40B4-BE49-F238E27FC236}">
                <a16:creationId xmlns:a16="http://schemas.microsoft.com/office/drawing/2014/main" id="{3CA0E678-9DE5-2DA6-E1B4-FEE3FBA2E9C9}"/>
              </a:ext>
            </a:extLst>
          </p:cNvPr>
          <p:cNvSpPr/>
          <p:nvPr/>
        </p:nvSpPr>
        <p:spPr>
          <a:xfrm>
            <a:off x="10225026" y="3962678"/>
            <a:ext cx="234071" cy="365125"/>
          </a:xfrm>
          <a:prstGeom prst="rect">
            <a:avLst/>
          </a:prstGeom>
        </p:spPr>
        <p:style>
          <a:lnRef idx="2">
            <a:schemeClr val="accent6">
              <a:shade val="15000"/>
            </a:schemeClr>
          </a:lnRef>
          <a:fillRef idx="1">
            <a:schemeClr val="accent6"/>
          </a:fillRef>
          <a:effectRef idx="0">
            <a:schemeClr val="accent6"/>
          </a:effectRef>
          <a:fontRef idx="minor">
            <a:schemeClr val="lt1"/>
          </a:fontRef>
        </p:style>
        <p:txBody>
          <a:bodyPr rtlCol="0" anchor="ctr"/>
          <a:lstStyle/>
          <a:p>
            <a:pPr algn="ctr"/>
            <a:endParaRPr lang="en-US" sz="1200"/>
          </a:p>
        </p:txBody>
      </p:sp>
      <p:sp>
        <p:nvSpPr>
          <p:cNvPr id="21" name="Rectangle 20">
            <a:extLst>
              <a:ext uri="{FF2B5EF4-FFF2-40B4-BE49-F238E27FC236}">
                <a16:creationId xmlns:a16="http://schemas.microsoft.com/office/drawing/2014/main" id="{4AE15D56-CA6C-09E7-EA82-F6D1BADE1731}"/>
              </a:ext>
            </a:extLst>
          </p:cNvPr>
          <p:cNvSpPr/>
          <p:nvPr/>
        </p:nvSpPr>
        <p:spPr>
          <a:xfrm>
            <a:off x="8988415" y="4445440"/>
            <a:ext cx="662585" cy="365125"/>
          </a:xfrm>
          <a:prstGeom prst="rect">
            <a:avLst/>
          </a:prstGeom>
        </p:spPr>
        <p:style>
          <a:lnRef idx="2">
            <a:schemeClr val="accent2">
              <a:shade val="15000"/>
            </a:schemeClr>
          </a:lnRef>
          <a:fillRef idx="1">
            <a:schemeClr val="accent2"/>
          </a:fillRef>
          <a:effectRef idx="0">
            <a:schemeClr val="accent2"/>
          </a:effectRef>
          <a:fontRef idx="minor">
            <a:schemeClr val="lt1"/>
          </a:fontRef>
        </p:style>
        <p:txBody>
          <a:bodyPr rtlCol="0" anchor="ctr"/>
          <a:lstStyle/>
          <a:p>
            <a:pPr algn="ctr"/>
            <a:r>
              <a:rPr lang="en-US" sz="1200"/>
              <a:t>Q</a:t>
            </a:r>
          </a:p>
        </p:txBody>
      </p:sp>
      <p:sp>
        <p:nvSpPr>
          <p:cNvPr id="22" name="Rectangle 21">
            <a:extLst>
              <a:ext uri="{FF2B5EF4-FFF2-40B4-BE49-F238E27FC236}">
                <a16:creationId xmlns:a16="http://schemas.microsoft.com/office/drawing/2014/main" id="{38613EB2-FE74-93E5-B6E9-300652AB05BE}"/>
              </a:ext>
            </a:extLst>
          </p:cNvPr>
          <p:cNvSpPr/>
          <p:nvPr/>
        </p:nvSpPr>
        <p:spPr>
          <a:xfrm>
            <a:off x="9657512" y="4445440"/>
            <a:ext cx="371179" cy="365125"/>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ctr"/>
            <a:endParaRPr lang="en-US" sz="1200"/>
          </a:p>
        </p:txBody>
      </p:sp>
      <p:sp>
        <p:nvSpPr>
          <p:cNvPr id="37" name="Rectangle 36">
            <a:extLst>
              <a:ext uri="{FF2B5EF4-FFF2-40B4-BE49-F238E27FC236}">
                <a16:creationId xmlns:a16="http://schemas.microsoft.com/office/drawing/2014/main" id="{51825F1D-50EB-94CC-C809-88B72FECF313}"/>
              </a:ext>
            </a:extLst>
          </p:cNvPr>
          <p:cNvSpPr/>
          <p:nvPr/>
        </p:nvSpPr>
        <p:spPr>
          <a:xfrm>
            <a:off x="10038522" y="4442022"/>
            <a:ext cx="1323185" cy="365125"/>
          </a:xfrm>
          <a:prstGeom prst="rect">
            <a:avLst/>
          </a:prstGeom>
        </p:spPr>
        <p:style>
          <a:lnRef idx="2">
            <a:schemeClr val="accent5">
              <a:shade val="15000"/>
            </a:schemeClr>
          </a:lnRef>
          <a:fillRef idx="1">
            <a:schemeClr val="accent5"/>
          </a:fillRef>
          <a:effectRef idx="0">
            <a:schemeClr val="accent5"/>
          </a:effectRef>
          <a:fontRef idx="minor">
            <a:schemeClr val="lt1"/>
          </a:fontRef>
        </p:style>
        <p:txBody>
          <a:bodyPr rtlCol="0" anchor="ctr"/>
          <a:lstStyle/>
          <a:p>
            <a:pPr algn="ctr"/>
            <a:endParaRPr lang="en-US" sz="1200"/>
          </a:p>
        </p:txBody>
      </p:sp>
      <p:sp>
        <p:nvSpPr>
          <p:cNvPr id="42" name="Rectangle 41">
            <a:extLst>
              <a:ext uri="{FF2B5EF4-FFF2-40B4-BE49-F238E27FC236}">
                <a16:creationId xmlns:a16="http://schemas.microsoft.com/office/drawing/2014/main" id="{B4A67E58-C4B4-5AEB-CDAB-1E73CDE89A1F}"/>
              </a:ext>
            </a:extLst>
          </p:cNvPr>
          <p:cNvSpPr/>
          <p:nvPr/>
        </p:nvSpPr>
        <p:spPr>
          <a:xfrm>
            <a:off x="11355754" y="4442021"/>
            <a:ext cx="234071" cy="365125"/>
          </a:xfrm>
          <a:prstGeom prst="rect">
            <a:avLst/>
          </a:prstGeom>
        </p:spPr>
        <p:style>
          <a:lnRef idx="2">
            <a:schemeClr val="accent6">
              <a:shade val="15000"/>
            </a:schemeClr>
          </a:lnRef>
          <a:fillRef idx="1">
            <a:schemeClr val="accent6"/>
          </a:fillRef>
          <a:effectRef idx="0">
            <a:schemeClr val="accent6"/>
          </a:effectRef>
          <a:fontRef idx="minor">
            <a:schemeClr val="lt1"/>
          </a:fontRef>
        </p:style>
        <p:txBody>
          <a:bodyPr rtlCol="0" anchor="ctr"/>
          <a:lstStyle/>
          <a:p>
            <a:pPr algn="ctr"/>
            <a:endParaRPr lang="en-US" sz="1200"/>
          </a:p>
        </p:txBody>
      </p:sp>
      <p:sp>
        <p:nvSpPr>
          <p:cNvPr id="50" name="Rectangle 49">
            <a:extLst>
              <a:ext uri="{FF2B5EF4-FFF2-40B4-BE49-F238E27FC236}">
                <a16:creationId xmlns:a16="http://schemas.microsoft.com/office/drawing/2014/main" id="{3C70C5BF-1432-74D6-337E-D9EADB72127A}"/>
              </a:ext>
            </a:extLst>
          </p:cNvPr>
          <p:cNvSpPr/>
          <p:nvPr/>
        </p:nvSpPr>
        <p:spPr>
          <a:xfrm>
            <a:off x="8232877" y="4446455"/>
            <a:ext cx="754049" cy="365125"/>
          </a:xfrm>
          <a:prstGeom prst="rect">
            <a:avLst/>
          </a:prstGeom>
        </p:spPr>
        <p:style>
          <a:lnRef idx="2">
            <a:schemeClr val="accent3">
              <a:shade val="15000"/>
            </a:schemeClr>
          </a:lnRef>
          <a:fillRef idx="1">
            <a:schemeClr val="accent3"/>
          </a:fillRef>
          <a:effectRef idx="0">
            <a:schemeClr val="accent3"/>
          </a:effectRef>
          <a:fontRef idx="minor">
            <a:schemeClr val="lt1"/>
          </a:fontRef>
        </p:style>
        <p:txBody>
          <a:bodyPr rtlCol="0" anchor="ctr"/>
          <a:lstStyle/>
          <a:p>
            <a:pPr algn="ctr"/>
            <a:r>
              <a:rPr lang="en-US" sz="1200"/>
              <a:t>N</a:t>
            </a:r>
          </a:p>
        </p:txBody>
      </p:sp>
      <p:sp>
        <p:nvSpPr>
          <p:cNvPr id="51" name="Rectangle 50">
            <a:extLst>
              <a:ext uri="{FF2B5EF4-FFF2-40B4-BE49-F238E27FC236}">
                <a16:creationId xmlns:a16="http://schemas.microsoft.com/office/drawing/2014/main" id="{539952F2-051B-CB44-75AF-2FC841E3E894}"/>
              </a:ext>
            </a:extLst>
          </p:cNvPr>
          <p:cNvSpPr/>
          <p:nvPr/>
        </p:nvSpPr>
        <p:spPr>
          <a:xfrm>
            <a:off x="7744546" y="3148277"/>
            <a:ext cx="234071" cy="365125"/>
          </a:xfrm>
          <a:prstGeom prst="rect">
            <a:avLst/>
          </a:prstGeom>
        </p:spPr>
        <p:style>
          <a:lnRef idx="2">
            <a:schemeClr val="accent6">
              <a:shade val="15000"/>
            </a:schemeClr>
          </a:lnRef>
          <a:fillRef idx="1">
            <a:schemeClr val="accent6"/>
          </a:fillRef>
          <a:effectRef idx="0">
            <a:schemeClr val="accent6"/>
          </a:effectRef>
          <a:fontRef idx="minor">
            <a:schemeClr val="lt1"/>
          </a:fontRef>
        </p:style>
        <p:txBody>
          <a:bodyPr rtlCol="0" anchor="ctr"/>
          <a:lstStyle/>
          <a:p>
            <a:pPr algn="ctr"/>
            <a:endParaRPr lang="en-US" sz="1200"/>
          </a:p>
        </p:txBody>
      </p:sp>
      <p:sp>
        <p:nvSpPr>
          <p:cNvPr id="52" name="Rectangle 51">
            <a:extLst>
              <a:ext uri="{FF2B5EF4-FFF2-40B4-BE49-F238E27FC236}">
                <a16:creationId xmlns:a16="http://schemas.microsoft.com/office/drawing/2014/main" id="{FBB5EB2F-57CB-3C54-53C3-CE46C3771ECB}"/>
              </a:ext>
            </a:extLst>
          </p:cNvPr>
          <p:cNvSpPr/>
          <p:nvPr/>
        </p:nvSpPr>
        <p:spPr>
          <a:xfrm>
            <a:off x="4785891" y="3131241"/>
            <a:ext cx="468170" cy="365125"/>
          </a:xfrm>
          <a:prstGeom prst="rect">
            <a:avLst/>
          </a:prstGeom>
        </p:spPr>
        <p:style>
          <a:lnRef idx="2">
            <a:schemeClr val="accent3">
              <a:shade val="15000"/>
            </a:schemeClr>
          </a:lnRef>
          <a:fillRef idx="1">
            <a:schemeClr val="accent3"/>
          </a:fillRef>
          <a:effectRef idx="0">
            <a:schemeClr val="accent3"/>
          </a:effectRef>
          <a:fontRef idx="minor">
            <a:schemeClr val="lt1"/>
          </a:fontRef>
        </p:style>
        <p:txBody>
          <a:bodyPr rtlCol="0" anchor="ctr"/>
          <a:lstStyle/>
          <a:p>
            <a:pPr algn="ctr"/>
            <a:r>
              <a:rPr lang="en-US" sz="1200"/>
              <a:t>S</a:t>
            </a:r>
          </a:p>
        </p:txBody>
      </p:sp>
      <p:sp>
        <p:nvSpPr>
          <p:cNvPr id="54" name="Rectangle 53">
            <a:extLst>
              <a:ext uri="{FF2B5EF4-FFF2-40B4-BE49-F238E27FC236}">
                <a16:creationId xmlns:a16="http://schemas.microsoft.com/office/drawing/2014/main" id="{21A55B94-C66D-6983-3598-D2AE4DF79C7A}"/>
              </a:ext>
            </a:extLst>
          </p:cNvPr>
          <p:cNvSpPr/>
          <p:nvPr/>
        </p:nvSpPr>
        <p:spPr>
          <a:xfrm>
            <a:off x="5248212" y="3132500"/>
            <a:ext cx="696777" cy="365125"/>
          </a:xfrm>
          <a:prstGeom prst="rect">
            <a:avLst/>
          </a:prstGeom>
        </p:spPr>
        <p:style>
          <a:lnRef idx="2">
            <a:schemeClr val="accent2">
              <a:shade val="15000"/>
            </a:schemeClr>
          </a:lnRef>
          <a:fillRef idx="1">
            <a:schemeClr val="accent2"/>
          </a:fillRef>
          <a:effectRef idx="0">
            <a:schemeClr val="accent2"/>
          </a:effectRef>
          <a:fontRef idx="minor">
            <a:schemeClr val="lt1"/>
          </a:fontRef>
        </p:style>
        <p:txBody>
          <a:bodyPr rtlCol="0" anchor="ctr"/>
          <a:lstStyle/>
          <a:p>
            <a:pPr algn="ctr"/>
            <a:r>
              <a:rPr lang="en-US" sz="1200"/>
              <a:t>PM</a:t>
            </a:r>
          </a:p>
        </p:txBody>
      </p:sp>
      <p:sp>
        <p:nvSpPr>
          <p:cNvPr id="55" name="Rectangle 54">
            <a:extLst>
              <a:ext uri="{FF2B5EF4-FFF2-40B4-BE49-F238E27FC236}">
                <a16:creationId xmlns:a16="http://schemas.microsoft.com/office/drawing/2014/main" id="{B7F199C7-EFA9-83D0-F118-13FC78A56B42}"/>
              </a:ext>
            </a:extLst>
          </p:cNvPr>
          <p:cNvSpPr/>
          <p:nvPr/>
        </p:nvSpPr>
        <p:spPr>
          <a:xfrm>
            <a:off x="6366246" y="3135489"/>
            <a:ext cx="1378295" cy="365125"/>
          </a:xfrm>
          <a:prstGeom prst="rect">
            <a:avLst/>
          </a:prstGeom>
        </p:spPr>
        <p:style>
          <a:lnRef idx="2">
            <a:schemeClr val="accent5">
              <a:shade val="15000"/>
            </a:schemeClr>
          </a:lnRef>
          <a:fillRef idx="1">
            <a:schemeClr val="accent5"/>
          </a:fillRef>
          <a:effectRef idx="0">
            <a:schemeClr val="accent5"/>
          </a:effectRef>
          <a:fontRef idx="minor">
            <a:schemeClr val="lt1"/>
          </a:fontRef>
        </p:style>
        <p:txBody>
          <a:bodyPr rtlCol="0" anchor="ctr"/>
          <a:lstStyle/>
          <a:p>
            <a:pPr algn="ctr"/>
            <a:endParaRPr lang="en-US" sz="1200"/>
          </a:p>
        </p:txBody>
      </p:sp>
      <p:sp>
        <p:nvSpPr>
          <p:cNvPr id="57" name="Rectangle 56">
            <a:extLst>
              <a:ext uri="{FF2B5EF4-FFF2-40B4-BE49-F238E27FC236}">
                <a16:creationId xmlns:a16="http://schemas.microsoft.com/office/drawing/2014/main" id="{E1B84744-418B-10FE-5F82-E302CB176580}"/>
              </a:ext>
            </a:extLst>
          </p:cNvPr>
          <p:cNvSpPr/>
          <p:nvPr/>
        </p:nvSpPr>
        <p:spPr>
          <a:xfrm>
            <a:off x="11403148" y="2701478"/>
            <a:ext cx="234071" cy="365125"/>
          </a:xfrm>
          <a:prstGeom prst="rect">
            <a:avLst/>
          </a:prstGeom>
        </p:spPr>
        <p:style>
          <a:lnRef idx="2">
            <a:schemeClr val="accent6">
              <a:shade val="15000"/>
            </a:schemeClr>
          </a:lnRef>
          <a:fillRef idx="1">
            <a:schemeClr val="accent6"/>
          </a:fillRef>
          <a:effectRef idx="0">
            <a:schemeClr val="accent6"/>
          </a:effectRef>
          <a:fontRef idx="minor">
            <a:schemeClr val="lt1"/>
          </a:fontRef>
        </p:style>
        <p:txBody>
          <a:bodyPr rtlCol="0" anchor="ctr"/>
          <a:lstStyle/>
          <a:p>
            <a:pPr algn="ctr"/>
            <a:endParaRPr lang="en-US" sz="1200"/>
          </a:p>
        </p:txBody>
      </p:sp>
      <p:sp>
        <p:nvSpPr>
          <p:cNvPr id="58" name="Rectangle 57">
            <a:extLst>
              <a:ext uri="{FF2B5EF4-FFF2-40B4-BE49-F238E27FC236}">
                <a16:creationId xmlns:a16="http://schemas.microsoft.com/office/drawing/2014/main" id="{3115DDFB-92B0-F8BB-5AB8-29869C8C3F26}"/>
              </a:ext>
            </a:extLst>
          </p:cNvPr>
          <p:cNvSpPr/>
          <p:nvPr/>
        </p:nvSpPr>
        <p:spPr>
          <a:xfrm>
            <a:off x="5951606" y="2696864"/>
            <a:ext cx="537684" cy="365125"/>
          </a:xfrm>
          <a:prstGeom prst="rect">
            <a:avLst/>
          </a:prstGeom>
        </p:spPr>
        <p:style>
          <a:lnRef idx="2">
            <a:schemeClr val="accent3">
              <a:shade val="15000"/>
            </a:schemeClr>
          </a:lnRef>
          <a:fillRef idx="1">
            <a:schemeClr val="accent3"/>
          </a:fillRef>
          <a:effectRef idx="0">
            <a:schemeClr val="accent3"/>
          </a:effectRef>
          <a:fontRef idx="minor">
            <a:schemeClr val="lt1"/>
          </a:fontRef>
        </p:style>
        <p:txBody>
          <a:bodyPr rtlCol="0" anchor="ctr"/>
          <a:lstStyle/>
          <a:p>
            <a:pPr algn="ctr"/>
            <a:r>
              <a:rPr lang="en-US" sz="1200"/>
              <a:t>BA</a:t>
            </a:r>
          </a:p>
        </p:txBody>
      </p:sp>
      <p:sp>
        <p:nvSpPr>
          <p:cNvPr id="59" name="Rectangle 58">
            <a:extLst>
              <a:ext uri="{FF2B5EF4-FFF2-40B4-BE49-F238E27FC236}">
                <a16:creationId xmlns:a16="http://schemas.microsoft.com/office/drawing/2014/main" id="{CF90E81F-0155-F9B1-2DB8-7403E10A77AE}"/>
              </a:ext>
            </a:extLst>
          </p:cNvPr>
          <p:cNvSpPr/>
          <p:nvPr/>
        </p:nvSpPr>
        <p:spPr>
          <a:xfrm>
            <a:off x="6498852" y="2696863"/>
            <a:ext cx="1351644" cy="365125"/>
          </a:xfrm>
          <a:prstGeom prst="rect">
            <a:avLst/>
          </a:prstGeom>
        </p:spPr>
        <p:style>
          <a:lnRef idx="2">
            <a:schemeClr val="accent2">
              <a:shade val="15000"/>
            </a:schemeClr>
          </a:lnRef>
          <a:fillRef idx="1">
            <a:schemeClr val="accent2"/>
          </a:fillRef>
          <a:effectRef idx="0">
            <a:schemeClr val="accent2"/>
          </a:effectRef>
          <a:fontRef idx="minor">
            <a:schemeClr val="lt1"/>
          </a:fontRef>
        </p:style>
        <p:txBody>
          <a:bodyPr rtlCol="0" anchor="ctr"/>
          <a:lstStyle/>
          <a:p>
            <a:pPr algn="ctr"/>
            <a:r>
              <a:rPr lang="en-US" sz="1200"/>
              <a:t>PM</a:t>
            </a:r>
          </a:p>
        </p:txBody>
      </p:sp>
      <p:sp>
        <p:nvSpPr>
          <p:cNvPr id="68" name="Oval 67">
            <a:extLst>
              <a:ext uri="{FF2B5EF4-FFF2-40B4-BE49-F238E27FC236}">
                <a16:creationId xmlns:a16="http://schemas.microsoft.com/office/drawing/2014/main" id="{069B68A4-AABF-30B9-3DE9-D6D2C8D21684}"/>
              </a:ext>
            </a:extLst>
          </p:cNvPr>
          <p:cNvSpPr/>
          <p:nvPr/>
        </p:nvSpPr>
        <p:spPr>
          <a:xfrm>
            <a:off x="22225" y="2325144"/>
            <a:ext cx="201943" cy="206468"/>
          </a:xfrm>
          <a:prstGeom prst="ellipse">
            <a:avLst/>
          </a:prstGeom>
          <a:solidFill>
            <a:srgbClr val="7030A0"/>
          </a:solidFill>
        </p:spPr>
        <p:style>
          <a:lnRef idx="2">
            <a:schemeClr val="accent6">
              <a:shade val="15000"/>
            </a:schemeClr>
          </a:lnRef>
          <a:fillRef idx="1">
            <a:schemeClr val="accent6"/>
          </a:fillRef>
          <a:effectRef idx="0">
            <a:schemeClr val="accent6"/>
          </a:effectRef>
          <a:fontRef idx="minor">
            <a:schemeClr val="lt1"/>
          </a:fontRef>
        </p:style>
        <p:txBody>
          <a:bodyPr rtlCol="0" anchor="ctr"/>
          <a:lstStyle/>
          <a:p>
            <a:pPr algn="ctr"/>
            <a:endParaRPr lang="en-US"/>
          </a:p>
        </p:txBody>
      </p:sp>
      <p:sp>
        <p:nvSpPr>
          <p:cNvPr id="69" name="Oval 68">
            <a:extLst>
              <a:ext uri="{FF2B5EF4-FFF2-40B4-BE49-F238E27FC236}">
                <a16:creationId xmlns:a16="http://schemas.microsoft.com/office/drawing/2014/main" id="{5400F94E-D2A5-C586-C0BB-72AC6A11571C}"/>
              </a:ext>
            </a:extLst>
          </p:cNvPr>
          <p:cNvSpPr/>
          <p:nvPr/>
        </p:nvSpPr>
        <p:spPr>
          <a:xfrm>
            <a:off x="28030" y="2802535"/>
            <a:ext cx="201943" cy="206468"/>
          </a:xfrm>
          <a:prstGeom prst="ellipse">
            <a:avLst/>
          </a:prstGeom>
          <a:solidFill>
            <a:srgbClr val="7030A0"/>
          </a:solidFill>
        </p:spPr>
        <p:style>
          <a:lnRef idx="2">
            <a:schemeClr val="accent6">
              <a:shade val="15000"/>
            </a:schemeClr>
          </a:lnRef>
          <a:fillRef idx="1">
            <a:schemeClr val="accent6"/>
          </a:fillRef>
          <a:effectRef idx="0">
            <a:schemeClr val="accent6"/>
          </a:effectRef>
          <a:fontRef idx="minor">
            <a:schemeClr val="lt1"/>
          </a:fontRef>
        </p:style>
        <p:txBody>
          <a:bodyPr rtlCol="0" anchor="ctr"/>
          <a:lstStyle/>
          <a:p>
            <a:pPr algn="ctr"/>
            <a:endParaRPr lang="en-US"/>
          </a:p>
        </p:txBody>
      </p:sp>
      <p:sp>
        <p:nvSpPr>
          <p:cNvPr id="71" name="Oval 70">
            <a:extLst>
              <a:ext uri="{FF2B5EF4-FFF2-40B4-BE49-F238E27FC236}">
                <a16:creationId xmlns:a16="http://schemas.microsoft.com/office/drawing/2014/main" id="{0FE69FA5-F77F-2725-F8CD-249327E50277}"/>
              </a:ext>
            </a:extLst>
          </p:cNvPr>
          <p:cNvSpPr/>
          <p:nvPr/>
        </p:nvSpPr>
        <p:spPr>
          <a:xfrm>
            <a:off x="43462" y="4531181"/>
            <a:ext cx="201943" cy="206468"/>
          </a:xfrm>
          <a:prstGeom prst="ellipse">
            <a:avLst/>
          </a:prstGeom>
          <a:solidFill>
            <a:srgbClr val="7030A0"/>
          </a:solidFill>
        </p:spPr>
        <p:style>
          <a:lnRef idx="2">
            <a:schemeClr val="accent6">
              <a:shade val="15000"/>
            </a:schemeClr>
          </a:lnRef>
          <a:fillRef idx="1">
            <a:schemeClr val="accent6"/>
          </a:fillRef>
          <a:effectRef idx="0">
            <a:schemeClr val="accent6"/>
          </a:effectRef>
          <a:fontRef idx="minor">
            <a:schemeClr val="lt1"/>
          </a:fontRef>
        </p:style>
        <p:txBody>
          <a:bodyPr rtlCol="0" anchor="ctr"/>
          <a:lstStyle/>
          <a:p>
            <a:pPr algn="ctr"/>
            <a:endParaRPr lang="en-US"/>
          </a:p>
        </p:txBody>
      </p:sp>
      <p:sp>
        <p:nvSpPr>
          <p:cNvPr id="72" name="Oval 71">
            <a:extLst>
              <a:ext uri="{FF2B5EF4-FFF2-40B4-BE49-F238E27FC236}">
                <a16:creationId xmlns:a16="http://schemas.microsoft.com/office/drawing/2014/main" id="{D707CFB4-F90F-887A-90EE-7193C2DFD057}"/>
              </a:ext>
            </a:extLst>
          </p:cNvPr>
          <p:cNvSpPr/>
          <p:nvPr/>
        </p:nvSpPr>
        <p:spPr>
          <a:xfrm>
            <a:off x="22225" y="3625358"/>
            <a:ext cx="201943" cy="206468"/>
          </a:xfrm>
          <a:prstGeom prst="ellipse">
            <a:avLst/>
          </a:prstGeom>
          <a:solidFill>
            <a:srgbClr val="7030A0"/>
          </a:solidFill>
        </p:spPr>
        <p:style>
          <a:lnRef idx="2">
            <a:schemeClr val="accent6">
              <a:shade val="15000"/>
            </a:schemeClr>
          </a:lnRef>
          <a:fillRef idx="1">
            <a:schemeClr val="accent6"/>
          </a:fillRef>
          <a:effectRef idx="0">
            <a:schemeClr val="accent6"/>
          </a:effectRef>
          <a:fontRef idx="minor">
            <a:schemeClr val="lt1"/>
          </a:fontRef>
        </p:style>
        <p:txBody>
          <a:bodyPr rtlCol="0" anchor="ctr"/>
          <a:lstStyle/>
          <a:p>
            <a:pPr algn="ctr"/>
            <a:endParaRPr lang="en-US"/>
          </a:p>
        </p:txBody>
      </p:sp>
      <p:sp>
        <p:nvSpPr>
          <p:cNvPr id="73" name="Oval 72">
            <a:extLst>
              <a:ext uri="{FF2B5EF4-FFF2-40B4-BE49-F238E27FC236}">
                <a16:creationId xmlns:a16="http://schemas.microsoft.com/office/drawing/2014/main" id="{6D9FFC3A-ADD8-80A5-3E0A-0E923D79B3CB}"/>
              </a:ext>
            </a:extLst>
          </p:cNvPr>
          <p:cNvSpPr/>
          <p:nvPr/>
        </p:nvSpPr>
        <p:spPr>
          <a:xfrm>
            <a:off x="22224" y="3256256"/>
            <a:ext cx="201943" cy="206468"/>
          </a:xfrm>
          <a:prstGeom prst="ellipse">
            <a:avLst/>
          </a:prstGeom>
          <a:solidFill>
            <a:srgbClr val="7030A0"/>
          </a:solidFill>
        </p:spPr>
        <p:style>
          <a:lnRef idx="2">
            <a:schemeClr val="accent6">
              <a:shade val="15000"/>
            </a:schemeClr>
          </a:lnRef>
          <a:fillRef idx="1">
            <a:schemeClr val="accent6"/>
          </a:fillRef>
          <a:effectRef idx="0">
            <a:schemeClr val="accent6"/>
          </a:effectRef>
          <a:fontRef idx="minor">
            <a:schemeClr val="lt1"/>
          </a:fontRef>
        </p:style>
        <p:txBody>
          <a:bodyPr rtlCol="0" anchor="ctr"/>
          <a:lstStyle/>
          <a:p>
            <a:pPr algn="ctr"/>
            <a:endParaRPr lang="en-US"/>
          </a:p>
        </p:txBody>
      </p:sp>
      <p:sp>
        <p:nvSpPr>
          <p:cNvPr id="53" name="Flowchart: Decision 52">
            <a:extLst>
              <a:ext uri="{FF2B5EF4-FFF2-40B4-BE49-F238E27FC236}">
                <a16:creationId xmlns:a16="http://schemas.microsoft.com/office/drawing/2014/main" id="{3D924BFA-5548-383A-1BBE-3649DEB63A9F}"/>
              </a:ext>
            </a:extLst>
          </p:cNvPr>
          <p:cNvSpPr/>
          <p:nvPr/>
        </p:nvSpPr>
        <p:spPr>
          <a:xfrm>
            <a:off x="48654" y="3152015"/>
            <a:ext cx="149086" cy="188844"/>
          </a:xfrm>
          <a:prstGeom prst="flowChartDecision">
            <a:avLst/>
          </a:prstGeom>
          <a:solidFill>
            <a:srgbClr val="FF0000"/>
          </a:solid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4" name="Rectangle 73">
            <a:extLst>
              <a:ext uri="{FF2B5EF4-FFF2-40B4-BE49-F238E27FC236}">
                <a16:creationId xmlns:a16="http://schemas.microsoft.com/office/drawing/2014/main" id="{6B1543C9-8677-BDF1-6BE7-A2A8B8E268CA}"/>
              </a:ext>
            </a:extLst>
          </p:cNvPr>
          <p:cNvSpPr/>
          <p:nvPr/>
        </p:nvSpPr>
        <p:spPr>
          <a:xfrm>
            <a:off x="5954020" y="3140700"/>
            <a:ext cx="412222" cy="365125"/>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ctr"/>
            <a:endParaRPr lang="en-US" sz="1200"/>
          </a:p>
        </p:txBody>
      </p:sp>
      <p:sp>
        <p:nvSpPr>
          <p:cNvPr id="75" name="Rectangle 74">
            <a:extLst>
              <a:ext uri="{FF2B5EF4-FFF2-40B4-BE49-F238E27FC236}">
                <a16:creationId xmlns:a16="http://schemas.microsoft.com/office/drawing/2014/main" id="{7A6F7FB8-EBF9-00C0-4801-A3CB5398B002}"/>
              </a:ext>
            </a:extLst>
          </p:cNvPr>
          <p:cNvSpPr/>
          <p:nvPr/>
        </p:nvSpPr>
        <p:spPr>
          <a:xfrm>
            <a:off x="7860058" y="2696862"/>
            <a:ext cx="412222" cy="365125"/>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ctr"/>
            <a:endParaRPr lang="en-US" sz="1200"/>
          </a:p>
        </p:txBody>
      </p:sp>
      <p:sp>
        <p:nvSpPr>
          <p:cNvPr id="76" name="Rectangle 75">
            <a:extLst>
              <a:ext uri="{FF2B5EF4-FFF2-40B4-BE49-F238E27FC236}">
                <a16:creationId xmlns:a16="http://schemas.microsoft.com/office/drawing/2014/main" id="{18BE7C10-F09A-F7AE-98B9-83434EC61CA2}"/>
              </a:ext>
            </a:extLst>
          </p:cNvPr>
          <p:cNvSpPr/>
          <p:nvPr/>
        </p:nvSpPr>
        <p:spPr>
          <a:xfrm>
            <a:off x="8276560" y="2701478"/>
            <a:ext cx="3124204" cy="365125"/>
          </a:xfrm>
          <a:prstGeom prst="rect">
            <a:avLst/>
          </a:prstGeom>
        </p:spPr>
        <p:style>
          <a:lnRef idx="2">
            <a:schemeClr val="accent5">
              <a:shade val="15000"/>
            </a:schemeClr>
          </a:lnRef>
          <a:fillRef idx="1">
            <a:schemeClr val="accent5"/>
          </a:fillRef>
          <a:effectRef idx="0">
            <a:schemeClr val="accent5"/>
          </a:effectRef>
          <a:fontRef idx="minor">
            <a:schemeClr val="lt1"/>
          </a:fontRef>
        </p:style>
        <p:txBody>
          <a:bodyPr rtlCol="0" anchor="ctr"/>
          <a:lstStyle/>
          <a:p>
            <a:pPr algn="ctr"/>
            <a:endParaRPr lang="en-US" sz="1200"/>
          </a:p>
        </p:txBody>
      </p:sp>
      <p:sp>
        <p:nvSpPr>
          <p:cNvPr id="77" name="Flowchart: Decision 76">
            <a:extLst>
              <a:ext uri="{FF2B5EF4-FFF2-40B4-BE49-F238E27FC236}">
                <a16:creationId xmlns:a16="http://schemas.microsoft.com/office/drawing/2014/main" id="{2835D897-2C85-C779-F4C6-A8F41E29B087}"/>
              </a:ext>
            </a:extLst>
          </p:cNvPr>
          <p:cNvSpPr/>
          <p:nvPr/>
        </p:nvSpPr>
        <p:spPr>
          <a:xfrm>
            <a:off x="43462" y="2724299"/>
            <a:ext cx="149086" cy="188844"/>
          </a:xfrm>
          <a:prstGeom prst="flowChartDecision">
            <a:avLst/>
          </a:prstGeom>
          <a:solidFill>
            <a:srgbClr val="FF0000"/>
          </a:solid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1" name="Flowchart: Decision 80">
            <a:extLst>
              <a:ext uri="{FF2B5EF4-FFF2-40B4-BE49-F238E27FC236}">
                <a16:creationId xmlns:a16="http://schemas.microsoft.com/office/drawing/2014/main" id="{D087EDC2-33F6-4762-C207-21038B566AE7}"/>
              </a:ext>
            </a:extLst>
          </p:cNvPr>
          <p:cNvSpPr/>
          <p:nvPr/>
        </p:nvSpPr>
        <p:spPr>
          <a:xfrm>
            <a:off x="30835" y="2235695"/>
            <a:ext cx="149086" cy="188844"/>
          </a:xfrm>
          <a:prstGeom prst="flowChartDecision">
            <a:avLst/>
          </a:prstGeom>
          <a:solidFill>
            <a:srgbClr val="FF0000"/>
          </a:solid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TextBox 38">
            <a:extLst>
              <a:ext uri="{FF2B5EF4-FFF2-40B4-BE49-F238E27FC236}">
                <a16:creationId xmlns:a16="http://schemas.microsoft.com/office/drawing/2014/main" id="{F130E353-56CB-DC85-9B06-76E9F91B5C62}"/>
              </a:ext>
            </a:extLst>
          </p:cNvPr>
          <p:cNvSpPr txBox="1"/>
          <p:nvPr/>
        </p:nvSpPr>
        <p:spPr>
          <a:xfrm>
            <a:off x="4470542" y="6545217"/>
            <a:ext cx="1141368" cy="369332"/>
          </a:xfrm>
          <a:prstGeom prst="rect">
            <a:avLst/>
          </a:prstGeom>
          <a:noFill/>
        </p:spPr>
        <p:txBody>
          <a:bodyPr wrap="square" rtlCol="0">
            <a:spAutoFit/>
          </a:bodyPr>
          <a:lstStyle/>
          <a:p>
            <a:r>
              <a:rPr lang="en-US" dirty="0">
                <a:solidFill>
                  <a:srgbClr val="FF0000"/>
                </a:solidFill>
              </a:rPr>
              <a:t>Today</a:t>
            </a:r>
          </a:p>
        </p:txBody>
      </p:sp>
      <p:sp>
        <p:nvSpPr>
          <p:cNvPr id="82" name="Rectangle 81">
            <a:extLst>
              <a:ext uri="{FF2B5EF4-FFF2-40B4-BE49-F238E27FC236}">
                <a16:creationId xmlns:a16="http://schemas.microsoft.com/office/drawing/2014/main" id="{2FAE9D81-CCF7-5527-25A8-9433CC91DE10}"/>
              </a:ext>
            </a:extLst>
          </p:cNvPr>
          <p:cNvSpPr/>
          <p:nvPr/>
        </p:nvSpPr>
        <p:spPr>
          <a:xfrm>
            <a:off x="5943947" y="2211757"/>
            <a:ext cx="537684" cy="365125"/>
          </a:xfrm>
          <a:prstGeom prst="rect">
            <a:avLst/>
          </a:prstGeom>
        </p:spPr>
        <p:style>
          <a:lnRef idx="2">
            <a:schemeClr val="accent3">
              <a:shade val="15000"/>
            </a:schemeClr>
          </a:lnRef>
          <a:fillRef idx="1">
            <a:schemeClr val="accent3"/>
          </a:fillRef>
          <a:effectRef idx="0">
            <a:schemeClr val="accent3"/>
          </a:effectRef>
          <a:fontRef idx="minor">
            <a:schemeClr val="lt1"/>
          </a:fontRef>
        </p:style>
        <p:txBody>
          <a:bodyPr rtlCol="0" anchor="ctr"/>
          <a:lstStyle/>
          <a:p>
            <a:pPr algn="ctr"/>
            <a:r>
              <a:rPr lang="en-US" sz="1200"/>
              <a:t>BA</a:t>
            </a:r>
          </a:p>
        </p:txBody>
      </p:sp>
      <p:grpSp>
        <p:nvGrpSpPr>
          <p:cNvPr id="3" name="Group 2">
            <a:extLst>
              <a:ext uri="{FF2B5EF4-FFF2-40B4-BE49-F238E27FC236}">
                <a16:creationId xmlns:a16="http://schemas.microsoft.com/office/drawing/2014/main" id="{8561A205-53B8-0861-986E-AE5D3704D0DE}"/>
              </a:ext>
            </a:extLst>
          </p:cNvPr>
          <p:cNvGrpSpPr/>
          <p:nvPr/>
        </p:nvGrpSpPr>
        <p:grpSpPr>
          <a:xfrm>
            <a:off x="306469" y="1466727"/>
            <a:ext cx="1699843" cy="741946"/>
            <a:chOff x="306469" y="1466727"/>
            <a:chExt cx="1699843" cy="741946"/>
          </a:xfrm>
        </p:grpSpPr>
        <p:sp>
          <p:nvSpPr>
            <p:cNvPr id="14" name="TextBox 13">
              <a:extLst>
                <a:ext uri="{FF2B5EF4-FFF2-40B4-BE49-F238E27FC236}">
                  <a16:creationId xmlns:a16="http://schemas.microsoft.com/office/drawing/2014/main" id="{48AA9405-7BE2-5721-7DE3-CB584DBEB89F}"/>
                </a:ext>
              </a:extLst>
            </p:cNvPr>
            <p:cNvSpPr txBox="1"/>
            <p:nvPr/>
          </p:nvSpPr>
          <p:spPr>
            <a:xfrm>
              <a:off x="460525" y="1466727"/>
              <a:ext cx="1545787" cy="276999"/>
            </a:xfrm>
            <a:prstGeom prst="rect">
              <a:avLst/>
            </a:prstGeom>
            <a:noFill/>
          </p:spPr>
          <p:txBody>
            <a:bodyPr wrap="square" rtlCol="0">
              <a:spAutoFit/>
            </a:bodyPr>
            <a:lstStyle/>
            <a:p>
              <a:r>
                <a:rPr lang="en-US" sz="1200" dirty="0">
                  <a:solidFill>
                    <a:schemeClr val="dk1"/>
                  </a:solidFill>
                </a:rPr>
                <a:t>ISO needed</a:t>
              </a:r>
            </a:p>
          </p:txBody>
        </p:sp>
        <p:sp>
          <p:nvSpPr>
            <p:cNvPr id="17" name="Flowchart: Decision 16">
              <a:extLst>
                <a:ext uri="{FF2B5EF4-FFF2-40B4-BE49-F238E27FC236}">
                  <a16:creationId xmlns:a16="http://schemas.microsoft.com/office/drawing/2014/main" id="{26292254-82A6-E56F-E4EA-8D2DAE290F57}"/>
                </a:ext>
              </a:extLst>
            </p:cNvPr>
            <p:cNvSpPr/>
            <p:nvPr/>
          </p:nvSpPr>
          <p:spPr>
            <a:xfrm>
              <a:off x="311439" y="1751062"/>
              <a:ext cx="149086" cy="188844"/>
            </a:xfrm>
            <a:prstGeom prst="flowChartDecision">
              <a:avLst/>
            </a:prstGeom>
            <a:solidFill>
              <a:srgbClr val="FF0000"/>
            </a:solid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Isosceles Triangle 55">
              <a:extLst>
                <a:ext uri="{FF2B5EF4-FFF2-40B4-BE49-F238E27FC236}">
                  <a16:creationId xmlns:a16="http://schemas.microsoft.com/office/drawing/2014/main" id="{864C8FA9-6965-9F17-D651-F61E1F0DD64F}"/>
                </a:ext>
              </a:extLst>
            </p:cNvPr>
            <p:cNvSpPr/>
            <p:nvPr/>
          </p:nvSpPr>
          <p:spPr>
            <a:xfrm>
              <a:off x="306469" y="1970500"/>
              <a:ext cx="159025" cy="168966"/>
            </a:xfrm>
            <a:prstGeom prst="triangle">
              <a:avLst/>
            </a:prstGeom>
            <a:solidFill>
              <a:srgbClr val="FFFF00"/>
            </a:solidFill>
            <a:ln>
              <a:solidFill>
                <a:srgbClr val="FFFF00"/>
              </a:solidFill>
            </a:ln>
          </p:spPr>
          <p:style>
            <a:lnRef idx="2">
              <a:schemeClr val="accent2">
                <a:shade val="15000"/>
              </a:schemeClr>
            </a:lnRef>
            <a:fillRef idx="1">
              <a:schemeClr val="accent2"/>
            </a:fillRef>
            <a:effectRef idx="0">
              <a:schemeClr val="accent2"/>
            </a:effectRef>
            <a:fontRef idx="minor">
              <a:schemeClr val="lt1"/>
            </a:fontRef>
          </p:style>
          <p:txBody>
            <a:bodyPr rtlCol="0" anchor="ctr"/>
            <a:lstStyle/>
            <a:p>
              <a:pPr algn="ctr"/>
              <a:endParaRPr lang="en-US"/>
            </a:p>
          </p:txBody>
        </p:sp>
        <p:sp>
          <p:nvSpPr>
            <p:cNvPr id="60" name="TextBox 59">
              <a:extLst>
                <a:ext uri="{FF2B5EF4-FFF2-40B4-BE49-F238E27FC236}">
                  <a16:creationId xmlns:a16="http://schemas.microsoft.com/office/drawing/2014/main" id="{116E922B-5B36-9A91-8976-BE0A288F322F}"/>
                </a:ext>
              </a:extLst>
            </p:cNvPr>
            <p:cNvSpPr txBox="1"/>
            <p:nvPr/>
          </p:nvSpPr>
          <p:spPr>
            <a:xfrm>
              <a:off x="439589" y="1685950"/>
              <a:ext cx="1545787" cy="276999"/>
            </a:xfrm>
            <a:prstGeom prst="rect">
              <a:avLst/>
            </a:prstGeom>
            <a:noFill/>
          </p:spPr>
          <p:txBody>
            <a:bodyPr wrap="square" rtlCol="0">
              <a:spAutoFit/>
            </a:bodyPr>
            <a:lstStyle/>
            <a:p>
              <a:r>
                <a:rPr lang="en-US" sz="1200" dirty="0">
                  <a:solidFill>
                    <a:schemeClr val="dk1"/>
                  </a:solidFill>
                </a:rPr>
                <a:t>Behind</a:t>
              </a:r>
            </a:p>
          </p:txBody>
        </p:sp>
        <p:sp>
          <p:nvSpPr>
            <p:cNvPr id="61" name="TextBox 60">
              <a:extLst>
                <a:ext uri="{FF2B5EF4-FFF2-40B4-BE49-F238E27FC236}">
                  <a16:creationId xmlns:a16="http://schemas.microsoft.com/office/drawing/2014/main" id="{2A602F9A-42FB-1874-F2FF-A5350B899FF9}"/>
                </a:ext>
              </a:extLst>
            </p:cNvPr>
            <p:cNvSpPr txBox="1"/>
            <p:nvPr/>
          </p:nvSpPr>
          <p:spPr>
            <a:xfrm>
              <a:off x="439589" y="1931674"/>
              <a:ext cx="1545787" cy="276999"/>
            </a:xfrm>
            <a:prstGeom prst="rect">
              <a:avLst/>
            </a:prstGeom>
            <a:noFill/>
          </p:spPr>
          <p:txBody>
            <a:bodyPr wrap="square" rtlCol="0">
              <a:spAutoFit/>
            </a:bodyPr>
            <a:lstStyle/>
            <a:p>
              <a:r>
                <a:rPr lang="en-US" sz="1200" dirty="0">
                  <a:solidFill>
                    <a:schemeClr val="dk1"/>
                  </a:solidFill>
                </a:rPr>
                <a:t>Off track</a:t>
              </a:r>
            </a:p>
          </p:txBody>
        </p:sp>
      </p:grpSp>
      <p:sp>
        <p:nvSpPr>
          <p:cNvPr id="62" name="Oval 61">
            <a:extLst>
              <a:ext uri="{FF2B5EF4-FFF2-40B4-BE49-F238E27FC236}">
                <a16:creationId xmlns:a16="http://schemas.microsoft.com/office/drawing/2014/main" id="{80236D76-0184-CF56-289C-5661413BCEA8}"/>
              </a:ext>
            </a:extLst>
          </p:cNvPr>
          <p:cNvSpPr/>
          <p:nvPr/>
        </p:nvSpPr>
        <p:spPr>
          <a:xfrm>
            <a:off x="294848" y="1510767"/>
            <a:ext cx="201943" cy="206468"/>
          </a:xfrm>
          <a:prstGeom prst="ellipse">
            <a:avLst/>
          </a:prstGeom>
          <a:solidFill>
            <a:srgbClr val="7030A0"/>
          </a:solidFill>
        </p:spPr>
        <p:style>
          <a:lnRef idx="2">
            <a:schemeClr val="accent6">
              <a:shade val="15000"/>
            </a:schemeClr>
          </a:lnRef>
          <a:fillRef idx="1">
            <a:schemeClr val="accent6"/>
          </a:fillRef>
          <a:effectRef idx="0">
            <a:schemeClr val="accent6"/>
          </a:effectRef>
          <a:fontRef idx="minor">
            <a:schemeClr val="lt1"/>
          </a:fontRef>
        </p:style>
        <p:txBody>
          <a:bodyPr rtlCol="0" anchor="ctr"/>
          <a:lstStyle/>
          <a:p>
            <a:pPr algn="ctr"/>
            <a:endParaRPr lang="en-US"/>
          </a:p>
        </p:txBody>
      </p:sp>
      <p:sp>
        <p:nvSpPr>
          <p:cNvPr id="63" name="Rectangle 62">
            <a:extLst>
              <a:ext uri="{FF2B5EF4-FFF2-40B4-BE49-F238E27FC236}">
                <a16:creationId xmlns:a16="http://schemas.microsoft.com/office/drawing/2014/main" id="{8ACE94A7-9DA0-9659-0CC3-355AB0255047}"/>
              </a:ext>
            </a:extLst>
          </p:cNvPr>
          <p:cNvSpPr/>
          <p:nvPr/>
        </p:nvSpPr>
        <p:spPr>
          <a:xfrm>
            <a:off x="6488863" y="2210083"/>
            <a:ext cx="1351644" cy="365125"/>
          </a:xfrm>
          <a:prstGeom prst="rect">
            <a:avLst/>
          </a:prstGeom>
        </p:spPr>
        <p:style>
          <a:lnRef idx="2">
            <a:schemeClr val="accent2">
              <a:shade val="15000"/>
            </a:schemeClr>
          </a:lnRef>
          <a:fillRef idx="1">
            <a:schemeClr val="accent2"/>
          </a:fillRef>
          <a:effectRef idx="0">
            <a:schemeClr val="accent2"/>
          </a:effectRef>
          <a:fontRef idx="minor">
            <a:schemeClr val="lt1"/>
          </a:fontRef>
        </p:style>
        <p:txBody>
          <a:bodyPr rtlCol="0" anchor="ctr"/>
          <a:lstStyle/>
          <a:p>
            <a:pPr algn="ctr"/>
            <a:r>
              <a:rPr lang="en-US" sz="1200"/>
              <a:t>PM</a:t>
            </a:r>
          </a:p>
        </p:txBody>
      </p:sp>
      <p:sp>
        <p:nvSpPr>
          <p:cNvPr id="64" name="Rectangle 63">
            <a:extLst>
              <a:ext uri="{FF2B5EF4-FFF2-40B4-BE49-F238E27FC236}">
                <a16:creationId xmlns:a16="http://schemas.microsoft.com/office/drawing/2014/main" id="{F1F90DC6-CFFD-9980-BD51-DAC4CB90D3CA}"/>
              </a:ext>
            </a:extLst>
          </p:cNvPr>
          <p:cNvSpPr/>
          <p:nvPr/>
        </p:nvSpPr>
        <p:spPr>
          <a:xfrm>
            <a:off x="11383597" y="2215812"/>
            <a:ext cx="234071" cy="365125"/>
          </a:xfrm>
          <a:prstGeom prst="rect">
            <a:avLst/>
          </a:prstGeom>
        </p:spPr>
        <p:style>
          <a:lnRef idx="2">
            <a:schemeClr val="accent6">
              <a:shade val="15000"/>
            </a:schemeClr>
          </a:lnRef>
          <a:fillRef idx="1">
            <a:schemeClr val="accent6"/>
          </a:fillRef>
          <a:effectRef idx="0">
            <a:schemeClr val="accent6"/>
          </a:effectRef>
          <a:fontRef idx="minor">
            <a:schemeClr val="lt1"/>
          </a:fontRef>
        </p:style>
        <p:txBody>
          <a:bodyPr rtlCol="0" anchor="ctr"/>
          <a:lstStyle/>
          <a:p>
            <a:pPr algn="ctr"/>
            <a:endParaRPr lang="en-US" sz="1200"/>
          </a:p>
        </p:txBody>
      </p:sp>
      <p:sp>
        <p:nvSpPr>
          <p:cNvPr id="65" name="Rectangle 64">
            <a:extLst>
              <a:ext uri="{FF2B5EF4-FFF2-40B4-BE49-F238E27FC236}">
                <a16:creationId xmlns:a16="http://schemas.microsoft.com/office/drawing/2014/main" id="{15583375-D154-5DEA-28F4-B92AACBAE152}"/>
              </a:ext>
            </a:extLst>
          </p:cNvPr>
          <p:cNvSpPr/>
          <p:nvPr/>
        </p:nvSpPr>
        <p:spPr>
          <a:xfrm>
            <a:off x="7840507" y="2211196"/>
            <a:ext cx="412222" cy="365125"/>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ctr"/>
            <a:endParaRPr lang="en-US" sz="1200"/>
          </a:p>
        </p:txBody>
      </p:sp>
      <p:sp>
        <p:nvSpPr>
          <p:cNvPr id="70" name="Rectangle 69">
            <a:extLst>
              <a:ext uri="{FF2B5EF4-FFF2-40B4-BE49-F238E27FC236}">
                <a16:creationId xmlns:a16="http://schemas.microsoft.com/office/drawing/2014/main" id="{DAF757AB-2B63-FE79-0EB2-7DB8687FF108}"/>
              </a:ext>
            </a:extLst>
          </p:cNvPr>
          <p:cNvSpPr/>
          <p:nvPr/>
        </p:nvSpPr>
        <p:spPr>
          <a:xfrm>
            <a:off x="8257009" y="2215812"/>
            <a:ext cx="3124204" cy="365125"/>
          </a:xfrm>
          <a:prstGeom prst="rect">
            <a:avLst/>
          </a:prstGeom>
        </p:spPr>
        <p:style>
          <a:lnRef idx="2">
            <a:schemeClr val="accent5">
              <a:shade val="15000"/>
            </a:schemeClr>
          </a:lnRef>
          <a:fillRef idx="1">
            <a:schemeClr val="accent5"/>
          </a:fillRef>
          <a:effectRef idx="0">
            <a:schemeClr val="accent5"/>
          </a:effectRef>
          <a:fontRef idx="minor">
            <a:schemeClr val="lt1"/>
          </a:fontRef>
        </p:style>
        <p:txBody>
          <a:bodyPr rtlCol="0" anchor="ctr"/>
          <a:lstStyle/>
          <a:p>
            <a:pPr algn="ctr"/>
            <a:endParaRPr lang="en-US" sz="1200"/>
          </a:p>
        </p:txBody>
      </p:sp>
      <p:sp>
        <p:nvSpPr>
          <p:cNvPr id="2" name="Rectangle 1">
            <a:extLst>
              <a:ext uri="{FF2B5EF4-FFF2-40B4-BE49-F238E27FC236}">
                <a16:creationId xmlns:a16="http://schemas.microsoft.com/office/drawing/2014/main" id="{FF5EDF27-E688-26EA-B833-6A05D133BA76}"/>
              </a:ext>
            </a:extLst>
          </p:cNvPr>
          <p:cNvSpPr/>
          <p:nvPr/>
        </p:nvSpPr>
        <p:spPr>
          <a:xfrm>
            <a:off x="3167519" y="6027764"/>
            <a:ext cx="2183429" cy="365125"/>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ctr"/>
            <a:r>
              <a:rPr lang="en-US" sz="1200" dirty="0"/>
              <a:t>John 4 schedule</a:t>
            </a:r>
          </a:p>
        </p:txBody>
      </p:sp>
    </p:spTree>
    <p:extLst>
      <p:ext uri="{BB962C8B-B14F-4D97-AF65-F5344CB8AC3E}">
        <p14:creationId xmlns:p14="http://schemas.microsoft.com/office/powerpoint/2010/main" val="67024193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223F675-D7B0-B0EA-B9D6-03B6A303B070}"/>
            </a:ext>
          </a:extLst>
        </p:cNvPr>
        <p:cNvGrpSpPr/>
        <p:nvPr/>
      </p:nvGrpSpPr>
      <p:grpSpPr>
        <a:xfrm>
          <a:off x="0" y="0"/>
          <a:ext cx="0" cy="0"/>
          <a:chOff x="0" y="0"/>
          <a:chExt cx="0" cy="0"/>
        </a:xfrm>
      </p:grpSpPr>
      <p:sp>
        <p:nvSpPr>
          <p:cNvPr id="4" name="Date Placeholder 3">
            <a:extLst>
              <a:ext uri="{FF2B5EF4-FFF2-40B4-BE49-F238E27FC236}">
                <a16:creationId xmlns:a16="http://schemas.microsoft.com/office/drawing/2014/main" id="{E466C1A3-389D-AF2A-A924-E01FBE4B4A86}"/>
              </a:ext>
            </a:extLst>
          </p:cNvPr>
          <p:cNvSpPr>
            <a:spLocks noGrp="1"/>
          </p:cNvSpPr>
          <p:nvPr>
            <p:ph type="dt" sz="half" idx="10"/>
          </p:nvPr>
        </p:nvSpPr>
        <p:spPr/>
        <p:txBody>
          <a:bodyPr/>
          <a:lstStyle/>
          <a:p>
            <a:r>
              <a:rPr lang="en-US"/>
              <a:t>02.13.2024</a:t>
            </a:r>
          </a:p>
        </p:txBody>
      </p:sp>
      <p:sp>
        <p:nvSpPr>
          <p:cNvPr id="5" name="Footer Placeholder 4">
            <a:extLst>
              <a:ext uri="{FF2B5EF4-FFF2-40B4-BE49-F238E27FC236}">
                <a16:creationId xmlns:a16="http://schemas.microsoft.com/office/drawing/2014/main" id="{9E31DC9F-C67F-34E9-1C9C-B433049C8222}"/>
              </a:ext>
            </a:extLst>
          </p:cNvPr>
          <p:cNvSpPr>
            <a:spLocks noGrp="1"/>
          </p:cNvSpPr>
          <p:nvPr>
            <p:ph type="ftr" sz="quarter" idx="11"/>
          </p:nvPr>
        </p:nvSpPr>
        <p:spPr/>
        <p:txBody>
          <a:bodyPr/>
          <a:lstStyle/>
          <a:p>
            <a:r>
              <a:rPr lang="en-US"/>
              <a:t>EIB Feb 2024 Monthly Meeting</a:t>
            </a:r>
          </a:p>
        </p:txBody>
      </p:sp>
      <p:sp>
        <p:nvSpPr>
          <p:cNvPr id="6" name="Slide Number Placeholder 5">
            <a:extLst>
              <a:ext uri="{FF2B5EF4-FFF2-40B4-BE49-F238E27FC236}">
                <a16:creationId xmlns:a16="http://schemas.microsoft.com/office/drawing/2014/main" id="{CAA28A15-68A2-9E15-9DA3-6C628F5F8049}"/>
              </a:ext>
            </a:extLst>
          </p:cNvPr>
          <p:cNvSpPr>
            <a:spLocks noGrp="1"/>
          </p:cNvSpPr>
          <p:nvPr>
            <p:ph type="sldNum" sz="quarter" idx="12"/>
          </p:nvPr>
        </p:nvSpPr>
        <p:spPr/>
        <p:txBody>
          <a:bodyPr/>
          <a:lstStyle/>
          <a:p>
            <a:fld id="{5874D6C6-B3A5-4F2C-A6BF-E3D57C3A1219}" type="slidenum">
              <a:rPr lang="en-US" smtClean="0"/>
              <a:t>21</a:t>
            </a:fld>
            <a:endParaRPr lang="en-US"/>
          </a:p>
        </p:txBody>
      </p:sp>
      <p:graphicFrame>
        <p:nvGraphicFramePr>
          <p:cNvPr id="13" name="Content Placeholder 12">
            <a:extLst>
              <a:ext uri="{FF2B5EF4-FFF2-40B4-BE49-F238E27FC236}">
                <a16:creationId xmlns:a16="http://schemas.microsoft.com/office/drawing/2014/main" id="{28C274F5-D409-34F0-7727-EDBF8AA5CFB1}"/>
              </a:ext>
            </a:extLst>
          </p:cNvPr>
          <p:cNvGraphicFramePr>
            <a:graphicFrameLocks noGrp="1"/>
          </p:cNvGraphicFramePr>
          <p:nvPr>
            <p:ph sz="quarter" idx="13"/>
            <p:extLst>
              <p:ext uri="{D42A27DB-BD31-4B8C-83A1-F6EECF244321}">
                <p14:modId xmlns:p14="http://schemas.microsoft.com/office/powerpoint/2010/main" val="2822168281"/>
              </p:ext>
            </p:extLst>
          </p:nvPr>
        </p:nvGraphicFramePr>
        <p:xfrm>
          <a:off x="285749" y="1159635"/>
          <a:ext cx="11419243" cy="4170393"/>
        </p:xfrm>
        <a:graphic>
          <a:graphicData uri="http://schemas.openxmlformats.org/drawingml/2006/table">
            <a:tbl>
              <a:tblPr firstRow="1" bandRow="1">
                <a:tableStyleId>{5C22544A-7EE6-4342-B048-85BDC9FD1C3A}</a:tableStyleId>
              </a:tblPr>
              <a:tblGrid>
                <a:gridCol w="2854811">
                  <a:extLst>
                    <a:ext uri="{9D8B030D-6E8A-4147-A177-3AD203B41FA5}">
                      <a16:colId xmlns:a16="http://schemas.microsoft.com/office/drawing/2014/main" val="2516302617"/>
                    </a:ext>
                  </a:extLst>
                </a:gridCol>
                <a:gridCol w="2792657">
                  <a:extLst>
                    <a:ext uri="{9D8B030D-6E8A-4147-A177-3AD203B41FA5}">
                      <a16:colId xmlns:a16="http://schemas.microsoft.com/office/drawing/2014/main" val="3473151272"/>
                    </a:ext>
                  </a:extLst>
                </a:gridCol>
                <a:gridCol w="2788392">
                  <a:extLst>
                    <a:ext uri="{9D8B030D-6E8A-4147-A177-3AD203B41FA5}">
                      <a16:colId xmlns:a16="http://schemas.microsoft.com/office/drawing/2014/main" val="2225185335"/>
                    </a:ext>
                  </a:extLst>
                </a:gridCol>
                <a:gridCol w="2983383">
                  <a:extLst>
                    <a:ext uri="{9D8B030D-6E8A-4147-A177-3AD203B41FA5}">
                      <a16:colId xmlns:a16="http://schemas.microsoft.com/office/drawing/2014/main" val="261815557"/>
                    </a:ext>
                  </a:extLst>
                </a:gridCol>
              </a:tblGrid>
              <a:tr h="992513">
                <a:tc>
                  <a:txBody>
                    <a:bodyPr/>
                    <a:lstStyle/>
                    <a:p>
                      <a:r>
                        <a:rPr lang="en-US" dirty="0"/>
                        <a:t>Effort</a:t>
                      </a:r>
                    </a:p>
                  </a:txBody>
                  <a:tcPr/>
                </a:tc>
                <a:tc>
                  <a:txBody>
                    <a:bodyPr/>
                    <a:lstStyle/>
                    <a:p>
                      <a:r>
                        <a:rPr lang="en-US"/>
                        <a:t>FY 2024</a:t>
                      </a:r>
                    </a:p>
                  </a:txBody>
                  <a:tcPr/>
                </a:tc>
                <a:tc>
                  <a:txBody>
                    <a:bodyPr/>
                    <a:lstStyle/>
                    <a:p>
                      <a:r>
                        <a:rPr lang="en-US"/>
                        <a:t>FY2025</a:t>
                      </a:r>
                    </a:p>
                  </a:txBody>
                  <a:tcPr/>
                </a:tc>
                <a:tc>
                  <a:txBody>
                    <a:bodyPr/>
                    <a:lstStyle/>
                    <a:p>
                      <a:r>
                        <a:rPr lang="en-US"/>
                        <a:t>FY 2026</a:t>
                      </a:r>
                    </a:p>
                  </a:txBody>
                  <a:tcPr/>
                </a:tc>
                <a:extLst>
                  <a:ext uri="{0D108BD9-81ED-4DB2-BD59-A6C34878D82A}">
                    <a16:rowId xmlns:a16="http://schemas.microsoft.com/office/drawing/2014/main" val="1553444046"/>
                  </a:ext>
                </a:extLst>
              </a:tr>
              <a:tr h="467807">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i="0" kern="1200">
                          <a:solidFill>
                            <a:schemeClr val="dk1"/>
                          </a:solidFill>
                          <a:effectLst/>
                          <a:latin typeface="+mn-lt"/>
                          <a:ea typeface="+mn-ea"/>
                          <a:cs typeface="+mn-cs"/>
                        </a:rPr>
                        <a:t>OSVP Database</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i="0" kern="1200">
                          <a:solidFill>
                            <a:schemeClr val="dk1"/>
                          </a:solidFill>
                          <a:effectLst/>
                          <a:latin typeface="+mn-lt"/>
                          <a:ea typeface="+mn-ea"/>
                          <a:cs typeface="+mn-cs"/>
                        </a:rPr>
                        <a:t>(method of procurement unknown)</a:t>
                      </a:r>
                    </a:p>
                  </a:txBody>
                  <a:tcPr/>
                </a:tc>
                <a:tc>
                  <a:txBody>
                    <a:bodyPr/>
                    <a:lstStyle/>
                    <a:p>
                      <a:endParaRPr lang="en-US"/>
                    </a:p>
                  </a:txBody>
                  <a:tcPr/>
                </a:tc>
                <a:tc>
                  <a:txBody>
                    <a:bodyPr/>
                    <a:lstStyle/>
                    <a:p>
                      <a:endParaRPr lang="en-US"/>
                    </a:p>
                  </a:txBody>
                  <a:tcPr/>
                </a:tc>
                <a:tc>
                  <a:txBody>
                    <a:bodyPr/>
                    <a:lstStyle/>
                    <a:p>
                      <a:endParaRPr lang="en-US"/>
                    </a:p>
                  </a:txBody>
                  <a:tcPr/>
                </a:tc>
                <a:extLst>
                  <a:ext uri="{0D108BD9-81ED-4DB2-BD59-A6C34878D82A}">
                    <a16:rowId xmlns:a16="http://schemas.microsoft.com/office/drawing/2014/main" val="483234104"/>
                  </a:ext>
                </a:extLst>
              </a:tr>
              <a:tr h="467807">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i="0" kern="1200">
                          <a:solidFill>
                            <a:schemeClr val="dk1"/>
                          </a:solidFill>
                          <a:effectLst/>
                          <a:latin typeface="+mn-lt"/>
                          <a:ea typeface="+mn-ea"/>
                          <a:cs typeface="+mn-cs"/>
                        </a:rPr>
                        <a:t>Cashless Payment Solution (VCBR)</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i="0" kern="1200">
                          <a:solidFill>
                            <a:schemeClr val="dk1"/>
                          </a:solidFill>
                          <a:effectLst/>
                          <a:latin typeface="+mn-lt"/>
                          <a:ea typeface="+mn-ea"/>
                          <a:cs typeface="+mn-cs"/>
                        </a:rPr>
                        <a:t>(method of procurement unknown)</a:t>
                      </a:r>
                    </a:p>
                  </a:txBody>
                  <a:tcPr/>
                </a:tc>
                <a:tc>
                  <a:txBody>
                    <a:bodyPr/>
                    <a:lstStyle/>
                    <a:p>
                      <a:endParaRPr lang="en-US" b="1"/>
                    </a:p>
                  </a:txBody>
                  <a:tcPr/>
                </a:tc>
                <a:tc>
                  <a:txBody>
                    <a:bodyPr/>
                    <a:lstStyle/>
                    <a:p>
                      <a:endParaRPr lang="en-US"/>
                    </a:p>
                  </a:txBody>
                  <a:tcPr/>
                </a:tc>
                <a:tc>
                  <a:txBody>
                    <a:bodyPr/>
                    <a:lstStyle/>
                    <a:p>
                      <a:endParaRPr lang="en-US"/>
                    </a:p>
                  </a:txBody>
                  <a:tcPr/>
                </a:tc>
                <a:extLst>
                  <a:ext uri="{0D108BD9-81ED-4DB2-BD59-A6C34878D82A}">
                    <a16:rowId xmlns:a16="http://schemas.microsoft.com/office/drawing/2014/main" val="31230321"/>
                  </a:ext>
                </a:extLst>
              </a:tr>
              <a:tr h="47154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i="0" kern="1200">
                          <a:solidFill>
                            <a:schemeClr val="dk1"/>
                          </a:solidFill>
                          <a:effectLst/>
                          <a:latin typeface="+mn-lt"/>
                          <a:ea typeface="+mn-ea"/>
                          <a:cs typeface="+mn-cs"/>
                        </a:rPr>
                        <a:t>Elavon expansion to entire Agency (Electronic Payment Process for Patient Payment)</a:t>
                      </a:r>
                    </a:p>
                  </a:txBody>
                  <a:tcPr/>
                </a:tc>
                <a:tc>
                  <a:txBody>
                    <a:bodyPr/>
                    <a:lstStyle/>
                    <a:p>
                      <a:endParaRPr lang="en-US"/>
                    </a:p>
                  </a:txBody>
                  <a:tcPr/>
                </a:tc>
                <a:tc>
                  <a:txBody>
                    <a:bodyPr/>
                    <a:lstStyle/>
                    <a:p>
                      <a:endParaRPr lang="en-US"/>
                    </a:p>
                  </a:txBody>
                  <a:tcPr/>
                </a:tc>
                <a:tc>
                  <a:txBody>
                    <a:bodyPr/>
                    <a:lstStyle/>
                    <a:p>
                      <a:endParaRPr lang="en-US"/>
                    </a:p>
                  </a:txBody>
                  <a:tcPr/>
                </a:tc>
                <a:extLst>
                  <a:ext uri="{0D108BD9-81ED-4DB2-BD59-A6C34878D82A}">
                    <a16:rowId xmlns:a16="http://schemas.microsoft.com/office/drawing/2014/main" val="1616720698"/>
                  </a:ext>
                </a:extLst>
              </a:tr>
              <a:tr h="636104">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i="0" kern="1200">
                          <a:solidFill>
                            <a:schemeClr val="dk1"/>
                          </a:solidFill>
                          <a:effectLst/>
                          <a:latin typeface="+mn-lt"/>
                          <a:ea typeface="+mn-ea"/>
                          <a:cs typeface="+mn-cs"/>
                        </a:rPr>
                        <a:t>Dragon Medical One</a:t>
                      </a:r>
                    </a:p>
                  </a:txBody>
                  <a:tcPr/>
                </a:tc>
                <a:tc>
                  <a:txBody>
                    <a:bodyPr/>
                    <a:lstStyle/>
                    <a:p>
                      <a:endParaRPr lang="en-US"/>
                    </a:p>
                  </a:txBody>
                  <a:tcPr/>
                </a:tc>
                <a:tc>
                  <a:txBody>
                    <a:bodyPr/>
                    <a:lstStyle/>
                    <a:p>
                      <a:endParaRPr lang="en-US"/>
                    </a:p>
                  </a:txBody>
                  <a:tcPr/>
                </a:tc>
                <a:tc>
                  <a:txBody>
                    <a:bodyPr/>
                    <a:lstStyle/>
                    <a:p>
                      <a:endParaRPr lang="en-US"/>
                    </a:p>
                  </a:txBody>
                  <a:tcPr/>
                </a:tc>
                <a:extLst>
                  <a:ext uri="{0D108BD9-81ED-4DB2-BD59-A6C34878D82A}">
                    <a16:rowId xmlns:a16="http://schemas.microsoft.com/office/drawing/2014/main" val="2942107699"/>
                  </a:ext>
                </a:extLst>
              </a:tr>
              <a:tr h="48304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i="0" kern="1200" err="1">
                          <a:solidFill>
                            <a:schemeClr val="dk1"/>
                          </a:solidFill>
                          <a:effectLst/>
                          <a:latin typeface="+mn-lt"/>
                          <a:ea typeface="+mn-ea"/>
                          <a:cs typeface="+mn-cs"/>
                        </a:rPr>
                        <a:t>SynMed</a:t>
                      </a:r>
                      <a:r>
                        <a:rPr lang="en-US" sz="1200" b="0" i="0" kern="1200">
                          <a:solidFill>
                            <a:schemeClr val="dk1"/>
                          </a:solidFill>
                          <a:effectLst/>
                          <a:latin typeface="+mn-lt"/>
                          <a:ea typeface="+mn-ea"/>
                          <a:cs typeface="+mn-cs"/>
                        </a:rPr>
                        <a:t> (contract renewal)</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b="0" i="0" kern="1200">
                        <a:solidFill>
                          <a:schemeClr val="dk1"/>
                        </a:solidFill>
                        <a:effectLst/>
                        <a:latin typeface="+mn-lt"/>
                        <a:ea typeface="+mn-ea"/>
                        <a:cs typeface="+mn-cs"/>
                      </a:endParaRPr>
                    </a:p>
                  </a:txBody>
                  <a:tcPr/>
                </a:tc>
                <a:tc>
                  <a:txBody>
                    <a:bodyPr/>
                    <a:lstStyle/>
                    <a:p>
                      <a:endParaRPr lang="en-US"/>
                    </a:p>
                  </a:txBody>
                  <a:tcPr/>
                </a:tc>
                <a:tc>
                  <a:txBody>
                    <a:bodyPr/>
                    <a:lstStyle/>
                    <a:p>
                      <a:endParaRPr lang="en-US"/>
                    </a:p>
                  </a:txBody>
                  <a:tcPr/>
                </a:tc>
                <a:tc>
                  <a:txBody>
                    <a:bodyPr/>
                    <a:lstStyle/>
                    <a:p>
                      <a:endParaRPr lang="en-US"/>
                    </a:p>
                  </a:txBody>
                  <a:tcPr/>
                </a:tc>
                <a:extLst>
                  <a:ext uri="{0D108BD9-81ED-4DB2-BD59-A6C34878D82A}">
                    <a16:rowId xmlns:a16="http://schemas.microsoft.com/office/drawing/2014/main" val="3854703613"/>
                  </a:ext>
                </a:extLst>
              </a:tr>
              <a:tr h="48304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i="0" kern="1200">
                          <a:solidFill>
                            <a:schemeClr val="dk1"/>
                          </a:solidFill>
                          <a:effectLst/>
                          <a:latin typeface="+mn-lt"/>
                          <a:ea typeface="+mn-ea"/>
                          <a:cs typeface="+mn-cs"/>
                        </a:rPr>
                        <a:t>Safety and Attendance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i="0" kern="1200">
                          <a:solidFill>
                            <a:schemeClr val="dk1"/>
                          </a:solidFill>
                          <a:effectLst/>
                          <a:latin typeface="+mn-lt"/>
                          <a:ea typeface="+mn-ea"/>
                          <a:cs typeface="+mn-cs"/>
                        </a:rPr>
                        <a:t>(no priority or rank as of 2/6)</a:t>
                      </a:r>
                    </a:p>
                  </a:txBody>
                  <a:tcPr/>
                </a:tc>
                <a:tc>
                  <a:txBody>
                    <a:bodyPr/>
                    <a:lstStyle/>
                    <a:p>
                      <a:endParaRPr lang="en-US"/>
                    </a:p>
                  </a:txBody>
                  <a:tcPr/>
                </a:tc>
                <a:tc>
                  <a:txBody>
                    <a:bodyPr/>
                    <a:lstStyle/>
                    <a:p>
                      <a:endParaRPr lang="en-US"/>
                    </a:p>
                  </a:txBody>
                  <a:tcPr/>
                </a:tc>
                <a:tc>
                  <a:txBody>
                    <a:bodyPr/>
                    <a:lstStyle/>
                    <a:p>
                      <a:endParaRPr lang="en-US" dirty="0"/>
                    </a:p>
                  </a:txBody>
                  <a:tcPr/>
                </a:tc>
                <a:extLst>
                  <a:ext uri="{0D108BD9-81ED-4DB2-BD59-A6C34878D82A}">
                    <a16:rowId xmlns:a16="http://schemas.microsoft.com/office/drawing/2014/main" val="3998563603"/>
                  </a:ext>
                </a:extLst>
              </a:tr>
            </a:tbl>
          </a:graphicData>
        </a:graphic>
      </p:graphicFrame>
      <p:grpSp>
        <p:nvGrpSpPr>
          <p:cNvPr id="26" name="Group 25">
            <a:extLst>
              <a:ext uri="{FF2B5EF4-FFF2-40B4-BE49-F238E27FC236}">
                <a16:creationId xmlns:a16="http://schemas.microsoft.com/office/drawing/2014/main" id="{0B007819-159E-3B74-206A-DFD13E893840}"/>
              </a:ext>
            </a:extLst>
          </p:cNvPr>
          <p:cNvGrpSpPr/>
          <p:nvPr/>
        </p:nvGrpSpPr>
        <p:grpSpPr>
          <a:xfrm>
            <a:off x="3144080" y="1600200"/>
            <a:ext cx="2792895" cy="526774"/>
            <a:chOff x="3213653" y="1600200"/>
            <a:chExt cx="2809465" cy="526774"/>
          </a:xfrm>
        </p:grpSpPr>
        <p:sp>
          <p:nvSpPr>
            <p:cNvPr id="19" name="Rectangle 18">
              <a:extLst>
                <a:ext uri="{FF2B5EF4-FFF2-40B4-BE49-F238E27FC236}">
                  <a16:creationId xmlns:a16="http://schemas.microsoft.com/office/drawing/2014/main" id="{84D91737-EA58-6E41-AE84-21F1853D0BB5}"/>
                </a:ext>
              </a:extLst>
            </p:cNvPr>
            <p:cNvSpPr/>
            <p:nvPr/>
          </p:nvSpPr>
          <p:spPr>
            <a:xfrm>
              <a:off x="5327375" y="1600200"/>
              <a:ext cx="695743" cy="526774"/>
            </a:xfrm>
            <a:prstGeom prst="rect">
              <a:avLst/>
            </a:prstGeom>
          </p:spPr>
          <p:style>
            <a:lnRef idx="2">
              <a:schemeClr val="accent4">
                <a:shade val="15000"/>
              </a:schemeClr>
            </a:lnRef>
            <a:fillRef idx="1">
              <a:schemeClr val="accent4"/>
            </a:fillRef>
            <a:effectRef idx="0">
              <a:schemeClr val="accent4"/>
            </a:effectRef>
            <a:fontRef idx="minor">
              <a:schemeClr val="lt1"/>
            </a:fontRef>
          </p:style>
          <p:txBody>
            <a:bodyPr rtlCol="0" anchor="ctr"/>
            <a:lstStyle/>
            <a:p>
              <a:pPr algn="ctr"/>
              <a:r>
                <a:rPr lang="en-US"/>
                <a:t>Q4</a:t>
              </a:r>
            </a:p>
          </p:txBody>
        </p:sp>
        <p:sp>
          <p:nvSpPr>
            <p:cNvPr id="23" name="Rectangle 22">
              <a:extLst>
                <a:ext uri="{FF2B5EF4-FFF2-40B4-BE49-F238E27FC236}">
                  <a16:creationId xmlns:a16="http://schemas.microsoft.com/office/drawing/2014/main" id="{9DA87FFA-22A6-F6EA-1AC7-69652FC64FE8}"/>
                </a:ext>
              </a:extLst>
            </p:cNvPr>
            <p:cNvSpPr/>
            <p:nvPr/>
          </p:nvSpPr>
          <p:spPr>
            <a:xfrm>
              <a:off x="4621693" y="1600200"/>
              <a:ext cx="695743" cy="526774"/>
            </a:xfrm>
            <a:prstGeom prst="rect">
              <a:avLst/>
            </a:prstGeom>
          </p:spPr>
          <p:style>
            <a:lnRef idx="2">
              <a:schemeClr val="accent4">
                <a:shade val="15000"/>
              </a:schemeClr>
            </a:lnRef>
            <a:fillRef idx="1">
              <a:schemeClr val="accent4"/>
            </a:fillRef>
            <a:effectRef idx="0">
              <a:schemeClr val="accent4"/>
            </a:effectRef>
            <a:fontRef idx="minor">
              <a:schemeClr val="lt1"/>
            </a:fontRef>
          </p:style>
          <p:txBody>
            <a:bodyPr rtlCol="0" anchor="ctr"/>
            <a:lstStyle/>
            <a:p>
              <a:pPr algn="ctr"/>
              <a:r>
                <a:rPr lang="en-US"/>
                <a:t>Q3</a:t>
              </a:r>
            </a:p>
          </p:txBody>
        </p:sp>
        <p:sp>
          <p:nvSpPr>
            <p:cNvPr id="24" name="Rectangle 23">
              <a:extLst>
                <a:ext uri="{FF2B5EF4-FFF2-40B4-BE49-F238E27FC236}">
                  <a16:creationId xmlns:a16="http://schemas.microsoft.com/office/drawing/2014/main" id="{F7C678C0-514D-D0B7-CBA9-0176C26FEE2D}"/>
                </a:ext>
              </a:extLst>
            </p:cNvPr>
            <p:cNvSpPr/>
            <p:nvPr/>
          </p:nvSpPr>
          <p:spPr>
            <a:xfrm>
              <a:off x="3916015" y="1600200"/>
              <a:ext cx="695743" cy="526774"/>
            </a:xfrm>
            <a:prstGeom prst="rect">
              <a:avLst/>
            </a:prstGeom>
          </p:spPr>
          <p:style>
            <a:lnRef idx="2">
              <a:schemeClr val="accent4">
                <a:shade val="15000"/>
              </a:schemeClr>
            </a:lnRef>
            <a:fillRef idx="1">
              <a:schemeClr val="accent4"/>
            </a:fillRef>
            <a:effectRef idx="0">
              <a:schemeClr val="accent4"/>
            </a:effectRef>
            <a:fontRef idx="minor">
              <a:schemeClr val="lt1"/>
            </a:fontRef>
          </p:style>
          <p:txBody>
            <a:bodyPr rtlCol="0" anchor="ctr"/>
            <a:lstStyle/>
            <a:p>
              <a:pPr algn="ctr"/>
              <a:r>
                <a:rPr lang="en-US"/>
                <a:t>Q2</a:t>
              </a:r>
            </a:p>
          </p:txBody>
        </p:sp>
        <p:sp>
          <p:nvSpPr>
            <p:cNvPr id="25" name="Rectangle 24">
              <a:extLst>
                <a:ext uri="{FF2B5EF4-FFF2-40B4-BE49-F238E27FC236}">
                  <a16:creationId xmlns:a16="http://schemas.microsoft.com/office/drawing/2014/main" id="{09978813-D422-1212-2DFF-43600205EC6C}"/>
                </a:ext>
              </a:extLst>
            </p:cNvPr>
            <p:cNvSpPr/>
            <p:nvPr/>
          </p:nvSpPr>
          <p:spPr>
            <a:xfrm>
              <a:off x="3213653" y="1600200"/>
              <a:ext cx="695743" cy="526774"/>
            </a:xfrm>
            <a:prstGeom prst="rect">
              <a:avLst/>
            </a:prstGeom>
          </p:spPr>
          <p:style>
            <a:lnRef idx="2">
              <a:schemeClr val="accent4">
                <a:shade val="15000"/>
              </a:schemeClr>
            </a:lnRef>
            <a:fillRef idx="1">
              <a:schemeClr val="accent4"/>
            </a:fillRef>
            <a:effectRef idx="0">
              <a:schemeClr val="accent4"/>
            </a:effectRef>
            <a:fontRef idx="minor">
              <a:schemeClr val="lt1"/>
            </a:fontRef>
          </p:style>
          <p:txBody>
            <a:bodyPr rtlCol="0" anchor="ctr"/>
            <a:lstStyle/>
            <a:p>
              <a:pPr algn="ctr"/>
              <a:r>
                <a:rPr lang="en-US"/>
                <a:t>Q1</a:t>
              </a:r>
            </a:p>
          </p:txBody>
        </p:sp>
      </p:grpSp>
      <p:grpSp>
        <p:nvGrpSpPr>
          <p:cNvPr id="27" name="Group 26">
            <a:extLst>
              <a:ext uri="{FF2B5EF4-FFF2-40B4-BE49-F238E27FC236}">
                <a16:creationId xmlns:a16="http://schemas.microsoft.com/office/drawing/2014/main" id="{E3A1D59F-1B64-09F7-E2BE-764BB791FD4C}"/>
              </a:ext>
            </a:extLst>
          </p:cNvPr>
          <p:cNvGrpSpPr/>
          <p:nvPr/>
        </p:nvGrpSpPr>
        <p:grpSpPr>
          <a:xfrm>
            <a:off x="5943947" y="1600200"/>
            <a:ext cx="2762732" cy="526774"/>
            <a:chOff x="3213653" y="1600200"/>
            <a:chExt cx="2809465" cy="526774"/>
          </a:xfrm>
        </p:grpSpPr>
        <p:sp>
          <p:nvSpPr>
            <p:cNvPr id="28" name="Rectangle 27">
              <a:extLst>
                <a:ext uri="{FF2B5EF4-FFF2-40B4-BE49-F238E27FC236}">
                  <a16:creationId xmlns:a16="http://schemas.microsoft.com/office/drawing/2014/main" id="{1310C1A9-50D1-B5D4-6705-C60C0A67BB54}"/>
                </a:ext>
              </a:extLst>
            </p:cNvPr>
            <p:cNvSpPr/>
            <p:nvPr/>
          </p:nvSpPr>
          <p:spPr>
            <a:xfrm>
              <a:off x="5327375" y="1600200"/>
              <a:ext cx="695743" cy="526774"/>
            </a:xfrm>
            <a:prstGeom prst="rect">
              <a:avLst/>
            </a:prstGeom>
          </p:spPr>
          <p:style>
            <a:lnRef idx="2">
              <a:schemeClr val="accent4">
                <a:shade val="15000"/>
              </a:schemeClr>
            </a:lnRef>
            <a:fillRef idx="1">
              <a:schemeClr val="accent4"/>
            </a:fillRef>
            <a:effectRef idx="0">
              <a:schemeClr val="accent4"/>
            </a:effectRef>
            <a:fontRef idx="minor">
              <a:schemeClr val="lt1"/>
            </a:fontRef>
          </p:style>
          <p:txBody>
            <a:bodyPr rtlCol="0" anchor="ctr"/>
            <a:lstStyle/>
            <a:p>
              <a:pPr algn="ctr"/>
              <a:r>
                <a:rPr lang="en-US"/>
                <a:t>Q4</a:t>
              </a:r>
            </a:p>
          </p:txBody>
        </p:sp>
        <p:sp>
          <p:nvSpPr>
            <p:cNvPr id="29" name="Rectangle 28">
              <a:extLst>
                <a:ext uri="{FF2B5EF4-FFF2-40B4-BE49-F238E27FC236}">
                  <a16:creationId xmlns:a16="http://schemas.microsoft.com/office/drawing/2014/main" id="{FC26695C-3449-00D8-769A-171FD249E6D7}"/>
                </a:ext>
              </a:extLst>
            </p:cNvPr>
            <p:cNvSpPr/>
            <p:nvPr/>
          </p:nvSpPr>
          <p:spPr>
            <a:xfrm>
              <a:off x="4621693" y="1600200"/>
              <a:ext cx="695743" cy="526774"/>
            </a:xfrm>
            <a:prstGeom prst="rect">
              <a:avLst/>
            </a:prstGeom>
          </p:spPr>
          <p:style>
            <a:lnRef idx="2">
              <a:schemeClr val="accent4">
                <a:shade val="15000"/>
              </a:schemeClr>
            </a:lnRef>
            <a:fillRef idx="1">
              <a:schemeClr val="accent4"/>
            </a:fillRef>
            <a:effectRef idx="0">
              <a:schemeClr val="accent4"/>
            </a:effectRef>
            <a:fontRef idx="minor">
              <a:schemeClr val="lt1"/>
            </a:fontRef>
          </p:style>
          <p:txBody>
            <a:bodyPr rtlCol="0" anchor="ctr"/>
            <a:lstStyle/>
            <a:p>
              <a:pPr algn="ctr"/>
              <a:r>
                <a:rPr lang="en-US"/>
                <a:t>Q3</a:t>
              </a:r>
            </a:p>
          </p:txBody>
        </p:sp>
        <p:sp>
          <p:nvSpPr>
            <p:cNvPr id="30" name="Rectangle 29">
              <a:extLst>
                <a:ext uri="{FF2B5EF4-FFF2-40B4-BE49-F238E27FC236}">
                  <a16:creationId xmlns:a16="http://schemas.microsoft.com/office/drawing/2014/main" id="{070CC226-4411-CB67-77EE-0190C8D5BF4C}"/>
                </a:ext>
              </a:extLst>
            </p:cNvPr>
            <p:cNvSpPr/>
            <p:nvPr/>
          </p:nvSpPr>
          <p:spPr>
            <a:xfrm>
              <a:off x="3916015" y="1600200"/>
              <a:ext cx="695743" cy="526774"/>
            </a:xfrm>
            <a:prstGeom prst="rect">
              <a:avLst/>
            </a:prstGeom>
          </p:spPr>
          <p:style>
            <a:lnRef idx="2">
              <a:schemeClr val="accent4">
                <a:shade val="15000"/>
              </a:schemeClr>
            </a:lnRef>
            <a:fillRef idx="1">
              <a:schemeClr val="accent4"/>
            </a:fillRef>
            <a:effectRef idx="0">
              <a:schemeClr val="accent4"/>
            </a:effectRef>
            <a:fontRef idx="minor">
              <a:schemeClr val="lt1"/>
            </a:fontRef>
          </p:style>
          <p:txBody>
            <a:bodyPr rtlCol="0" anchor="ctr"/>
            <a:lstStyle/>
            <a:p>
              <a:pPr algn="ctr"/>
              <a:r>
                <a:rPr lang="en-US"/>
                <a:t>Q2</a:t>
              </a:r>
            </a:p>
          </p:txBody>
        </p:sp>
        <p:sp>
          <p:nvSpPr>
            <p:cNvPr id="31" name="Rectangle 30">
              <a:extLst>
                <a:ext uri="{FF2B5EF4-FFF2-40B4-BE49-F238E27FC236}">
                  <a16:creationId xmlns:a16="http://schemas.microsoft.com/office/drawing/2014/main" id="{9D970DE6-7CEC-5E5C-B7B4-EB19296640F9}"/>
                </a:ext>
              </a:extLst>
            </p:cNvPr>
            <p:cNvSpPr/>
            <p:nvPr/>
          </p:nvSpPr>
          <p:spPr>
            <a:xfrm>
              <a:off x="3213653" y="1600200"/>
              <a:ext cx="695743" cy="526774"/>
            </a:xfrm>
            <a:prstGeom prst="rect">
              <a:avLst/>
            </a:prstGeom>
          </p:spPr>
          <p:style>
            <a:lnRef idx="2">
              <a:schemeClr val="accent4">
                <a:shade val="15000"/>
              </a:schemeClr>
            </a:lnRef>
            <a:fillRef idx="1">
              <a:schemeClr val="accent4"/>
            </a:fillRef>
            <a:effectRef idx="0">
              <a:schemeClr val="accent4"/>
            </a:effectRef>
            <a:fontRef idx="minor">
              <a:schemeClr val="lt1"/>
            </a:fontRef>
          </p:style>
          <p:txBody>
            <a:bodyPr rtlCol="0" anchor="ctr"/>
            <a:lstStyle/>
            <a:p>
              <a:pPr algn="ctr"/>
              <a:r>
                <a:rPr lang="en-US"/>
                <a:t>Q1</a:t>
              </a:r>
            </a:p>
          </p:txBody>
        </p:sp>
      </p:grpSp>
      <p:grpSp>
        <p:nvGrpSpPr>
          <p:cNvPr id="32" name="Group 31">
            <a:extLst>
              <a:ext uri="{FF2B5EF4-FFF2-40B4-BE49-F238E27FC236}">
                <a16:creationId xmlns:a16="http://schemas.microsoft.com/office/drawing/2014/main" id="{41CC35C5-043F-E10F-815C-E5F45DC3DFCF}"/>
              </a:ext>
            </a:extLst>
          </p:cNvPr>
          <p:cNvGrpSpPr/>
          <p:nvPr/>
        </p:nvGrpSpPr>
        <p:grpSpPr>
          <a:xfrm>
            <a:off x="8716371" y="1600200"/>
            <a:ext cx="2958803" cy="526774"/>
            <a:chOff x="3213653" y="1600200"/>
            <a:chExt cx="2809465" cy="526774"/>
          </a:xfrm>
        </p:grpSpPr>
        <p:sp>
          <p:nvSpPr>
            <p:cNvPr id="33" name="Rectangle 32">
              <a:extLst>
                <a:ext uri="{FF2B5EF4-FFF2-40B4-BE49-F238E27FC236}">
                  <a16:creationId xmlns:a16="http://schemas.microsoft.com/office/drawing/2014/main" id="{3A302CC5-A936-ED3B-4934-5531EA5016FE}"/>
                </a:ext>
              </a:extLst>
            </p:cNvPr>
            <p:cNvSpPr/>
            <p:nvPr/>
          </p:nvSpPr>
          <p:spPr>
            <a:xfrm>
              <a:off x="5327375" y="1600200"/>
              <a:ext cx="695743" cy="526774"/>
            </a:xfrm>
            <a:prstGeom prst="rect">
              <a:avLst/>
            </a:prstGeom>
          </p:spPr>
          <p:style>
            <a:lnRef idx="2">
              <a:schemeClr val="accent4">
                <a:shade val="15000"/>
              </a:schemeClr>
            </a:lnRef>
            <a:fillRef idx="1">
              <a:schemeClr val="accent4"/>
            </a:fillRef>
            <a:effectRef idx="0">
              <a:schemeClr val="accent4"/>
            </a:effectRef>
            <a:fontRef idx="minor">
              <a:schemeClr val="lt1"/>
            </a:fontRef>
          </p:style>
          <p:txBody>
            <a:bodyPr rtlCol="0" anchor="ctr"/>
            <a:lstStyle/>
            <a:p>
              <a:pPr algn="ctr"/>
              <a:r>
                <a:rPr lang="en-US"/>
                <a:t>Q4</a:t>
              </a:r>
            </a:p>
          </p:txBody>
        </p:sp>
        <p:sp>
          <p:nvSpPr>
            <p:cNvPr id="34" name="Rectangle 33">
              <a:extLst>
                <a:ext uri="{FF2B5EF4-FFF2-40B4-BE49-F238E27FC236}">
                  <a16:creationId xmlns:a16="http://schemas.microsoft.com/office/drawing/2014/main" id="{9F5C4CAE-971A-44C1-746C-6AD949FA6422}"/>
                </a:ext>
              </a:extLst>
            </p:cNvPr>
            <p:cNvSpPr/>
            <p:nvPr/>
          </p:nvSpPr>
          <p:spPr>
            <a:xfrm>
              <a:off x="4621693" y="1600200"/>
              <a:ext cx="695743" cy="526774"/>
            </a:xfrm>
            <a:prstGeom prst="rect">
              <a:avLst/>
            </a:prstGeom>
          </p:spPr>
          <p:style>
            <a:lnRef idx="2">
              <a:schemeClr val="accent4">
                <a:shade val="15000"/>
              </a:schemeClr>
            </a:lnRef>
            <a:fillRef idx="1">
              <a:schemeClr val="accent4"/>
            </a:fillRef>
            <a:effectRef idx="0">
              <a:schemeClr val="accent4"/>
            </a:effectRef>
            <a:fontRef idx="minor">
              <a:schemeClr val="lt1"/>
            </a:fontRef>
          </p:style>
          <p:txBody>
            <a:bodyPr rtlCol="0" anchor="ctr"/>
            <a:lstStyle/>
            <a:p>
              <a:pPr algn="ctr"/>
              <a:r>
                <a:rPr lang="en-US"/>
                <a:t>Q3</a:t>
              </a:r>
            </a:p>
          </p:txBody>
        </p:sp>
        <p:sp>
          <p:nvSpPr>
            <p:cNvPr id="35" name="Rectangle 34">
              <a:extLst>
                <a:ext uri="{FF2B5EF4-FFF2-40B4-BE49-F238E27FC236}">
                  <a16:creationId xmlns:a16="http://schemas.microsoft.com/office/drawing/2014/main" id="{CC87B525-E049-5977-D379-6C08C09E96C1}"/>
                </a:ext>
              </a:extLst>
            </p:cNvPr>
            <p:cNvSpPr/>
            <p:nvPr/>
          </p:nvSpPr>
          <p:spPr>
            <a:xfrm>
              <a:off x="3916015" y="1600200"/>
              <a:ext cx="695743" cy="526774"/>
            </a:xfrm>
            <a:prstGeom prst="rect">
              <a:avLst/>
            </a:prstGeom>
          </p:spPr>
          <p:style>
            <a:lnRef idx="2">
              <a:schemeClr val="accent4">
                <a:shade val="15000"/>
              </a:schemeClr>
            </a:lnRef>
            <a:fillRef idx="1">
              <a:schemeClr val="accent4"/>
            </a:fillRef>
            <a:effectRef idx="0">
              <a:schemeClr val="accent4"/>
            </a:effectRef>
            <a:fontRef idx="minor">
              <a:schemeClr val="lt1"/>
            </a:fontRef>
          </p:style>
          <p:txBody>
            <a:bodyPr rtlCol="0" anchor="ctr"/>
            <a:lstStyle/>
            <a:p>
              <a:pPr algn="ctr"/>
              <a:r>
                <a:rPr lang="en-US"/>
                <a:t>Q2</a:t>
              </a:r>
            </a:p>
          </p:txBody>
        </p:sp>
        <p:sp>
          <p:nvSpPr>
            <p:cNvPr id="36" name="Rectangle 35">
              <a:extLst>
                <a:ext uri="{FF2B5EF4-FFF2-40B4-BE49-F238E27FC236}">
                  <a16:creationId xmlns:a16="http://schemas.microsoft.com/office/drawing/2014/main" id="{660F071E-9430-45AE-4D2F-ADAA9E3FBCD6}"/>
                </a:ext>
              </a:extLst>
            </p:cNvPr>
            <p:cNvSpPr/>
            <p:nvPr/>
          </p:nvSpPr>
          <p:spPr>
            <a:xfrm>
              <a:off x="3213653" y="1600200"/>
              <a:ext cx="695743" cy="526774"/>
            </a:xfrm>
            <a:prstGeom prst="rect">
              <a:avLst/>
            </a:prstGeom>
          </p:spPr>
          <p:style>
            <a:lnRef idx="2">
              <a:schemeClr val="accent4">
                <a:shade val="15000"/>
              </a:schemeClr>
            </a:lnRef>
            <a:fillRef idx="1">
              <a:schemeClr val="accent4"/>
            </a:fillRef>
            <a:effectRef idx="0">
              <a:schemeClr val="accent4"/>
            </a:effectRef>
            <a:fontRef idx="minor">
              <a:schemeClr val="lt1"/>
            </a:fontRef>
          </p:style>
          <p:txBody>
            <a:bodyPr rtlCol="0" anchor="ctr"/>
            <a:lstStyle/>
            <a:p>
              <a:pPr algn="ctr"/>
              <a:r>
                <a:rPr lang="en-US"/>
                <a:t>Q1</a:t>
              </a:r>
            </a:p>
          </p:txBody>
        </p:sp>
      </p:grpSp>
      <p:sp>
        <p:nvSpPr>
          <p:cNvPr id="39" name="TextBox 38">
            <a:extLst>
              <a:ext uri="{FF2B5EF4-FFF2-40B4-BE49-F238E27FC236}">
                <a16:creationId xmlns:a16="http://schemas.microsoft.com/office/drawing/2014/main" id="{28C182A7-89D1-1E79-ADD0-1F19C78F9F60}"/>
              </a:ext>
            </a:extLst>
          </p:cNvPr>
          <p:cNvSpPr txBox="1"/>
          <p:nvPr/>
        </p:nvSpPr>
        <p:spPr>
          <a:xfrm>
            <a:off x="4449787" y="5843605"/>
            <a:ext cx="1141368" cy="369332"/>
          </a:xfrm>
          <a:prstGeom prst="rect">
            <a:avLst/>
          </a:prstGeom>
          <a:noFill/>
        </p:spPr>
        <p:txBody>
          <a:bodyPr wrap="square" rtlCol="0">
            <a:spAutoFit/>
          </a:bodyPr>
          <a:lstStyle/>
          <a:p>
            <a:r>
              <a:rPr lang="en-US">
                <a:solidFill>
                  <a:srgbClr val="FF0000"/>
                </a:solidFill>
              </a:rPr>
              <a:t>Today</a:t>
            </a:r>
          </a:p>
        </p:txBody>
      </p:sp>
      <p:sp>
        <p:nvSpPr>
          <p:cNvPr id="44" name="Rectangle 43">
            <a:extLst>
              <a:ext uri="{FF2B5EF4-FFF2-40B4-BE49-F238E27FC236}">
                <a16:creationId xmlns:a16="http://schemas.microsoft.com/office/drawing/2014/main" id="{9C90F3A5-0AC0-C301-2C2C-A5BF1DE4CBD9}"/>
              </a:ext>
            </a:extLst>
          </p:cNvPr>
          <p:cNvSpPr/>
          <p:nvPr/>
        </p:nvSpPr>
        <p:spPr>
          <a:xfrm>
            <a:off x="5881956" y="496025"/>
            <a:ext cx="1421296" cy="365125"/>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ctr"/>
            <a:r>
              <a:rPr lang="en-US" sz="1200"/>
              <a:t>Planning</a:t>
            </a:r>
          </a:p>
        </p:txBody>
      </p:sp>
      <p:sp>
        <p:nvSpPr>
          <p:cNvPr id="45" name="Rectangle 44">
            <a:extLst>
              <a:ext uri="{FF2B5EF4-FFF2-40B4-BE49-F238E27FC236}">
                <a16:creationId xmlns:a16="http://schemas.microsoft.com/office/drawing/2014/main" id="{235C3F7B-72EB-73E2-81DB-64A271CC7769}"/>
              </a:ext>
            </a:extLst>
          </p:cNvPr>
          <p:cNvSpPr/>
          <p:nvPr/>
        </p:nvSpPr>
        <p:spPr>
          <a:xfrm>
            <a:off x="4412654" y="489638"/>
            <a:ext cx="1421296" cy="365125"/>
          </a:xfrm>
          <a:prstGeom prst="rect">
            <a:avLst/>
          </a:prstGeom>
        </p:spPr>
        <p:style>
          <a:lnRef idx="2">
            <a:schemeClr val="accent2">
              <a:shade val="15000"/>
            </a:schemeClr>
          </a:lnRef>
          <a:fillRef idx="1">
            <a:schemeClr val="accent2"/>
          </a:fillRef>
          <a:effectRef idx="0">
            <a:schemeClr val="accent2"/>
          </a:effectRef>
          <a:fontRef idx="minor">
            <a:schemeClr val="lt1"/>
          </a:fontRef>
        </p:style>
        <p:txBody>
          <a:bodyPr rtlCol="0" anchor="ctr"/>
          <a:lstStyle/>
          <a:p>
            <a:pPr algn="ctr"/>
            <a:r>
              <a:rPr lang="en-US" sz="1200"/>
              <a:t>Initiation</a:t>
            </a:r>
          </a:p>
        </p:txBody>
      </p:sp>
      <p:sp>
        <p:nvSpPr>
          <p:cNvPr id="46" name="Rectangle 45">
            <a:extLst>
              <a:ext uri="{FF2B5EF4-FFF2-40B4-BE49-F238E27FC236}">
                <a16:creationId xmlns:a16="http://schemas.microsoft.com/office/drawing/2014/main" id="{FECA91D4-FE3A-1CC3-1F95-CB8976CFC891}"/>
              </a:ext>
            </a:extLst>
          </p:cNvPr>
          <p:cNvSpPr/>
          <p:nvPr/>
        </p:nvSpPr>
        <p:spPr>
          <a:xfrm>
            <a:off x="2946952" y="489638"/>
            <a:ext cx="1421296" cy="365125"/>
          </a:xfrm>
          <a:prstGeom prst="rect">
            <a:avLst/>
          </a:prstGeom>
        </p:spPr>
        <p:style>
          <a:lnRef idx="2">
            <a:schemeClr val="accent3">
              <a:shade val="15000"/>
            </a:schemeClr>
          </a:lnRef>
          <a:fillRef idx="1">
            <a:schemeClr val="accent3"/>
          </a:fillRef>
          <a:effectRef idx="0">
            <a:schemeClr val="accent3"/>
          </a:effectRef>
          <a:fontRef idx="minor">
            <a:schemeClr val="lt1"/>
          </a:fontRef>
        </p:style>
        <p:txBody>
          <a:bodyPr rtlCol="0" anchor="ctr"/>
          <a:lstStyle/>
          <a:p>
            <a:pPr algn="ctr"/>
            <a:r>
              <a:rPr lang="en-US" sz="1200"/>
              <a:t>Pre-Initiation</a:t>
            </a:r>
          </a:p>
        </p:txBody>
      </p:sp>
      <p:sp>
        <p:nvSpPr>
          <p:cNvPr id="47" name="Rectangle 46">
            <a:extLst>
              <a:ext uri="{FF2B5EF4-FFF2-40B4-BE49-F238E27FC236}">
                <a16:creationId xmlns:a16="http://schemas.microsoft.com/office/drawing/2014/main" id="{81555438-D9B4-7365-3FE9-705F8D581F9E}"/>
              </a:ext>
            </a:extLst>
          </p:cNvPr>
          <p:cNvSpPr/>
          <p:nvPr/>
        </p:nvSpPr>
        <p:spPr>
          <a:xfrm>
            <a:off x="7337719" y="496023"/>
            <a:ext cx="1421296" cy="365125"/>
          </a:xfrm>
          <a:prstGeom prst="rect">
            <a:avLst/>
          </a:prstGeom>
        </p:spPr>
        <p:style>
          <a:lnRef idx="2">
            <a:schemeClr val="accent5">
              <a:shade val="15000"/>
            </a:schemeClr>
          </a:lnRef>
          <a:fillRef idx="1">
            <a:schemeClr val="accent5"/>
          </a:fillRef>
          <a:effectRef idx="0">
            <a:schemeClr val="accent5"/>
          </a:effectRef>
          <a:fontRef idx="minor">
            <a:schemeClr val="lt1"/>
          </a:fontRef>
        </p:style>
        <p:txBody>
          <a:bodyPr rtlCol="0" anchor="ctr"/>
          <a:lstStyle/>
          <a:p>
            <a:pPr algn="ctr"/>
            <a:r>
              <a:rPr lang="en-US" sz="1200"/>
              <a:t>Execution</a:t>
            </a:r>
          </a:p>
        </p:txBody>
      </p:sp>
      <p:sp>
        <p:nvSpPr>
          <p:cNvPr id="48" name="Rectangle 47">
            <a:extLst>
              <a:ext uri="{FF2B5EF4-FFF2-40B4-BE49-F238E27FC236}">
                <a16:creationId xmlns:a16="http://schemas.microsoft.com/office/drawing/2014/main" id="{5D678457-0A8C-4981-33B5-3712B4AE990B}"/>
              </a:ext>
            </a:extLst>
          </p:cNvPr>
          <p:cNvSpPr/>
          <p:nvPr/>
        </p:nvSpPr>
        <p:spPr>
          <a:xfrm>
            <a:off x="8816960" y="489019"/>
            <a:ext cx="1421296" cy="365125"/>
          </a:xfrm>
          <a:prstGeom prst="rect">
            <a:avLst/>
          </a:prstGeom>
        </p:spPr>
        <p:style>
          <a:lnRef idx="2">
            <a:schemeClr val="accent6">
              <a:shade val="15000"/>
            </a:schemeClr>
          </a:lnRef>
          <a:fillRef idx="1">
            <a:schemeClr val="accent6"/>
          </a:fillRef>
          <a:effectRef idx="0">
            <a:schemeClr val="accent6"/>
          </a:effectRef>
          <a:fontRef idx="minor">
            <a:schemeClr val="lt1"/>
          </a:fontRef>
        </p:style>
        <p:txBody>
          <a:bodyPr rtlCol="0" anchor="ctr"/>
          <a:lstStyle/>
          <a:p>
            <a:pPr algn="ctr"/>
            <a:r>
              <a:rPr lang="en-US" sz="1200"/>
              <a:t>Closing &amp; Archiving</a:t>
            </a:r>
          </a:p>
        </p:txBody>
      </p:sp>
      <p:grpSp>
        <p:nvGrpSpPr>
          <p:cNvPr id="40" name="Group 39">
            <a:extLst>
              <a:ext uri="{FF2B5EF4-FFF2-40B4-BE49-F238E27FC236}">
                <a16:creationId xmlns:a16="http://schemas.microsoft.com/office/drawing/2014/main" id="{20963B9E-336D-61CE-7177-AFFE4ED3A523}"/>
              </a:ext>
            </a:extLst>
          </p:cNvPr>
          <p:cNvGrpSpPr/>
          <p:nvPr/>
        </p:nvGrpSpPr>
        <p:grpSpPr>
          <a:xfrm>
            <a:off x="4616872" y="1166020"/>
            <a:ext cx="6229768" cy="453752"/>
            <a:chOff x="4616872" y="1166020"/>
            <a:chExt cx="6229768" cy="453752"/>
          </a:xfrm>
        </p:grpSpPr>
        <p:sp>
          <p:nvSpPr>
            <p:cNvPr id="41" name="Rectangle 40">
              <a:extLst>
                <a:ext uri="{FF2B5EF4-FFF2-40B4-BE49-F238E27FC236}">
                  <a16:creationId xmlns:a16="http://schemas.microsoft.com/office/drawing/2014/main" id="{8CB73936-1BE3-035E-9022-A15FD6A05E42}"/>
                </a:ext>
              </a:extLst>
            </p:cNvPr>
            <p:cNvSpPr/>
            <p:nvPr/>
          </p:nvSpPr>
          <p:spPr>
            <a:xfrm>
              <a:off x="4616872" y="1167347"/>
              <a:ext cx="593119" cy="452141"/>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a:t>Jan 24</a:t>
              </a:r>
            </a:p>
          </p:txBody>
        </p:sp>
        <p:sp>
          <p:nvSpPr>
            <p:cNvPr id="43" name="Rectangle 42">
              <a:extLst>
                <a:ext uri="{FF2B5EF4-FFF2-40B4-BE49-F238E27FC236}">
                  <a16:creationId xmlns:a16="http://schemas.microsoft.com/office/drawing/2014/main" id="{AD50D828-8DA3-6082-C9F6-8B3F2964F20E}"/>
                </a:ext>
              </a:extLst>
            </p:cNvPr>
            <p:cNvSpPr/>
            <p:nvPr/>
          </p:nvSpPr>
          <p:spPr>
            <a:xfrm>
              <a:off x="7391198" y="1166020"/>
              <a:ext cx="593119" cy="452141"/>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a:t>Jan 25</a:t>
              </a:r>
            </a:p>
          </p:txBody>
        </p:sp>
        <p:sp>
          <p:nvSpPr>
            <p:cNvPr id="49" name="Rectangle 48">
              <a:extLst>
                <a:ext uri="{FF2B5EF4-FFF2-40B4-BE49-F238E27FC236}">
                  <a16:creationId xmlns:a16="http://schemas.microsoft.com/office/drawing/2014/main" id="{301FE79D-8991-5F32-08BC-6DE833EA7A62}"/>
                </a:ext>
              </a:extLst>
            </p:cNvPr>
            <p:cNvSpPr/>
            <p:nvPr/>
          </p:nvSpPr>
          <p:spPr>
            <a:xfrm>
              <a:off x="10253521" y="1167631"/>
              <a:ext cx="593119" cy="452141"/>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a:t>Jan 26</a:t>
              </a:r>
            </a:p>
          </p:txBody>
        </p:sp>
      </p:grpSp>
      <p:sp>
        <p:nvSpPr>
          <p:cNvPr id="7" name="Rectangle 6">
            <a:extLst>
              <a:ext uri="{FF2B5EF4-FFF2-40B4-BE49-F238E27FC236}">
                <a16:creationId xmlns:a16="http://schemas.microsoft.com/office/drawing/2014/main" id="{D3C9202F-929C-66DB-ADB0-7A1F07626991}"/>
              </a:ext>
            </a:extLst>
          </p:cNvPr>
          <p:cNvSpPr/>
          <p:nvPr/>
        </p:nvSpPr>
        <p:spPr>
          <a:xfrm>
            <a:off x="4587376" y="4400841"/>
            <a:ext cx="163848" cy="365125"/>
          </a:xfrm>
          <a:prstGeom prst="rect">
            <a:avLst/>
          </a:prstGeom>
        </p:spPr>
        <p:style>
          <a:lnRef idx="2">
            <a:schemeClr val="accent3">
              <a:shade val="15000"/>
            </a:schemeClr>
          </a:lnRef>
          <a:fillRef idx="1">
            <a:schemeClr val="accent3"/>
          </a:fillRef>
          <a:effectRef idx="0">
            <a:schemeClr val="accent3"/>
          </a:effectRef>
          <a:fontRef idx="minor">
            <a:schemeClr val="lt1"/>
          </a:fontRef>
        </p:style>
        <p:txBody>
          <a:bodyPr rtlCol="0" anchor="ctr"/>
          <a:lstStyle/>
          <a:p>
            <a:pPr algn="ctr"/>
            <a:r>
              <a:rPr lang="en-US" sz="1200"/>
              <a:t>N</a:t>
            </a:r>
          </a:p>
        </p:txBody>
      </p:sp>
      <p:sp>
        <p:nvSpPr>
          <p:cNvPr id="8" name="Rectangle 7">
            <a:extLst>
              <a:ext uri="{FF2B5EF4-FFF2-40B4-BE49-F238E27FC236}">
                <a16:creationId xmlns:a16="http://schemas.microsoft.com/office/drawing/2014/main" id="{DC324307-EB08-E06E-05CB-A907BDA102C1}"/>
              </a:ext>
            </a:extLst>
          </p:cNvPr>
          <p:cNvSpPr/>
          <p:nvPr/>
        </p:nvSpPr>
        <p:spPr>
          <a:xfrm>
            <a:off x="4760986" y="4406991"/>
            <a:ext cx="368798" cy="365125"/>
          </a:xfrm>
          <a:prstGeom prst="rect">
            <a:avLst/>
          </a:prstGeom>
        </p:spPr>
        <p:style>
          <a:lnRef idx="2">
            <a:schemeClr val="accent2">
              <a:shade val="15000"/>
            </a:schemeClr>
          </a:lnRef>
          <a:fillRef idx="1">
            <a:schemeClr val="accent2"/>
          </a:fillRef>
          <a:effectRef idx="0">
            <a:schemeClr val="accent2"/>
          </a:effectRef>
          <a:fontRef idx="minor">
            <a:schemeClr val="lt1"/>
          </a:fontRef>
        </p:style>
        <p:txBody>
          <a:bodyPr rtlCol="0" anchor="ctr"/>
          <a:lstStyle/>
          <a:p>
            <a:pPr algn="ctr"/>
            <a:r>
              <a:rPr lang="en-US" sz="1200"/>
              <a:t>PO</a:t>
            </a:r>
          </a:p>
        </p:txBody>
      </p:sp>
      <p:sp>
        <p:nvSpPr>
          <p:cNvPr id="9" name="Rectangle 8">
            <a:extLst>
              <a:ext uri="{FF2B5EF4-FFF2-40B4-BE49-F238E27FC236}">
                <a16:creationId xmlns:a16="http://schemas.microsoft.com/office/drawing/2014/main" id="{98CE8B6B-91A6-E851-115A-BFB9D8DF21E9}"/>
              </a:ext>
            </a:extLst>
          </p:cNvPr>
          <p:cNvSpPr/>
          <p:nvPr/>
        </p:nvSpPr>
        <p:spPr>
          <a:xfrm>
            <a:off x="4565376" y="3848164"/>
            <a:ext cx="469874" cy="365125"/>
          </a:xfrm>
          <a:prstGeom prst="rect">
            <a:avLst/>
          </a:prstGeom>
        </p:spPr>
        <p:style>
          <a:lnRef idx="2">
            <a:schemeClr val="accent6">
              <a:shade val="15000"/>
            </a:schemeClr>
          </a:lnRef>
          <a:fillRef idx="1">
            <a:schemeClr val="accent6"/>
          </a:fillRef>
          <a:effectRef idx="0">
            <a:schemeClr val="accent6"/>
          </a:effectRef>
          <a:fontRef idx="minor">
            <a:schemeClr val="lt1"/>
          </a:fontRef>
        </p:style>
        <p:txBody>
          <a:bodyPr rtlCol="0" anchor="ctr"/>
          <a:lstStyle/>
          <a:p>
            <a:pPr algn="ctr"/>
            <a:r>
              <a:rPr lang="en-US" sz="1200"/>
              <a:t>K</a:t>
            </a:r>
          </a:p>
        </p:txBody>
      </p:sp>
      <p:sp>
        <p:nvSpPr>
          <p:cNvPr id="10" name="Rectangle 9">
            <a:extLst>
              <a:ext uri="{FF2B5EF4-FFF2-40B4-BE49-F238E27FC236}">
                <a16:creationId xmlns:a16="http://schemas.microsoft.com/office/drawing/2014/main" id="{96922DFD-BCEA-0023-2CC8-D46F5A8F42FC}"/>
              </a:ext>
            </a:extLst>
          </p:cNvPr>
          <p:cNvSpPr/>
          <p:nvPr/>
        </p:nvSpPr>
        <p:spPr>
          <a:xfrm>
            <a:off x="3144080" y="3852510"/>
            <a:ext cx="1421296" cy="365125"/>
          </a:xfrm>
          <a:prstGeom prst="rect">
            <a:avLst/>
          </a:prstGeom>
        </p:spPr>
        <p:style>
          <a:lnRef idx="2">
            <a:schemeClr val="accent5">
              <a:shade val="15000"/>
            </a:schemeClr>
          </a:lnRef>
          <a:fillRef idx="1">
            <a:schemeClr val="accent5"/>
          </a:fillRef>
          <a:effectRef idx="0">
            <a:schemeClr val="accent5"/>
          </a:effectRef>
          <a:fontRef idx="minor">
            <a:schemeClr val="lt1"/>
          </a:fontRef>
        </p:style>
        <p:txBody>
          <a:bodyPr rtlCol="0" anchor="ctr"/>
          <a:lstStyle/>
          <a:p>
            <a:pPr algn="ctr"/>
            <a:endParaRPr lang="en-US" sz="1200"/>
          </a:p>
        </p:txBody>
      </p:sp>
      <p:cxnSp>
        <p:nvCxnSpPr>
          <p:cNvPr id="38" name="Straight Connector 37">
            <a:extLst>
              <a:ext uri="{FF2B5EF4-FFF2-40B4-BE49-F238E27FC236}">
                <a16:creationId xmlns:a16="http://schemas.microsoft.com/office/drawing/2014/main" id="{3E947555-3216-596F-232C-D10B5108EA8E}"/>
              </a:ext>
            </a:extLst>
          </p:cNvPr>
          <p:cNvCxnSpPr>
            <a:cxnSpLocks/>
          </p:cNvCxnSpPr>
          <p:nvPr/>
        </p:nvCxnSpPr>
        <p:spPr>
          <a:xfrm>
            <a:off x="4750202" y="2111558"/>
            <a:ext cx="0" cy="3776871"/>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
        <p:nvSpPr>
          <p:cNvPr id="14" name="Oval 13">
            <a:extLst>
              <a:ext uri="{FF2B5EF4-FFF2-40B4-BE49-F238E27FC236}">
                <a16:creationId xmlns:a16="http://schemas.microsoft.com/office/drawing/2014/main" id="{1C134E2C-87A8-A715-9101-01B852F98A99}"/>
              </a:ext>
            </a:extLst>
          </p:cNvPr>
          <p:cNvSpPr/>
          <p:nvPr/>
        </p:nvSpPr>
        <p:spPr>
          <a:xfrm>
            <a:off x="75032" y="2204072"/>
            <a:ext cx="201943" cy="206468"/>
          </a:xfrm>
          <a:prstGeom prst="ellipse">
            <a:avLst/>
          </a:prstGeom>
          <a:solidFill>
            <a:srgbClr val="7030A0"/>
          </a:solidFill>
        </p:spPr>
        <p:style>
          <a:lnRef idx="2">
            <a:schemeClr val="accent6">
              <a:shade val="15000"/>
            </a:schemeClr>
          </a:lnRef>
          <a:fillRef idx="1">
            <a:schemeClr val="accent6"/>
          </a:fillRef>
          <a:effectRef idx="0">
            <a:schemeClr val="accent6"/>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0584DE47-FBD0-44A6-0CBF-2608E44FC022}"/>
              </a:ext>
            </a:extLst>
          </p:cNvPr>
          <p:cNvSpPr/>
          <p:nvPr/>
        </p:nvSpPr>
        <p:spPr>
          <a:xfrm>
            <a:off x="5957459" y="2187949"/>
            <a:ext cx="475223" cy="365125"/>
          </a:xfrm>
          <a:prstGeom prst="rect">
            <a:avLst/>
          </a:prstGeom>
        </p:spPr>
        <p:style>
          <a:lnRef idx="2">
            <a:schemeClr val="accent3">
              <a:shade val="15000"/>
            </a:schemeClr>
          </a:lnRef>
          <a:fillRef idx="1">
            <a:schemeClr val="accent3"/>
          </a:fillRef>
          <a:effectRef idx="0">
            <a:schemeClr val="accent3"/>
          </a:effectRef>
          <a:fontRef idx="minor">
            <a:schemeClr val="lt1"/>
          </a:fontRef>
        </p:style>
        <p:txBody>
          <a:bodyPr rtlCol="0" anchor="ctr"/>
          <a:lstStyle/>
          <a:p>
            <a:pPr algn="ctr"/>
            <a:r>
              <a:rPr lang="en-US" sz="1200"/>
              <a:t>BA</a:t>
            </a:r>
          </a:p>
        </p:txBody>
      </p:sp>
      <p:sp>
        <p:nvSpPr>
          <p:cNvPr id="17" name="Rectangle 16">
            <a:extLst>
              <a:ext uri="{FF2B5EF4-FFF2-40B4-BE49-F238E27FC236}">
                <a16:creationId xmlns:a16="http://schemas.microsoft.com/office/drawing/2014/main" id="{CB71F2BE-48FB-61B6-49D8-3B009C8A4759}"/>
              </a:ext>
            </a:extLst>
          </p:cNvPr>
          <p:cNvSpPr/>
          <p:nvPr/>
        </p:nvSpPr>
        <p:spPr>
          <a:xfrm>
            <a:off x="8741872" y="2662874"/>
            <a:ext cx="475223" cy="365125"/>
          </a:xfrm>
          <a:prstGeom prst="rect">
            <a:avLst/>
          </a:prstGeom>
        </p:spPr>
        <p:style>
          <a:lnRef idx="2">
            <a:schemeClr val="accent3">
              <a:shade val="15000"/>
            </a:schemeClr>
          </a:lnRef>
          <a:fillRef idx="1">
            <a:schemeClr val="accent3"/>
          </a:fillRef>
          <a:effectRef idx="0">
            <a:schemeClr val="accent3"/>
          </a:effectRef>
          <a:fontRef idx="minor">
            <a:schemeClr val="lt1"/>
          </a:fontRef>
        </p:style>
        <p:txBody>
          <a:bodyPr rtlCol="0" anchor="ctr"/>
          <a:lstStyle/>
          <a:p>
            <a:pPr algn="ctr"/>
            <a:r>
              <a:rPr lang="en-US" sz="1200"/>
              <a:t>BA</a:t>
            </a:r>
          </a:p>
        </p:txBody>
      </p:sp>
      <p:sp>
        <p:nvSpPr>
          <p:cNvPr id="18" name="Rectangle 17">
            <a:extLst>
              <a:ext uri="{FF2B5EF4-FFF2-40B4-BE49-F238E27FC236}">
                <a16:creationId xmlns:a16="http://schemas.microsoft.com/office/drawing/2014/main" id="{B911D3A9-8EB6-CBE6-D2E9-158CC27BD053}"/>
              </a:ext>
            </a:extLst>
          </p:cNvPr>
          <p:cNvSpPr/>
          <p:nvPr/>
        </p:nvSpPr>
        <p:spPr>
          <a:xfrm>
            <a:off x="6432982" y="2192653"/>
            <a:ext cx="620273" cy="365125"/>
          </a:xfrm>
          <a:prstGeom prst="rect">
            <a:avLst/>
          </a:prstGeom>
        </p:spPr>
        <p:style>
          <a:lnRef idx="2">
            <a:schemeClr val="accent2">
              <a:shade val="15000"/>
            </a:schemeClr>
          </a:lnRef>
          <a:fillRef idx="1">
            <a:schemeClr val="accent2"/>
          </a:fillRef>
          <a:effectRef idx="0">
            <a:schemeClr val="accent2"/>
          </a:effectRef>
          <a:fontRef idx="minor">
            <a:schemeClr val="lt1"/>
          </a:fontRef>
        </p:style>
        <p:txBody>
          <a:bodyPr rtlCol="0" anchor="ctr"/>
          <a:lstStyle/>
          <a:p>
            <a:pPr algn="ctr"/>
            <a:r>
              <a:rPr lang="en-US" sz="1200"/>
              <a:t>PM</a:t>
            </a:r>
          </a:p>
        </p:txBody>
      </p:sp>
      <p:sp>
        <p:nvSpPr>
          <p:cNvPr id="37" name="Rectangle 36">
            <a:extLst>
              <a:ext uri="{FF2B5EF4-FFF2-40B4-BE49-F238E27FC236}">
                <a16:creationId xmlns:a16="http://schemas.microsoft.com/office/drawing/2014/main" id="{BDD24534-0D25-D352-28E1-B3C375162383}"/>
              </a:ext>
            </a:extLst>
          </p:cNvPr>
          <p:cNvSpPr/>
          <p:nvPr/>
        </p:nvSpPr>
        <p:spPr>
          <a:xfrm>
            <a:off x="9231394" y="2668911"/>
            <a:ext cx="620273" cy="365125"/>
          </a:xfrm>
          <a:prstGeom prst="rect">
            <a:avLst/>
          </a:prstGeom>
        </p:spPr>
        <p:style>
          <a:lnRef idx="2">
            <a:schemeClr val="accent2">
              <a:shade val="15000"/>
            </a:schemeClr>
          </a:lnRef>
          <a:fillRef idx="1">
            <a:schemeClr val="accent2"/>
          </a:fillRef>
          <a:effectRef idx="0">
            <a:schemeClr val="accent2"/>
          </a:effectRef>
          <a:fontRef idx="minor">
            <a:schemeClr val="lt1"/>
          </a:fontRef>
        </p:style>
        <p:txBody>
          <a:bodyPr rtlCol="0" anchor="ctr"/>
          <a:lstStyle/>
          <a:p>
            <a:pPr algn="ctr"/>
            <a:r>
              <a:rPr lang="en-US" sz="1200"/>
              <a:t>PM</a:t>
            </a:r>
          </a:p>
        </p:txBody>
      </p:sp>
      <p:sp>
        <p:nvSpPr>
          <p:cNvPr id="42" name="Rectangle 41">
            <a:extLst>
              <a:ext uri="{FF2B5EF4-FFF2-40B4-BE49-F238E27FC236}">
                <a16:creationId xmlns:a16="http://schemas.microsoft.com/office/drawing/2014/main" id="{3AB2DD54-9522-0CF4-D66D-FB0AF794CBE1}"/>
              </a:ext>
            </a:extLst>
          </p:cNvPr>
          <p:cNvSpPr/>
          <p:nvPr/>
        </p:nvSpPr>
        <p:spPr>
          <a:xfrm>
            <a:off x="9846751" y="2667884"/>
            <a:ext cx="371179" cy="365125"/>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ctr"/>
            <a:endParaRPr lang="en-US" sz="1200"/>
          </a:p>
        </p:txBody>
      </p:sp>
      <p:sp>
        <p:nvSpPr>
          <p:cNvPr id="50" name="Rectangle 49">
            <a:extLst>
              <a:ext uri="{FF2B5EF4-FFF2-40B4-BE49-F238E27FC236}">
                <a16:creationId xmlns:a16="http://schemas.microsoft.com/office/drawing/2014/main" id="{48982F06-2A11-4E1C-7902-BDD39B9E0A48}"/>
              </a:ext>
            </a:extLst>
          </p:cNvPr>
          <p:cNvSpPr/>
          <p:nvPr/>
        </p:nvSpPr>
        <p:spPr>
          <a:xfrm>
            <a:off x="10217930" y="2664466"/>
            <a:ext cx="1045338" cy="365125"/>
          </a:xfrm>
          <a:prstGeom prst="rect">
            <a:avLst/>
          </a:prstGeom>
        </p:spPr>
        <p:style>
          <a:lnRef idx="2">
            <a:schemeClr val="accent5">
              <a:shade val="15000"/>
            </a:schemeClr>
          </a:lnRef>
          <a:fillRef idx="1">
            <a:schemeClr val="accent5"/>
          </a:fillRef>
          <a:effectRef idx="0">
            <a:schemeClr val="accent5"/>
          </a:effectRef>
          <a:fontRef idx="minor">
            <a:schemeClr val="lt1"/>
          </a:fontRef>
        </p:style>
        <p:txBody>
          <a:bodyPr rtlCol="0" anchor="ctr"/>
          <a:lstStyle/>
          <a:p>
            <a:pPr algn="ctr"/>
            <a:endParaRPr lang="en-US" sz="1200"/>
          </a:p>
        </p:txBody>
      </p:sp>
      <p:sp>
        <p:nvSpPr>
          <p:cNvPr id="51" name="Rectangle 50">
            <a:extLst>
              <a:ext uri="{FF2B5EF4-FFF2-40B4-BE49-F238E27FC236}">
                <a16:creationId xmlns:a16="http://schemas.microsoft.com/office/drawing/2014/main" id="{41A3F337-3289-FAD6-7BE1-01547753B1EE}"/>
              </a:ext>
            </a:extLst>
          </p:cNvPr>
          <p:cNvSpPr/>
          <p:nvPr/>
        </p:nvSpPr>
        <p:spPr>
          <a:xfrm>
            <a:off x="11277540" y="2667438"/>
            <a:ext cx="234071" cy="365125"/>
          </a:xfrm>
          <a:prstGeom prst="rect">
            <a:avLst/>
          </a:prstGeom>
        </p:spPr>
        <p:style>
          <a:lnRef idx="2">
            <a:schemeClr val="accent6">
              <a:shade val="15000"/>
            </a:schemeClr>
          </a:lnRef>
          <a:fillRef idx="1">
            <a:schemeClr val="accent6"/>
          </a:fillRef>
          <a:effectRef idx="0">
            <a:schemeClr val="accent6"/>
          </a:effectRef>
          <a:fontRef idx="minor">
            <a:schemeClr val="lt1"/>
          </a:fontRef>
        </p:style>
        <p:txBody>
          <a:bodyPr rtlCol="0" anchor="ctr"/>
          <a:lstStyle/>
          <a:p>
            <a:pPr algn="ctr"/>
            <a:endParaRPr lang="en-US" sz="1200"/>
          </a:p>
        </p:txBody>
      </p:sp>
      <p:sp>
        <p:nvSpPr>
          <p:cNvPr id="52" name="Rectangle 51">
            <a:extLst>
              <a:ext uri="{FF2B5EF4-FFF2-40B4-BE49-F238E27FC236}">
                <a16:creationId xmlns:a16="http://schemas.microsoft.com/office/drawing/2014/main" id="{7FEEE149-A562-65A9-B419-B31A929566D6}"/>
              </a:ext>
            </a:extLst>
          </p:cNvPr>
          <p:cNvSpPr/>
          <p:nvPr/>
        </p:nvSpPr>
        <p:spPr>
          <a:xfrm>
            <a:off x="7058890" y="2197659"/>
            <a:ext cx="371179" cy="365125"/>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ctr"/>
            <a:endParaRPr lang="en-US" sz="1200"/>
          </a:p>
        </p:txBody>
      </p:sp>
      <p:sp>
        <p:nvSpPr>
          <p:cNvPr id="53" name="Rectangle 52">
            <a:extLst>
              <a:ext uri="{FF2B5EF4-FFF2-40B4-BE49-F238E27FC236}">
                <a16:creationId xmlns:a16="http://schemas.microsoft.com/office/drawing/2014/main" id="{67DF1300-00E3-5224-51C0-EC542A8DB77B}"/>
              </a:ext>
            </a:extLst>
          </p:cNvPr>
          <p:cNvSpPr/>
          <p:nvPr/>
        </p:nvSpPr>
        <p:spPr>
          <a:xfrm>
            <a:off x="7430069" y="2204073"/>
            <a:ext cx="1045338" cy="365125"/>
          </a:xfrm>
          <a:prstGeom prst="rect">
            <a:avLst/>
          </a:prstGeom>
        </p:spPr>
        <p:style>
          <a:lnRef idx="2">
            <a:schemeClr val="accent5">
              <a:shade val="15000"/>
            </a:schemeClr>
          </a:lnRef>
          <a:fillRef idx="1">
            <a:schemeClr val="accent5"/>
          </a:fillRef>
          <a:effectRef idx="0">
            <a:schemeClr val="accent5"/>
          </a:effectRef>
          <a:fontRef idx="minor">
            <a:schemeClr val="lt1"/>
          </a:fontRef>
        </p:style>
        <p:txBody>
          <a:bodyPr rtlCol="0" anchor="ctr"/>
          <a:lstStyle/>
          <a:p>
            <a:pPr algn="ctr"/>
            <a:endParaRPr lang="en-US" sz="1200"/>
          </a:p>
        </p:txBody>
      </p:sp>
      <p:sp>
        <p:nvSpPr>
          <p:cNvPr id="54" name="Rectangle 53">
            <a:extLst>
              <a:ext uri="{FF2B5EF4-FFF2-40B4-BE49-F238E27FC236}">
                <a16:creationId xmlns:a16="http://schemas.microsoft.com/office/drawing/2014/main" id="{D5D2A139-67A8-CAF2-7756-9D111631A194}"/>
              </a:ext>
            </a:extLst>
          </p:cNvPr>
          <p:cNvSpPr/>
          <p:nvPr/>
        </p:nvSpPr>
        <p:spPr>
          <a:xfrm>
            <a:off x="8472608" y="2204072"/>
            <a:ext cx="234071" cy="365125"/>
          </a:xfrm>
          <a:prstGeom prst="rect">
            <a:avLst/>
          </a:prstGeom>
        </p:spPr>
        <p:style>
          <a:lnRef idx="2">
            <a:schemeClr val="accent6">
              <a:shade val="15000"/>
            </a:schemeClr>
          </a:lnRef>
          <a:fillRef idx="1">
            <a:schemeClr val="accent6"/>
          </a:fillRef>
          <a:effectRef idx="0">
            <a:schemeClr val="accent6"/>
          </a:effectRef>
          <a:fontRef idx="minor">
            <a:schemeClr val="lt1"/>
          </a:fontRef>
        </p:style>
        <p:txBody>
          <a:bodyPr rtlCol="0" anchor="ctr"/>
          <a:lstStyle/>
          <a:p>
            <a:pPr algn="ctr"/>
            <a:endParaRPr lang="en-US" sz="1200"/>
          </a:p>
        </p:txBody>
      </p:sp>
      <p:sp>
        <p:nvSpPr>
          <p:cNvPr id="55" name="Oval 54">
            <a:extLst>
              <a:ext uri="{FF2B5EF4-FFF2-40B4-BE49-F238E27FC236}">
                <a16:creationId xmlns:a16="http://schemas.microsoft.com/office/drawing/2014/main" id="{3898BE94-7AB9-E8CB-0185-8763E173B534}"/>
              </a:ext>
            </a:extLst>
          </p:cNvPr>
          <p:cNvSpPr/>
          <p:nvPr/>
        </p:nvSpPr>
        <p:spPr>
          <a:xfrm>
            <a:off x="73024" y="2702284"/>
            <a:ext cx="201943" cy="206468"/>
          </a:xfrm>
          <a:prstGeom prst="ellipse">
            <a:avLst/>
          </a:prstGeom>
          <a:solidFill>
            <a:srgbClr val="7030A0"/>
          </a:solidFill>
        </p:spPr>
        <p:style>
          <a:lnRef idx="2">
            <a:schemeClr val="accent6">
              <a:shade val="15000"/>
            </a:schemeClr>
          </a:lnRef>
          <a:fillRef idx="1">
            <a:schemeClr val="accent6"/>
          </a:fillRef>
          <a:effectRef idx="0">
            <a:schemeClr val="accent6"/>
          </a:effectRef>
          <a:fontRef idx="minor">
            <a:schemeClr val="lt1"/>
          </a:fontRef>
        </p:style>
        <p:txBody>
          <a:bodyPr rtlCol="0" anchor="ctr"/>
          <a:lstStyle/>
          <a:p>
            <a:pPr algn="ctr"/>
            <a:endParaRPr lang="en-US"/>
          </a:p>
        </p:txBody>
      </p:sp>
      <p:sp>
        <p:nvSpPr>
          <p:cNvPr id="56" name="Oval 55">
            <a:extLst>
              <a:ext uri="{FF2B5EF4-FFF2-40B4-BE49-F238E27FC236}">
                <a16:creationId xmlns:a16="http://schemas.microsoft.com/office/drawing/2014/main" id="{4BD732C2-0CC3-10C2-E680-D809FA41F410}"/>
              </a:ext>
            </a:extLst>
          </p:cNvPr>
          <p:cNvSpPr/>
          <p:nvPr/>
        </p:nvSpPr>
        <p:spPr>
          <a:xfrm>
            <a:off x="73024" y="3325766"/>
            <a:ext cx="201943" cy="206468"/>
          </a:xfrm>
          <a:prstGeom prst="ellipse">
            <a:avLst/>
          </a:prstGeom>
          <a:solidFill>
            <a:srgbClr val="7030A0"/>
          </a:solidFill>
        </p:spPr>
        <p:style>
          <a:lnRef idx="2">
            <a:schemeClr val="accent6">
              <a:shade val="15000"/>
            </a:schemeClr>
          </a:lnRef>
          <a:fillRef idx="1">
            <a:schemeClr val="accent6"/>
          </a:fillRef>
          <a:effectRef idx="0">
            <a:schemeClr val="accent6"/>
          </a:effectRef>
          <a:fontRef idx="minor">
            <a:schemeClr val="lt1"/>
          </a:fontRef>
        </p:style>
        <p:txBody>
          <a:bodyPr rtlCol="0" anchor="ctr"/>
          <a:lstStyle/>
          <a:p>
            <a:pPr algn="ctr"/>
            <a:endParaRPr lang="en-US"/>
          </a:p>
        </p:txBody>
      </p:sp>
      <p:sp>
        <p:nvSpPr>
          <p:cNvPr id="59" name="Rectangle 58">
            <a:extLst>
              <a:ext uri="{FF2B5EF4-FFF2-40B4-BE49-F238E27FC236}">
                <a16:creationId xmlns:a16="http://schemas.microsoft.com/office/drawing/2014/main" id="{16539FEA-A4A9-61D7-FFF6-5F542A44B5E1}"/>
              </a:ext>
            </a:extLst>
          </p:cNvPr>
          <p:cNvSpPr/>
          <p:nvPr/>
        </p:nvSpPr>
        <p:spPr>
          <a:xfrm>
            <a:off x="8741872" y="3244845"/>
            <a:ext cx="475223" cy="365125"/>
          </a:xfrm>
          <a:prstGeom prst="rect">
            <a:avLst/>
          </a:prstGeom>
        </p:spPr>
        <p:style>
          <a:lnRef idx="2">
            <a:schemeClr val="accent3">
              <a:shade val="15000"/>
            </a:schemeClr>
          </a:lnRef>
          <a:fillRef idx="1">
            <a:schemeClr val="accent3"/>
          </a:fillRef>
          <a:effectRef idx="0">
            <a:schemeClr val="accent3"/>
          </a:effectRef>
          <a:fontRef idx="minor">
            <a:schemeClr val="lt1"/>
          </a:fontRef>
        </p:style>
        <p:txBody>
          <a:bodyPr rtlCol="0" anchor="ctr"/>
          <a:lstStyle/>
          <a:p>
            <a:pPr algn="ctr"/>
            <a:r>
              <a:rPr lang="en-US" sz="1200"/>
              <a:t>BA</a:t>
            </a:r>
          </a:p>
        </p:txBody>
      </p:sp>
      <p:sp>
        <p:nvSpPr>
          <p:cNvPr id="60" name="Rectangle 59">
            <a:extLst>
              <a:ext uri="{FF2B5EF4-FFF2-40B4-BE49-F238E27FC236}">
                <a16:creationId xmlns:a16="http://schemas.microsoft.com/office/drawing/2014/main" id="{790C3ED0-4531-93A3-9533-80FA2BAB984B}"/>
              </a:ext>
            </a:extLst>
          </p:cNvPr>
          <p:cNvSpPr/>
          <p:nvPr/>
        </p:nvSpPr>
        <p:spPr>
          <a:xfrm>
            <a:off x="9221562" y="3250882"/>
            <a:ext cx="620273" cy="365125"/>
          </a:xfrm>
          <a:prstGeom prst="rect">
            <a:avLst/>
          </a:prstGeom>
        </p:spPr>
        <p:style>
          <a:lnRef idx="2">
            <a:schemeClr val="accent2">
              <a:shade val="15000"/>
            </a:schemeClr>
          </a:lnRef>
          <a:fillRef idx="1">
            <a:schemeClr val="accent2"/>
          </a:fillRef>
          <a:effectRef idx="0">
            <a:schemeClr val="accent2"/>
          </a:effectRef>
          <a:fontRef idx="minor">
            <a:schemeClr val="lt1"/>
          </a:fontRef>
        </p:style>
        <p:txBody>
          <a:bodyPr rtlCol="0" anchor="ctr"/>
          <a:lstStyle/>
          <a:p>
            <a:pPr algn="ctr"/>
            <a:r>
              <a:rPr lang="en-US" sz="1200"/>
              <a:t>PM</a:t>
            </a:r>
          </a:p>
        </p:txBody>
      </p:sp>
      <p:sp>
        <p:nvSpPr>
          <p:cNvPr id="61" name="Rectangle 60">
            <a:extLst>
              <a:ext uri="{FF2B5EF4-FFF2-40B4-BE49-F238E27FC236}">
                <a16:creationId xmlns:a16="http://schemas.microsoft.com/office/drawing/2014/main" id="{97301B34-6F88-CE00-E1CC-D1660A603332}"/>
              </a:ext>
            </a:extLst>
          </p:cNvPr>
          <p:cNvSpPr/>
          <p:nvPr/>
        </p:nvSpPr>
        <p:spPr>
          <a:xfrm>
            <a:off x="9846751" y="3240023"/>
            <a:ext cx="371179" cy="365125"/>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ctr"/>
            <a:endParaRPr lang="en-US" sz="1200"/>
          </a:p>
        </p:txBody>
      </p:sp>
      <p:sp>
        <p:nvSpPr>
          <p:cNvPr id="62" name="Rectangle 61">
            <a:extLst>
              <a:ext uri="{FF2B5EF4-FFF2-40B4-BE49-F238E27FC236}">
                <a16:creationId xmlns:a16="http://schemas.microsoft.com/office/drawing/2014/main" id="{CB860C02-B904-7409-2717-CDD897A2B75F}"/>
              </a:ext>
            </a:extLst>
          </p:cNvPr>
          <p:cNvSpPr/>
          <p:nvPr/>
        </p:nvSpPr>
        <p:spPr>
          <a:xfrm>
            <a:off x="10217930" y="3246437"/>
            <a:ext cx="866229" cy="365125"/>
          </a:xfrm>
          <a:prstGeom prst="rect">
            <a:avLst/>
          </a:prstGeom>
        </p:spPr>
        <p:style>
          <a:lnRef idx="2">
            <a:schemeClr val="accent5">
              <a:shade val="15000"/>
            </a:schemeClr>
          </a:lnRef>
          <a:fillRef idx="1">
            <a:schemeClr val="accent5"/>
          </a:fillRef>
          <a:effectRef idx="0">
            <a:schemeClr val="accent5"/>
          </a:effectRef>
          <a:fontRef idx="minor">
            <a:schemeClr val="lt1"/>
          </a:fontRef>
        </p:style>
        <p:txBody>
          <a:bodyPr rtlCol="0" anchor="ctr"/>
          <a:lstStyle/>
          <a:p>
            <a:pPr algn="ctr"/>
            <a:endParaRPr lang="en-US" sz="1200"/>
          </a:p>
        </p:txBody>
      </p:sp>
      <p:sp>
        <p:nvSpPr>
          <p:cNvPr id="63" name="Rectangle 62">
            <a:extLst>
              <a:ext uri="{FF2B5EF4-FFF2-40B4-BE49-F238E27FC236}">
                <a16:creationId xmlns:a16="http://schemas.microsoft.com/office/drawing/2014/main" id="{4447930A-C6F7-6917-0D66-8018F36844A2}"/>
              </a:ext>
            </a:extLst>
          </p:cNvPr>
          <p:cNvSpPr/>
          <p:nvPr/>
        </p:nvSpPr>
        <p:spPr>
          <a:xfrm>
            <a:off x="11092933" y="3246437"/>
            <a:ext cx="234071" cy="365125"/>
          </a:xfrm>
          <a:prstGeom prst="rect">
            <a:avLst/>
          </a:prstGeom>
        </p:spPr>
        <p:style>
          <a:lnRef idx="2">
            <a:schemeClr val="accent6">
              <a:shade val="15000"/>
            </a:schemeClr>
          </a:lnRef>
          <a:fillRef idx="1">
            <a:schemeClr val="accent6"/>
          </a:fillRef>
          <a:effectRef idx="0">
            <a:schemeClr val="accent6"/>
          </a:effectRef>
          <a:fontRef idx="minor">
            <a:schemeClr val="lt1"/>
          </a:fontRef>
        </p:style>
        <p:txBody>
          <a:bodyPr rtlCol="0" anchor="ctr"/>
          <a:lstStyle/>
          <a:p>
            <a:pPr algn="ctr"/>
            <a:endParaRPr lang="en-US" sz="1200"/>
          </a:p>
        </p:txBody>
      </p:sp>
      <p:sp>
        <p:nvSpPr>
          <p:cNvPr id="2" name="Oval 1">
            <a:extLst>
              <a:ext uri="{FF2B5EF4-FFF2-40B4-BE49-F238E27FC236}">
                <a16:creationId xmlns:a16="http://schemas.microsoft.com/office/drawing/2014/main" id="{C8818192-4FB5-DC5A-325F-526044C4558A}"/>
              </a:ext>
            </a:extLst>
          </p:cNvPr>
          <p:cNvSpPr/>
          <p:nvPr/>
        </p:nvSpPr>
        <p:spPr>
          <a:xfrm>
            <a:off x="44338" y="4963864"/>
            <a:ext cx="201943" cy="206468"/>
          </a:xfrm>
          <a:prstGeom prst="ellipse">
            <a:avLst/>
          </a:prstGeom>
          <a:solidFill>
            <a:srgbClr val="7030A0"/>
          </a:solidFill>
        </p:spPr>
        <p:style>
          <a:lnRef idx="2">
            <a:schemeClr val="accent6">
              <a:shade val="15000"/>
            </a:schemeClr>
          </a:lnRef>
          <a:fillRef idx="1">
            <a:schemeClr val="accent6"/>
          </a:fillRef>
          <a:effectRef idx="0">
            <a:schemeClr val="accent6"/>
          </a:effectRef>
          <a:fontRef idx="minor">
            <a:schemeClr val="lt1"/>
          </a:fontRef>
        </p:style>
        <p:txBody>
          <a:bodyPr rtlCol="0" anchor="ctr"/>
          <a:lstStyle/>
          <a:p>
            <a:pPr algn="ctr"/>
            <a:endParaRPr lang="en-US"/>
          </a:p>
        </p:txBody>
      </p:sp>
      <p:grpSp>
        <p:nvGrpSpPr>
          <p:cNvPr id="3" name="Group 2">
            <a:extLst>
              <a:ext uri="{FF2B5EF4-FFF2-40B4-BE49-F238E27FC236}">
                <a16:creationId xmlns:a16="http://schemas.microsoft.com/office/drawing/2014/main" id="{8691FD6D-90B7-7C21-C7EF-AC43907198D4}"/>
              </a:ext>
            </a:extLst>
          </p:cNvPr>
          <p:cNvGrpSpPr/>
          <p:nvPr/>
        </p:nvGrpSpPr>
        <p:grpSpPr>
          <a:xfrm>
            <a:off x="306469" y="1466727"/>
            <a:ext cx="1699843" cy="741946"/>
            <a:chOff x="306469" y="1466727"/>
            <a:chExt cx="1699843" cy="741946"/>
          </a:xfrm>
        </p:grpSpPr>
        <p:sp>
          <p:nvSpPr>
            <p:cNvPr id="11" name="TextBox 10">
              <a:extLst>
                <a:ext uri="{FF2B5EF4-FFF2-40B4-BE49-F238E27FC236}">
                  <a16:creationId xmlns:a16="http://schemas.microsoft.com/office/drawing/2014/main" id="{59E52DD5-2A7C-20B6-ECC2-93F847C967A4}"/>
                </a:ext>
              </a:extLst>
            </p:cNvPr>
            <p:cNvSpPr txBox="1"/>
            <p:nvPr/>
          </p:nvSpPr>
          <p:spPr>
            <a:xfrm>
              <a:off x="460525" y="1466727"/>
              <a:ext cx="1545787" cy="276999"/>
            </a:xfrm>
            <a:prstGeom prst="rect">
              <a:avLst/>
            </a:prstGeom>
            <a:noFill/>
          </p:spPr>
          <p:txBody>
            <a:bodyPr wrap="square" rtlCol="0">
              <a:spAutoFit/>
            </a:bodyPr>
            <a:lstStyle/>
            <a:p>
              <a:r>
                <a:rPr lang="en-US" sz="1200" dirty="0">
                  <a:solidFill>
                    <a:schemeClr val="dk1"/>
                  </a:solidFill>
                </a:rPr>
                <a:t>ISO needed</a:t>
              </a:r>
            </a:p>
          </p:txBody>
        </p:sp>
        <p:sp>
          <p:nvSpPr>
            <p:cNvPr id="12" name="Flowchart: Decision 11">
              <a:extLst>
                <a:ext uri="{FF2B5EF4-FFF2-40B4-BE49-F238E27FC236}">
                  <a16:creationId xmlns:a16="http://schemas.microsoft.com/office/drawing/2014/main" id="{6E21E3F7-6043-80BB-1302-0DB3ABB5B049}"/>
                </a:ext>
              </a:extLst>
            </p:cNvPr>
            <p:cNvSpPr/>
            <p:nvPr/>
          </p:nvSpPr>
          <p:spPr>
            <a:xfrm>
              <a:off x="311439" y="1751062"/>
              <a:ext cx="149086" cy="188844"/>
            </a:xfrm>
            <a:prstGeom prst="flowChartDecision">
              <a:avLst/>
            </a:prstGeom>
            <a:solidFill>
              <a:srgbClr val="FF0000"/>
            </a:solid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Isosceles Triangle 14">
              <a:extLst>
                <a:ext uri="{FF2B5EF4-FFF2-40B4-BE49-F238E27FC236}">
                  <a16:creationId xmlns:a16="http://schemas.microsoft.com/office/drawing/2014/main" id="{F47AAF5C-4595-1DBB-9532-400FDB81B4FB}"/>
                </a:ext>
              </a:extLst>
            </p:cNvPr>
            <p:cNvSpPr/>
            <p:nvPr/>
          </p:nvSpPr>
          <p:spPr>
            <a:xfrm>
              <a:off x="306469" y="1970500"/>
              <a:ext cx="159025" cy="168966"/>
            </a:xfrm>
            <a:prstGeom prst="triangle">
              <a:avLst/>
            </a:prstGeom>
            <a:solidFill>
              <a:srgbClr val="FFFF00"/>
            </a:solidFill>
            <a:ln>
              <a:solidFill>
                <a:srgbClr val="FFFF00"/>
              </a:solidFill>
            </a:ln>
          </p:spPr>
          <p:style>
            <a:lnRef idx="2">
              <a:schemeClr val="accent2">
                <a:shade val="15000"/>
              </a:schemeClr>
            </a:lnRef>
            <a:fillRef idx="1">
              <a:schemeClr val="accent2"/>
            </a:fillRef>
            <a:effectRef idx="0">
              <a:schemeClr val="accent2"/>
            </a:effectRef>
            <a:fontRef idx="minor">
              <a:schemeClr val="lt1"/>
            </a:fontRef>
          </p:style>
          <p:txBody>
            <a:bodyPr rtlCol="0" anchor="ctr"/>
            <a:lstStyle/>
            <a:p>
              <a:pPr algn="ctr"/>
              <a:endParaRPr lang="en-US"/>
            </a:p>
          </p:txBody>
        </p:sp>
        <p:sp>
          <p:nvSpPr>
            <p:cNvPr id="20" name="TextBox 19">
              <a:extLst>
                <a:ext uri="{FF2B5EF4-FFF2-40B4-BE49-F238E27FC236}">
                  <a16:creationId xmlns:a16="http://schemas.microsoft.com/office/drawing/2014/main" id="{7F176F2A-4629-D626-C333-8EC8B96A8D5D}"/>
                </a:ext>
              </a:extLst>
            </p:cNvPr>
            <p:cNvSpPr txBox="1"/>
            <p:nvPr/>
          </p:nvSpPr>
          <p:spPr>
            <a:xfrm>
              <a:off x="439589" y="1685950"/>
              <a:ext cx="1545787" cy="276999"/>
            </a:xfrm>
            <a:prstGeom prst="rect">
              <a:avLst/>
            </a:prstGeom>
            <a:noFill/>
          </p:spPr>
          <p:txBody>
            <a:bodyPr wrap="square" rtlCol="0">
              <a:spAutoFit/>
            </a:bodyPr>
            <a:lstStyle/>
            <a:p>
              <a:r>
                <a:rPr lang="en-US" sz="1200" dirty="0">
                  <a:solidFill>
                    <a:schemeClr val="dk1"/>
                  </a:solidFill>
                </a:rPr>
                <a:t>Behind</a:t>
              </a:r>
            </a:p>
          </p:txBody>
        </p:sp>
        <p:sp>
          <p:nvSpPr>
            <p:cNvPr id="21" name="TextBox 20">
              <a:extLst>
                <a:ext uri="{FF2B5EF4-FFF2-40B4-BE49-F238E27FC236}">
                  <a16:creationId xmlns:a16="http://schemas.microsoft.com/office/drawing/2014/main" id="{929E0108-CA57-CB17-1341-C6ABC861A72C}"/>
                </a:ext>
              </a:extLst>
            </p:cNvPr>
            <p:cNvSpPr txBox="1"/>
            <p:nvPr/>
          </p:nvSpPr>
          <p:spPr>
            <a:xfrm>
              <a:off x="439589" y="1931674"/>
              <a:ext cx="1545787" cy="276999"/>
            </a:xfrm>
            <a:prstGeom prst="rect">
              <a:avLst/>
            </a:prstGeom>
            <a:noFill/>
          </p:spPr>
          <p:txBody>
            <a:bodyPr wrap="square" rtlCol="0">
              <a:spAutoFit/>
            </a:bodyPr>
            <a:lstStyle/>
            <a:p>
              <a:r>
                <a:rPr lang="en-US" sz="1200" dirty="0">
                  <a:solidFill>
                    <a:schemeClr val="dk1"/>
                  </a:solidFill>
                </a:rPr>
                <a:t>Off track</a:t>
              </a:r>
            </a:p>
          </p:txBody>
        </p:sp>
      </p:grpSp>
      <p:sp>
        <p:nvSpPr>
          <p:cNvPr id="22" name="Oval 21">
            <a:extLst>
              <a:ext uri="{FF2B5EF4-FFF2-40B4-BE49-F238E27FC236}">
                <a16:creationId xmlns:a16="http://schemas.microsoft.com/office/drawing/2014/main" id="{B4E185E1-B5FE-C11E-07C1-59362605A349}"/>
              </a:ext>
            </a:extLst>
          </p:cNvPr>
          <p:cNvSpPr/>
          <p:nvPr/>
        </p:nvSpPr>
        <p:spPr>
          <a:xfrm>
            <a:off x="311186" y="1486916"/>
            <a:ext cx="201943" cy="206468"/>
          </a:xfrm>
          <a:prstGeom prst="ellipse">
            <a:avLst/>
          </a:prstGeom>
          <a:solidFill>
            <a:srgbClr val="7030A0"/>
          </a:solidFill>
        </p:spPr>
        <p:style>
          <a:lnRef idx="2">
            <a:schemeClr val="accent6">
              <a:shade val="15000"/>
            </a:schemeClr>
          </a:lnRef>
          <a:fillRef idx="1">
            <a:schemeClr val="accent6"/>
          </a:fillRef>
          <a:effectRef idx="0">
            <a:schemeClr val="accent6"/>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90063804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707C179-EE17-4779-2DB3-846DD3F880E4}"/>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A2C0627-0C33-F055-11AB-8B7613608B59}"/>
              </a:ext>
            </a:extLst>
          </p:cNvPr>
          <p:cNvSpPr>
            <a:spLocks noGrp="1"/>
          </p:cNvSpPr>
          <p:nvPr>
            <p:ph idx="1"/>
          </p:nvPr>
        </p:nvSpPr>
        <p:spPr>
          <a:xfrm>
            <a:off x="285750" y="1308548"/>
            <a:ext cx="10873864" cy="4658761"/>
          </a:xfrm>
        </p:spPr>
        <p:txBody>
          <a:bodyPr>
            <a:normAutofit/>
          </a:bodyPr>
          <a:lstStyle/>
          <a:p>
            <a:pPr lvl="2"/>
            <a:r>
              <a:rPr lang="en-US" sz="2200" dirty="0"/>
              <a:t>There is a lack of clear understanding of operational structure across the agency. Level of autonomy and decision-making responsibilities of separate business units is not well defined.</a:t>
            </a:r>
          </a:p>
          <a:p>
            <a:pPr marL="914400" lvl="2" indent="0">
              <a:buNone/>
            </a:pPr>
            <a:endParaRPr lang="en-US" sz="2200" dirty="0"/>
          </a:p>
          <a:p>
            <a:pPr lvl="2"/>
            <a:r>
              <a:rPr lang="en-US" sz="2200" dirty="0"/>
              <a:t>Similarly-sized facilities have different departmental staff head counts, vacancies, working and role titles, and budget allocations within “business units”, as well as different technology infrastructure.</a:t>
            </a:r>
          </a:p>
          <a:p>
            <a:pPr marL="914400" lvl="2" indent="0">
              <a:buNone/>
            </a:pPr>
            <a:endParaRPr lang="en-US" sz="2200" dirty="0"/>
          </a:p>
          <a:p>
            <a:pPr lvl="2"/>
            <a:r>
              <a:rPr lang="en-US" sz="2200" dirty="0"/>
              <a:t>There is a lack of a target operating model to drive the business strategy  for data integration and process standardization across business units.</a:t>
            </a:r>
          </a:p>
          <a:p>
            <a:pPr marL="914400" lvl="2" indent="0">
              <a:buNone/>
            </a:pPr>
            <a:endParaRPr lang="en-US" sz="2200" dirty="0"/>
          </a:p>
          <a:p>
            <a:pPr marL="914400" lvl="2" indent="0">
              <a:buNone/>
            </a:pPr>
            <a:r>
              <a:rPr lang="en-US" sz="1600" dirty="0"/>
              <a:t>Addressing barriers above is needed </a:t>
            </a:r>
            <a:r>
              <a:rPr lang="en-US" sz="1600" b="1" dirty="0"/>
              <a:t>prior to </a:t>
            </a:r>
            <a:r>
              <a:rPr lang="en-US" sz="1600" dirty="0"/>
              <a:t>being able to </a:t>
            </a:r>
            <a:r>
              <a:rPr lang="en-US" sz="1600" u="sng" dirty="0"/>
              <a:t>effectively</a:t>
            </a:r>
            <a:r>
              <a:rPr lang="en-US" sz="1600" dirty="0"/>
              <a:t> </a:t>
            </a:r>
            <a:r>
              <a:rPr lang="en-US" sz="1600" u="sng" dirty="0"/>
              <a:t>decide</a:t>
            </a:r>
            <a:r>
              <a:rPr lang="en-US" sz="1600" dirty="0"/>
              <a:t> priorities and sequence activities, and ultimately the </a:t>
            </a:r>
            <a:r>
              <a:rPr lang="en-US" sz="1600" u="sng" dirty="0"/>
              <a:t>successful</a:t>
            </a:r>
            <a:r>
              <a:rPr lang="en-US" sz="1600" dirty="0"/>
              <a:t> </a:t>
            </a:r>
            <a:r>
              <a:rPr lang="en-US" sz="1600" u="sng" dirty="0"/>
              <a:t>implementation</a:t>
            </a:r>
            <a:r>
              <a:rPr lang="en-US" sz="1600" dirty="0"/>
              <a:t> of projects. </a:t>
            </a:r>
          </a:p>
          <a:p>
            <a:pPr marL="0" indent="0">
              <a:buNone/>
            </a:pPr>
            <a:endParaRPr lang="en-US" dirty="0"/>
          </a:p>
        </p:txBody>
      </p:sp>
      <p:sp>
        <p:nvSpPr>
          <p:cNvPr id="4" name="Date Placeholder 3">
            <a:extLst>
              <a:ext uri="{FF2B5EF4-FFF2-40B4-BE49-F238E27FC236}">
                <a16:creationId xmlns:a16="http://schemas.microsoft.com/office/drawing/2014/main" id="{CC7116F1-3637-A7F7-C313-EF8BAEED75F6}"/>
              </a:ext>
            </a:extLst>
          </p:cNvPr>
          <p:cNvSpPr>
            <a:spLocks noGrp="1"/>
          </p:cNvSpPr>
          <p:nvPr>
            <p:ph type="dt" sz="half" idx="10"/>
          </p:nvPr>
        </p:nvSpPr>
        <p:spPr/>
        <p:txBody>
          <a:bodyPr/>
          <a:lstStyle/>
          <a:p>
            <a:r>
              <a:rPr lang="en-US"/>
              <a:t>02.13.2024</a:t>
            </a:r>
          </a:p>
        </p:txBody>
      </p:sp>
      <p:sp>
        <p:nvSpPr>
          <p:cNvPr id="5" name="Footer Placeholder 4">
            <a:extLst>
              <a:ext uri="{FF2B5EF4-FFF2-40B4-BE49-F238E27FC236}">
                <a16:creationId xmlns:a16="http://schemas.microsoft.com/office/drawing/2014/main" id="{DA8FCCA2-655D-CF94-0BB3-9C9C02468877}"/>
              </a:ext>
            </a:extLst>
          </p:cNvPr>
          <p:cNvSpPr>
            <a:spLocks noGrp="1"/>
          </p:cNvSpPr>
          <p:nvPr>
            <p:ph type="ftr" sz="quarter" idx="11"/>
          </p:nvPr>
        </p:nvSpPr>
        <p:spPr/>
        <p:txBody>
          <a:bodyPr/>
          <a:lstStyle/>
          <a:p>
            <a:r>
              <a:rPr lang="en-US"/>
              <a:t>EIB Feb 2024 Monthly Meeting</a:t>
            </a:r>
          </a:p>
        </p:txBody>
      </p:sp>
      <p:sp>
        <p:nvSpPr>
          <p:cNvPr id="6" name="Slide Number Placeholder 5">
            <a:extLst>
              <a:ext uri="{FF2B5EF4-FFF2-40B4-BE49-F238E27FC236}">
                <a16:creationId xmlns:a16="http://schemas.microsoft.com/office/drawing/2014/main" id="{E26F1B8C-CB91-3AC5-6A9B-1970DE3F29D1}"/>
              </a:ext>
            </a:extLst>
          </p:cNvPr>
          <p:cNvSpPr>
            <a:spLocks noGrp="1"/>
          </p:cNvSpPr>
          <p:nvPr>
            <p:ph type="sldNum" sz="quarter" idx="12"/>
          </p:nvPr>
        </p:nvSpPr>
        <p:spPr/>
        <p:txBody>
          <a:bodyPr/>
          <a:lstStyle/>
          <a:p>
            <a:fld id="{5874D6C6-B3A5-4F2C-A6BF-E3D57C3A1219}" type="slidenum">
              <a:rPr lang="en-US" smtClean="0"/>
              <a:t>22</a:t>
            </a:fld>
            <a:endParaRPr lang="en-US"/>
          </a:p>
        </p:txBody>
      </p:sp>
      <p:sp>
        <p:nvSpPr>
          <p:cNvPr id="7" name="Content Placeholder 6">
            <a:extLst>
              <a:ext uri="{FF2B5EF4-FFF2-40B4-BE49-F238E27FC236}">
                <a16:creationId xmlns:a16="http://schemas.microsoft.com/office/drawing/2014/main" id="{90BA12FB-8DD6-B7A8-81A8-58F7753B7349}"/>
              </a:ext>
            </a:extLst>
          </p:cNvPr>
          <p:cNvSpPr>
            <a:spLocks noGrp="1"/>
          </p:cNvSpPr>
          <p:nvPr>
            <p:ph sz="quarter" idx="13"/>
          </p:nvPr>
        </p:nvSpPr>
        <p:spPr/>
        <p:txBody>
          <a:bodyPr/>
          <a:lstStyle/>
          <a:p>
            <a:r>
              <a:rPr lang="en-US"/>
              <a:t>Major Issue - O</a:t>
            </a:r>
            <a:r>
              <a:rPr lang="en-US" sz="1800"/>
              <a:t>perational </a:t>
            </a:r>
            <a:r>
              <a:rPr lang="en-US"/>
              <a:t>B</a:t>
            </a:r>
            <a:r>
              <a:rPr lang="en-US" sz="1800"/>
              <a:t>arriers</a:t>
            </a:r>
            <a:endParaRPr lang="en-US"/>
          </a:p>
        </p:txBody>
      </p:sp>
    </p:spTree>
    <p:extLst>
      <p:ext uri="{BB962C8B-B14F-4D97-AF65-F5344CB8AC3E}">
        <p14:creationId xmlns:p14="http://schemas.microsoft.com/office/powerpoint/2010/main" val="394568391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414779-B5D0-5677-2191-29ED7B8C5BC0}"/>
              </a:ext>
            </a:extLst>
          </p:cNvPr>
          <p:cNvSpPr>
            <a:spLocks noGrp="1"/>
          </p:cNvSpPr>
          <p:nvPr>
            <p:ph type="title"/>
          </p:nvPr>
        </p:nvSpPr>
        <p:spPr>
          <a:xfrm>
            <a:off x="566531" y="2766218"/>
            <a:ext cx="10515600" cy="1325563"/>
          </a:xfrm>
        </p:spPr>
        <p:txBody>
          <a:bodyPr/>
          <a:lstStyle/>
          <a:p>
            <a:r>
              <a:rPr lang="en-US"/>
              <a:t>Appendix</a:t>
            </a:r>
          </a:p>
        </p:txBody>
      </p:sp>
      <p:sp>
        <p:nvSpPr>
          <p:cNvPr id="4" name="Date Placeholder 3">
            <a:extLst>
              <a:ext uri="{FF2B5EF4-FFF2-40B4-BE49-F238E27FC236}">
                <a16:creationId xmlns:a16="http://schemas.microsoft.com/office/drawing/2014/main" id="{50B1804F-AE3B-50BA-BF40-6E2492FDBB60}"/>
              </a:ext>
            </a:extLst>
          </p:cNvPr>
          <p:cNvSpPr>
            <a:spLocks noGrp="1"/>
          </p:cNvSpPr>
          <p:nvPr>
            <p:ph type="dt" sz="half" idx="10"/>
          </p:nvPr>
        </p:nvSpPr>
        <p:spPr/>
        <p:txBody>
          <a:bodyPr/>
          <a:lstStyle/>
          <a:p>
            <a:r>
              <a:rPr lang="en-US"/>
              <a:t>02.13.2024</a:t>
            </a:r>
          </a:p>
        </p:txBody>
      </p:sp>
      <p:sp>
        <p:nvSpPr>
          <p:cNvPr id="5" name="Footer Placeholder 4">
            <a:extLst>
              <a:ext uri="{FF2B5EF4-FFF2-40B4-BE49-F238E27FC236}">
                <a16:creationId xmlns:a16="http://schemas.microsoft.com/office/drawing/2014/main" id="{5272F3C1-5A27-D38B-0D50-1B33CA94A140}"/>
              </a:ext>
            </a:extLst>
          </p:cNvPr>
          <p:cNvSpPr>
            <a:spLocks noGrp="1"/>
          </p:cNvSpPr>
          <p:nvPr>
            <p:ph type="ftr" sz="quarter" idx="11"/>
          </p:nvPr>
        </p:nvSpPr>
        <p:spPr/>
        <p:txBody>
          <a:bodyPr/>
          <a:lstStyle/>
          <a:p>
            <a:r>
              <a:rPr lang="en-US"/>
              <a:t>EIB Feb 2024 Monthly Meeting</a:t>
            </a:r>
          </a:p>
        </p:txBody>
      </p:sp>
      <p:sp>
        <p:nvSpPr>
          <p:cNvPr id="6" name="Slide Number Placeholder 5">
            <a:extLst>
              <a:ext uri="{FF2B5EF4-FFF2-40B4-BE49-F238E27FC236}">
                <a16:creationId xmlns:a16="http://schemas.microsoft.com/office/drawing/2014/main" id="{EEDD60C7-6A48-FFEA-7D41-1DE76FFAE332}"/>
              </a:ext>
            </a:extLst>
          </p:cNvPr>
          <p:cNvSpPr>
            <a:spLocks noGrp="1"/>
          </p:cNvSpPr>
          <p:nvPr>
            <p:ph type="sldNum" sz="quarter" idx="12"/>
          </p:nvPr>
        </p:nvSpPr>
        <p:spPr/>
        <p:txBody>
          <a:bodyPr/>
          <a:lstStyle/>
          <a:p>
            <a:fld id="{5874D6C6-B3A5-4F2C-A6BF-E3D57C3A1219}" type="slidenum">
              <a:rPr lang="en-US" smtClean="0"/>
              <a:t>23</a:t>
            </a:fld>
            <a:endParaRPr lang="en-US"/>
          </a:p>
        </p:txBody>
      </p:sp>
    </p:spTree>
    <p:extLst>
      <p:ext uri="{BB962C8B-B14F-4D97-AF65-F5344CB8AC3E}">
        <p14:creationId xmlns:p14="http://schemas.microsoft.com/office/powerpoint/2010/main" val="66219710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C9423F2-0B94-FBE6-14C8-85862386B2F6}"/>
              </a:ext>
            </a:extLst>
          </p:cNvPr>
          <p:cNvSpPr>
            <a:spLocks noGrp="1"/>
          </p:cNvSpPr>
          <p:nvPr>
            <p:ph idx="1"/>
          </p:nvPr>
        </p:nvSpPr>
        <p:spPr>
          <a:xfrm>
            <a:off x="285750" y="1308548"/>
            <a:ext cx="10873864" cy="4658761"/>
          </a:xfrm>
        </p:spPr>
        <p:txBody>
          <a:bodyPr>
            <a:normAutofit/>
          </a:bodyPr>
          <a:lstStyle/>
          <a:p>
            <a:pPr lvl="2"/>
            <a:r>
              <a:rPr lang="en-US" sz="1800" dirty="0"/>
              <a:t>Operational barriers make it difficult to decide priorities, which impacts how efforts are sequenced. </a:t>
            </a:r>
          </a:p>
          <a:p>
            <a:pPr marL="914400" lvl="2" indent="0">
              <a:buNone/>
            </a:pPr>
            <a:endParaRPr lang="en-US" sz="1800" dirty="0"/>
          </a:p>
          <a:p>
            <a:pPr marL="1200150" lvl="2" indent="-285750"/>
            <a:r>
              <a:rPr lang="en-US" sz="1800" dirty="0"/>
              <a:t>Low coordination of facility projects and initiatives not managed by EPMO </a:t>
            </a:r>
          </a:p>
          <a:p>
            <a:pPr lvl="3">
              <a:buFont typeface="Courier New" panose="02070309020205020404" pitchFamily="49" charset="0"/>
              <a:buChar char="o"/>
            </a:pPr>
            <a:r>
              <a:rPr lang="en-US" sz="1800" dirty="0"/>
              <a:t>Access Control priority over Clock and Badge replacement</a:t>
            </a:r>
          </a:p>
          <a:p>
            <a:pPr lvl="3">
              <a:buFont typeface="Courier New" panose="02070309020205020404" pitchFamily="49" charset="0"/>
              <a:buChar char="o"/>
            </a:pPr>
            <a:r>
              <a:rPr lang="en-US" sz="1800" dirty="0"/>
              <a:t>Application Lifecycle Management, i.e. application retirements and associated efforts </a:t>
            </a:r>
          </a:p>
          <a:p>
            <a:pPr marL="1371600" lvl="3" indent="0">
              <a:buNone/>
            </a:pPr>
            <a:endParaRPr lang="en-US" sz="1800" dirty="0"/>
          </a:p>
          <a:p>
            <a:pPr marL="1200150" lvl="2" indent="-285750"/>
            <a:r>
              <a:rPr lang="en-US" sz="1800" dirty="0"/>
              <a:t>Gantt fails to consider efforts not impacting Clinical/Facilities that require Procurement and other CO staff.</a:t>
            </a:r>
          </a:p>
          <a:p>
            <a:pPr marL="914400" lvl="2" indent="0">
              <a:buNone/>
            </a:pPr>
            <a:endParaRPr lang="en-US" sz="1800" dirty="0"/>
          </a:p>
          <a:p>
            <a:pPr marL="1200150" lvl="2" indent="-285750"/>
            <a:r>
              <a:rPr lang="en-US" sz="1800" dirty="0"/>
              <a:t>If efforts where procurement method is unknown requires an RFP, additional procurement resources will likely be needed. </a:t>
            </a:r>
          </a:p>
          <a:p>
            <a:pPr marL="914400" lvl="2" indent="0">
              <a:buNone/>
            </a:pPr>
            <a:endParaRPr lang="en-US" sz="1800" dirty="0"/>
          </a:p>
          <a:p>
            <a:pPr marL="1200150" lvl="2" indent="-285750"/>
            <a:r>
              <a:rPr lang="en-US" sz="1800" dirty="0"/>
              <a:t>May need additional resources based on completion of business cases.</a:t>
            </a:r>
          </a:p>
          <a:p>
            <a:pPr marL="0" indent="0">
              <a:buNone/>
            </a:pPr>
            <a:endParaRPr lang="en-US" dirty="0"/>
          </a:p>
        </p:txBody>
      </p:sp>
      <p:sp>
        <p:nvSpPr>
          <p:cNvPr id="4" name="Date Placeholder 3">
            <a:extLst>
              <a:ext uri="{FF2B5EF4-FFF2-40B4-BE49-F238E27FC236}">
                <a16:creationId xmlns:a16="http://schemas.microsoft.com/office/drawing/2014/main" id="{756691A9-49DB-8F61-E80C-76045C8CBAFA}"/>
              </a:ext>
            </a:extLst>
          </p:cNvPr>
          <p:cNvSpPr>
            <a:spLocks noGrp="1"/>
          </p:cNvSpPr>
          <p:nvPr>
            <p:ph type="dt" sz="half" idx="10"/>
          </p:nvPr>
        </p:nvSpPr>
        <p:spPr/>
        <p:txBody>
          <a:bodyPr/>
          <a:lstStyle/>
          <a:p>
            <a:r>
              <a:rPr lang="en-US"/>
              <a:t>02.13.2024</a:t>
            </a:r>
          </a:p>
        </p:txBody>
      </p:sp>
      <p:sp>
        <p:nvSpPr>
          <p:cNvPr id="5" name="Footer Placeholder 4">
            <a:extLst>
              <a:ext uri="{FF2B5EF4-FFF2-40B4-BE49-F238E27FC236}">
                <a16:creationId xmlns:a16="http://schemas.microsoft.com/office/drawing/2014/main" id="{F3A44B28-3EF5-9C00-40F6-C3B413E961C9}"/>
              </a:ext>
            </a:extLst>
          </p:cNvPr>
          <p:cNvSpPr>
            <a:spLocks noGrp="1"/>
          </p:cNvSpPr>
          <p:nvPr>
            <p:ph type="ftr" sz="quarter" idx="11"/>
          </p:nvPr>
        </p:nvSpPr>
        <p:spPr/>
        <p:txBody>
          <a:bodyPr/>
          <a:lstStyle/>
          <a:p>
            <a:r>
              <a:rPr lang="en-US"/>
              <a:t>EIB Feb 2024 Monthly Meeting</a:t>
            </a:r>
          </a:p>
        </p:txBody>
      </p:sp>
      <p:sp>
        <p:nvSpPr>
          <p:cNvPr id="6" name="Slide Number Placeholder 5">
            <a:extLst>
              <a:ext uri="{FF2B5EF4-FFF2-40B4-BE49-F238E27FC236}">
                <a16:creationId xmlns:a16="http://schemas.microsoft.com/office/drawing/2014/main" id="{44578D67-350D-58DC-7930-6C4254C07196}"/>
              </a:ext>
            </a:extLst>
          </p:cNvPr>
          <p:cNvSpPr>
            <a:spLocks noGrp="1"/>
          </p:cNvSpPr>
          <p:nvPr>
            <p:ph type="sldNum" sz="quarter" idx="12"/>
          </p:nvPr>
        </p:nvSpPr>
        <p:spPr/>
        <p:txBody>
          <a:bodyPr/>
          <a:lstStyle/>
          <a:p>
            <a:fld id="{5874D6C6-B3A5-4F2C-A6BF-E3D57C3A1219}" type="slidenum">
              <a:rPr lang="en-US" smtClean="0"/>
              <a:t>24</a:t>
            </a:fld>
            <a:endParaRPr lang="en-US"/>
          </a:p>
        </p:txBody>
      </p:sp>
      <p:sp>
        <p:nvSpPr>
          <p:cNvPr id="7" name="Content Placeholder 6">
            <a:extLst>
              <a:ext uri="{FF2B5EF4-FFF2-40B4-BE49-F238E27FC236}">
                <a16:creationId xmlns:a16="http://schemas.microsoft.com/office/drawing/2014/main" id="{F3637934-1E35-1FD9-FC66-55D6055BA413}"/>
              </a:ext>
            </a:extLst>
          </p:cNvPr>
          <p:cNvSpPr>
            <a:spLocks noGrp="1"/>
          </p:cNvSpPr>
          <p:nvPr>
            <p:ph sz="quarter" idx="13"/>
          </p:nvPr>
        </p:nvSpPr>
        <p:spPr/>
        <p:txBody>
          <a:bodyPr/>
          <a:lstStyle/>
          <a:p>
            <a:r>
              <a:rPr lang="en-US"/>
              <a:t>Risks</a:t>
            </a:r>
          </a:p>
        </p:txBody>
      </p:sp>
    </p:spTree>
    <p:extLst>
      <p:ext uri="{BB962C8B-B14F-4D97-AF65-F5344CB8AC3E}">
        <p14:creationId xmlns:p14="http://schemas.microsoft.com/office/powerpoint/2010/main" val="617204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a:extLst>
              <a:ext uri="{FF2B5EF4-FFF2-40B4-BE49-F238E27FC236}">
                <a16:creationId xmlns:a16="http://schemas.microsoft.com/office/drawing/2014/main" id="{0DECD761-0E8C-7CC7-D4E6-3C8E52BD9845}"/>
              </a:ext>
            </a:extLst>
          </p:cNvPr>
          <p:cNvSpPr>
            <a:spLocks noGrp="1"/>
          </p:cNvSpPr>
          <p:nvPr>
            <p:ph type="dt" sz="half" idx="10"/>
          </p:nvPr>
        </p:nvSpPr>
        <p:spPr/>
        <p:txBody>
          <a:bodyPr/>
          <a:lstStyle/>
          <a:p>
            <a:r>
              <a:rPr lang="en-US"/>
              <a:t>02.13.2024</a:t>
            </a:r>
          </a:p>
        </p:txBody>
      </p:sp>
      <p:sp>
        <p:nvSpPr>
          <p:cNvPr id="5" name="Footer Placeholder 4">
            <a:extLst>
              <a:ext uri="{FF2B5EF4-FFF2-40B4-BE49-F238E27FC236}">
                <a16:creationId xmlns:a16="http://schemas.microsoft.com/office/drawing/2014/main" id="{B3A4C5F7-0715-F3E9-8011-FCF128031B2E}"/>
              </a:ext>
            </a:extLst>
          </p:cNvPr>
          <p:cNvSpPr>
            <a:spLocks noGrp="1"/>
          </p:cNvSpPr>
          <p:nvPr>
            <p:ph type="ftr" sz="quarter" idx="11"/>
          </p:nvPr>
        </p:nvSpPr>
        <p:spPr/>
        <p:txBody>
          <a:bodyPr/>
          <a:lstStyle/>
          <a:p>
            <a:r>
              <a:rPr lang="en-US"/>
              <a:t>EIB Feb 2024 Monthly Meeting</a:t>
            </a:r>
          </a:p>
        </p:txBody>
      </p:sp>
      <p:sp>
        <p:nvSpPr>
          <p:cNvPr id="6" name="Slide Number Placeholder 5">
            <a:extLst>
              <a:ext uri="{FF2B5EF4-FFF2-40B4-BE49-F238E27FC236}">
                <a16:creationId xmlns:a16="http://schemas.microsoft.com/office/drawing/2014/main" id="{E47FA372-E47F-115B-F052-3F354A1290E6}"/>
              </a:ext>
            </a:extLst>
          </p:cNvPr>
          <p:cNvSpPr>
            <a:spLocks noGrp="1"/>
          </p:cNvSpPr>
          <p:nvPr>
            <p:ph type="sldNum" sz="quarter" idx="12"/>
          </p:nvPr>
        </p:nvSpPr>
        <p:spPr/>
        <p:txBody>
          <a:bodyPr/>
          <a:lstStyle/>
          <a:p>
            <a:fld id="{5874D6C6-B3A5-4F2C-A6BF-E3D57C3A1219}" type="slidenum">
              <a:rPr lang="en-US" smtClean="0"/>
              <a:t>25</a:t>
            </a:fld>
            <a:endParaRPr lang="en-US"/>
          </a:p>
        </p:txBody>
      </p:sp>
      <p:sp>
        <p:nvSpPr>
          <p:cNvPr id="7" name="Content Placeholder 6">
            <a:extLst>
              <a:ext uri="{FF2B5EF4-FFF2-40B4-BE49-F238E27FC236}">
                <a16:creationId xmlns:a16="http://schemas.microsoft.com/office/drawing/2014/main" id="{3D8A31EF-E9F9-D177-7190-D1EF5482EE99}"/>
              </a:ext>
            </a:extLst>
          </p:cNvPr>
          <p:cNvSpPr>
            <a:spLocks noGrp="1"/>
          </p:cNvSpPr>
          <p:nvPr>
            <p:ph sz="quarter" idx="13"/>
          </p:nvPr>
        </p:nvSpPr>
        <p:spPr/>
        <p:txBody>
          <a:bodyPr/>
          <a:lstStyle/>
          <a:p>
            <a:r>
              <a:rPr lang="en-US"/>
              <a:t>Known Dependencies</a:t>
            </a:r>
          </a:p>
        </p:txBody>
      </p:sp>
      <p:sp>
        <p:nvSpPr>
          <p:cNvPr id="10" name="Content Placeholder 9">
            <a:extLst>
              <a:ext uri="{FF2B5EF4-FFF2-40B4-BE49-F238E27FC236}">
                <a16:creationId xmlns:a16="http://schemas.microsoft.com/office/drawing/2014/main" id="{3EDD8141-63BA-4F98-3D54-87E7835AE976}"/>
              </a:ext>
            </a:extLst>
          </p:cNvPr>
          <p:cNvSpPr>
            <a:spLocks noGrp="1"/>
          </p:cNvSpPr>
          <p:nvPr>
            <p:ph idx="1"/>
          </p:nvPr>
        </p:nvSpPr>
        <p:spPr>
          <a:xfrm>
            <a:off x="576470" y="1269444"/>
            <a:ext cx="5247861" cy="4696931"/>
          </a:xfrm>
        </p:spPr>
        <p:txBody>
          <a:bodyPr>
            <a:normAutofit lnSpcReduction="10000"/>
          </a:bodyPr>
          <a:lstStyle/>
          <a:p>
            <a:pPr marL="0" indent="0">
              <a:buNone/>
            </a:pPr>
            <a:r>
              <a:rPr lang="en-US" u="sng" dirty="0"/>
              <a:t>Technology Dependency</a:t>
            </a:r>
          </a:p>
          <a:p>
            <a:r>
              <a:rPr lang="en-US" dirty="0"/>
              <a:t>Facilities Clock and Badge Replacement (CSH, ESH, SWVMHI, CCCA, SEVTC, NVMHI, HDMC) </a:t>
            </a:r>
            <a:r>
              <a:rPr lang="en-US" u="sng" dirty="0"/>
              <a:t>before</a:t>
            </a:r>
            <a:r>
              <a:rPr lang="en-US" dirty="0"/>
              <a:t> Facilities Enterprise Kronos/UKG Workforce Central and Advanced Scheduling Replacement.</a:t>
            </a:r>
          </a:p>
          <a:p>
            <a:r>
              <a:rPr lang="en-US" dirty="0"/>
              <a:t>Electronic Requisitioning for all state facilities in </a:t>
            </a:r>
            <a:r>
              <a:rPr lang="en-US" dirty="0" err="1"/>
              <a:t>eVA</a:t>
            </a:r>
            <a:r>
              <a:rPr lang="en-US" dirty="0"/>
              <a:t> </a:t>
            </a:r>
            <a:r>
              <a:rPr lang="en-US" u="sng" dirty="0"/>
              <a:t>including</a:t>
            </a:r>
            <a:r>
              <a:rPr lang="en-US" dirty="0"/>
              <a:t> the </a:t>
            </a:r>
            <a:r>
              <a:rPr lang="en-US" dirty="0" err="1"/>
              <a:t>eVA</a:t>
            </a:r>
            <a:r>
              <a:rPr lang="en-US" dirty="0"/>
              <a:t> interface for food services to reduce manual process of managing inventory for CBORD </a:t>
            </a:r>
            <a:r>
              <a:rPr lang="en-US" dirty="0" err="1"/>
              <a:t>NetMenu</a:t>
            </a:r>
            <a:r>
              <a:rPr lang="en-US" dirty="0"/>
              <a:t>.</a:t>
            </a:r>
          </a:p>
          <a:p>
            <a:r>
              <a:rPr lang="en-US" dirty="0"/>
              <a:t>CBORD </a:t>
            </a:r>
            <a:r>
              <a:rPr lang="en-US" dirty="0" err="1"/>
              <a:t>NetMenu</a:t>
            </a:r>
            <a:r>
              <a:rPr lang="en-US" dirty="0"/>
              <a:t> (facilities already using CBORD) </a:t>
            </a:r>
            <a:r>
              <a:rPr lang="en-US" u="sng" dirty="0"/>
              <a:t>before</a:t>
            </a:r>
            <a:r>
              <a:rPr lang="en-US" dirty="0"/>
              <a:t> VCBR Adoption of CBORD </a:t>
            </a:r>
            <a:r>
              <a:rPr lang="en-US" dirty="0" err="1"/>
              <a:t>NetMenu</a:t>
            </a:r>
            <a:r>
              <a:rPr lang="en-US" dirty="0"/>
              <a:t>.</a:t>
            </a:r>
          </a:p>
          <a:p>
            <a:r>
              <a:rPr lang="en-US" dirty="0"/>
              <a:t>EDW go-live </a:t>
            </a:r>
            <a:r>
              <a:rPr lang="en-US" u="sng" dirty="0"/>
              <a:t>before</a:t>
            </a:r>
            <a:r>
              <a:rPr lang="en-US" dirty="0"/>
              <a:t> EDCC Integration</a:t>
            </a:r>
          </a:p>
          <a:p>
            <a:pPr marL="0" indent="0">
              <a:buNone/>
            </a:pPr>
            <a:endParaRPr lang="en-US" dirty="0"/>
          </a:p>
          <a:p>
            <a:pPr marL="0" indent="0">
              <a:buNone/>
            </a:pPr>
            <a:r>
              <a:rPr lang="en-US" u="sng" dirty="0"/>
              <a:t>Patient Safety Risk / End of Life Dependency</a:t>
            </a:r>
          </a:p>
          <a:p>
            <a:r>
              <a:rPr lang="en-US" dirty="0"/>
              <a:t>Pyxis ADC Integration with EHR at ESH, HDMC (so also CSH), NVMHI, SWVMHI, VCBR </a:t>
            </a:r>
            <a:r>
              <a:rPr lang="en-US" u="sng" dirty="0"/>
              <a:t>before</a:t>
            </a:r>
            <a:r>
              <a:rPr lang="en-US" dirty="0"/>
              <a:t> SVMHI, WSH, CCCA, and PGH </a:t>
            </a:r>
            <a:r>
              <a:rPr lang="en-US" u="sng" dirty="0"/>
              <a:t>before</a:t>
            </a:r>
            <a:r>
              <a:rPr lang="en-US" dirty="0"/>
              <a:t> Catawba and possibly SEVTC. New CSH phase to be determined.</a:t>
            </a:r>
          </a:p>
        </p:txBody>
      </p:sp>
      <p:sp>
        <p:nvSpPr>
          <p:cNvPr id="11" name="Content Placeholder 9">
            <a:extLst>
              <a:ext uri="{FF2B5EF4-FFF2-40B4-BE49-F238E27FC236}">
                <a16:creationId xmlns:a16="http://schemas.microsoft.com/office/drawing/2014/main" id="{08933E4E-607D-717C-2312-CEAEC92DB9D6}"/>
              </a:ext>
            </a:extLst>
          </p:cNvPr>
          <p:cNvSpPr txBox="1">
            <a:spLocks/>
          </p:cNvSpPr>
          <p:nvPr/>
        </p:nvSpPr>
        <p:spPr>
          <a:xfrm>
            <a:off x="6483627" y="1269443"/>
            <a:ext cx="5247861" cy="4696931"/>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16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endParaRPr lang="en-US"/>
          </a:p>
        </p:txBody>
      </p:sp>
      <p:sp>
        <p:nvSpPr>
          <p:cNvPr id="13" name="Content Placeholder 9">
            <a:extLst>
              <a:ext uri="{FF2B5EF4-FFF2-40B4-BE49-F238E27FC236}">
                <a16:creationId xmlns:a16="http://schemas.microsoft.com/office/drawing/2014/main" id="{B29D73EE-F201-6E49-228E-982F72F08AE9}"/>
              </a:ext>
            </a:extLst>
          </p:cNvPr>
          <p:cNvSpPr txBox="1">
            <a:spLocks/>
          </p:cNvSpPr>
          <p:nvPr/>
        </p:nvSpPr>
        <p:spPr>
          <a:xfrm>
            <a:off x="6367669" y="1269442"/>
            <a:ext cx="5247861" cy="4696931"/>
          </a:xfrm>
          <a:prstGeom prst="rect">
            <a:avLst/>
          </a:prstGeom>
        </p:spPr>
        <p:txBody>
          <a:bodyPr vert="horz" lIns="91440" tIns="45720" rIns="91440" bIns="45720" rtlCol="0">
            <a:normAutofit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16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u="sng" dirty="0"/>
              <a:t>Procurement Dependency</a:t>
            </a:r>
          </a:p>
          <a:p>
            <a:r>
              <a:rPr lang="en-US" dirty="0"/>
              <a:t>Oracle Millennium Sole Source contract (current SOW ends Aug 2025) </a:t>
            </a:r>
            <a:r>
              <a:rPr lang="en-US" u="sng" dirty="0"/>
              <a:t>before</a:t>
            </a:r>
            <a:r>
              <a:rPr lang="en-US" dirty="0"/>
              <a:t> Telehealth Services for State Facilities</a:t>
            </a:r>
          </a:p>
          <a:p>
            <a:pPr marL="0" indent="0">
              <a:buNone/>
            </a:pPr>
            <a:endParaRPr lang="en-US" dirty="0"/>
          </a:p>
          <a:p>
            <a:pPr marL="0" indent="0">
              <a:buNone/>
            </a:pPr>
            <a:r>
              <a:rPr lang="en-US" u="sng" dirty="0"/>
              <a:t>Data Dependency</a:t>
            </a:r>
          </a:p>
          <a:p>
            <a:r>
              <a:rPr lang="en-US" dirty="0"/>
              <a:t>IMS Replacement/Legacy Systems Data; Analysis/Migration Prep </a:t>
            </a:r>
            <a:r>
              <a:rPr lang="en-US" u="sng" dirty="0"/>
              <a:t>before</a:t>
            </a:r>
            <a:r>
              <a:rPr lang="en-US" dirty="0"/>
              <a:t> Incident Management System implementation</a:t>
            </a:r>
          </a:p>
          <a:p>
            <a:pPr marL="0" indent="0">
              <a:buNone/>
            </a:pPr>
            <a:endParaRPr lang="en-US" dirty="0"/>
          </a:p>
          <a:p>
            <a:pPr marL="0" indent="0">
              <a:buFont typeface="Arial" panose="020B0604020202020204" pitchFamily="34" charset="0"/>
              <a:buNone/>
            </a:pPr>
            <a:r>
              <a:rPr lang="en-US" u="sng" dirty="0"/>
              <a:t>Resourcing Dependency</a:t>
            </a:r>
          </a:p>
          <a:p>
            <a:r>
              <a:rPr lang="en-US" dirty="0"/>
              <a:t>Pyxis ADC Integration with EHR </a:t>
            </a:r>
            <a:r>
              <a:rPr lang="en-US" u="sng" dirty="0"/>
              <a:t>before</a:t>
            </a:r>
            <a:r>
              <a:rPr lang="en-US" dirty="0"/>
              <a:t> </a:t>
            </a:r>
            <a:r>
              <a:rPr lang="en-US" dirty="0" err="1"/>
              <a:t>ePrescribe</a:t>
            </a:r>
            <a:r>
              <a:rPr lang="en-US" dirty="0"/>
              <a:t> Medication Billing for ESH.</a:t>
            </a:r>
          </a:p>
          <a:p>
            <a:r>
              <a:rPr lang="en-US" dirty="0"/>
              <a:t>See next slide for overlapping resources. Providers, HIM, Social Work, quality and compliance, and other clinical staff also are impacted with multiple projects.</a:t>
            </a:r>
          </a:p>
        </p:txBody>
      </p:sp>
    </p:spTree>
    <p:extLst>
      <p:ext uri="{BB962C8B-B14F-4D97-AF65-F5344CB8AC3E}">
        <p14:creationId xmlns:p14="http://schemas.microsoft.com/office/powerpoint/2010/main" val="225992343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a:extLst>
              <a:ext uri="{FF2B5EF4-FFF2-40B4-BE49-F238E27FC236}">
                <a16:creationId xmlns:a16="http://schemas.microsoft.com/office/drawing/2014/main" id="{0DECD761-0E8C-7CC7-D4E6-3C8E52BD9845}"/>
              </a:ext>
            </a:extLst>
          </p:cNvPr>
          <p:cNvSpPr>
            <a:spLocks noGrp="1"/>
          </p:cNvSpPr>
          <p:nvPr>
            <p:ph type="dt" sz="half" idx="10"/>
          </p:nvPr>
        </p:nvSpPr>
        <p:spPr/>
        <p:txBody>
          <a:bodyPr/>
          <a:lstStyle/>
          <a:p>
            <a:r>
              <a:rPr lang="en-US"/>
              <a:t>01.09.2024</a:t>
            </a:r>
          </a:p>
        </p:txBody>
      </p:sp>
      <p:sp>
        <p:nvSpPr>
          <p:cNvPr id="5" name="Footer Placeholder 4">
            <a:extLst>
              <a:ext uri="{FF2B5EF4-FFF2-40B4-BE49-F238E27FC236}">
                <a16:creationId xmlns:a16="http://schemas.microsoft.com/office/drawing/2014/main" id="{B3A4C5F7-0715-F3E9-8011-FCF128031B2E}"/>
              </a:ext>
            </a:extLst>
          </p:cNvPr>
          <p:cNvSpPr>
            <a:spLocks noGrp="1"/>
          </p:cNvSpPr>
          <p:nvPr>
            <p:ph type="ftr" sz="quarter" idx="11"/>
          </p:nvPr>
        </p:nvSpPr>
        <p:spPr/>
        <p:txBody>
          <a:bodyPr/>
          <a:lstStyle/>
          <a:p>
            <a:r>
              <a:rPr lang="en-US"/>
              <a:t>EIB Jan 2024 Monthly Meeting</a:t>
            </a:r>
          </a:p>
        </p:txBody>
      </p:sp>
      <p:sp>
        <p:nvSpPr>
          <p:cNvPr id="6" name="Slide Number Placeholder 5">
            <a:extLst>
              <a:ext uri="{FF2B5EF4-FFF2-40B4-BE49-F238E27FC236}">
                <a16:creationId xmlns:a16="http://schemas.microsoft.com/office/drawing/2014/main" id="{E47FA372-E47F-115B-F052-3F354A1290E6}"/>
              </a:ext>
            </a:extLst>
          </p:cNvPr>
          <p:cNvSpPr>
            <a:spLocks noGrp="1"/>
          </p:cNvSpPr>
          <p:nvPr>
            <p:ph type="sldNum" sz="quarter" idx="12"/>
          </p:nvPr>
        </p:nvSpPr>
        <p:spPr/>
        <p:txBody>
          <a:bodyPr/>
          <a:lstStyle/>
          <a:p>
            <a:fld id="{5874D6C6-B3A5-4F2C-A6BF-E3D57C3A1219}" type="slidenum">
              <a:rPr lang="en-US" smtClean="0"/>
              <a:t>26</a:t>
            </a:fld>
            <a:endParaRPr lang="en-US"/>
          </a:p>
        </p:txBody>
      </p:sp>
      <p:sp>
        <p:nvSpPr>
          <p:cNvPr id="11" name="Content Placeholder 9">
            <a:extLst>
              <a:ext uri="{FF2B5EF4-FFF2-40B4-BE49-F238E27FC236}">
                <a16:creationId xmlns:a16="http://schemas.microsoft.com/office/drawing/2014/main" id="{08933E4E-607D-717C-2312-CEAEC92DB9D6}"/>
              </a:ext>
            </a:extLst>
          </p:cNvPr>
          <p:cNvSpPr txBox="1">
            <a:spLocks/>
          </p:cNvSpPr>
          <p:nvPr/>
        </p:nvSpPr>
        <p:spPr>
          <a:xfrm>
            <a:off x="6483627" y="1269443"/>
            <a:ext cx="5247861" cy="4696931"/>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16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endParaRPr lang="en-US"/>
          </a:p>
        </p:txBody>
      </p:sp>
      <p:graphicFrame>
        <p:nvGraphicFramePr>
          <p:cNvPr id="8" name="Content Placeholder 7">
            <a:extLst>
              <a:ext uri="{FF2B5EF4-FFF2-40B4-BE49-F238E27FC236}">
                <a16:creationId xmlns:a16="http://schemas.microsoft.com/office/drawing/2014/main" id="{B25C7F38-B747-0C3C-B402-77E1613CB4BD}"/>
              </a:ext>
            </a:extLst>
          </p:cNvPr>
          <p:cNvGraphicFramePr>
            <a:graphicFrameLocks noGrp="1"/>
          </p:cNvGraphicFramePr>
          <p:nvPr>
            <p:ph idx="1"/>
            <p:extLst>
              <p:ext uri="{D42A27DB-BD31-4B8C-83A1-F6EECF244321}">
                <p14:modId xmlns:p14="http://schemas.microsoft.com/office/powerpoint/2010/main" val="2203945513"/>
              </p:ext>
            </p:extLst>
          </p:nvPr>
        </p:nvGraphicFramePr>
        <p:xfrm>
          <a:off x="285750" y="319088"/>
          <a:ext cx="11690900" cy="6217264"/>
        </p:xfrm>
        <a:graphic>
          <a:graphicData uri="http://schemas.openxmlformats.org/drawingml/2006/table">
            <a:tbl>
              <a:tblPr firstRow="1" bandRow="1">
                <a:tableStyleId>{5C22544A-7EE6-4342-B048-85BDC9FD1C3A}</a:tableStyleId>
              </a:tblPr>
              <a:tblGrid>
                <a:gridCol w="2922725">
                  <a:extLst>
                    <a:ext uri="{9D8B030D-6E8A-4147-A177-3AD203B41FA5}">
                      <a16:colId xmlns:a16="http://schemas.microsoft.com/office/drawing/2014/main" val="3228415511"/>
                    </a:ext>
                  </a:extLst>
                </a:gridCol>
                <a:gridCol w="2922725">
                  <a:extLst>
                    <a:ext uri="{9D8B030D-6E8A-4147-A177-3AD203B41FA5}">
                      <a16:colId xmlns:a16="http://schemas.microsoft.com/office/drawing/2014/main" val="64096681"/>
                    </a:ext>
                  </a:extLst>
                </a:gridCol>
                <a:gridCol w="2922725">
                  <a:extLst>
                    <a:ext uri="{9D8B030D-6E8A-4147-A177-3AD203B41FA5}">
                      <a16:colId xmlns:a16="http://schemas.microsoft.com/office/drawing/2014/main" val="2646626355"/>
                    </a:ext>
                  </a:extLst>
                </a:gridCol>
                <a:gridCol w="2922725">
                  <a:extLst>
                    <a:ext uri="{9D8B030D-6E8A-4147-A177-3AD203B41FA5}">
                      <a16:colId xmlns:a16="http://schemas.microsoft.com/office/drawing/2014/main" val="381809407"/>
                    </a:ext>
                  </a:extLst>
                </a:gridCol>
              </a:tblGrid>
              <a:tr h="550772">
                <a:tc>
                  <a:txBody>
                    <a:bodyPr/>
                    <a:lstStyle/>
                    <a:p>
                      <a:pPr algn="l" rtl="0" fontAlgn="ctr"/>
                      <a:r>
                        <a:rPr lang="en-US" sz="1800" b="1" kern="1200">
                          <a:solidFill>
                            <a:schemeClr val="lt1"/>
                          </a:solidFill>
                          <a:latin typeface="+mn-lt"/>
                          <a:ea typeface="+mn-ea"/>
                          <a:cs typeface="+mn-cs"/>
                        </a:rPr>
                        <a:t>Facility Training Staff &amp; Facility IT Staff</a:t>
                      </a:r>
                    </a:p>
                  </a:txBody>
                  <a:tcPr marL="9525" marR="9525" marT="9525" marB="0" anchor="ctr"/>
                </a:tc>
                <a:tc>
                  <a:txBody>
                    <a:bodyPr/>
                    <a:lstStyle/>
                    <a:p>
                      <a:r>
                        <a:rPr lang="en-US"/>
                        <a:t>Facility Nursing Staff</a:t>
                      </a:r>
                    </a:p>
                  </a:txBody>
                  <a:tcPr/>
                </a:tc>
                <a:tc>
                  <a:txBody>
                    <a:bodyPr/>
                    <a:lstStyle/>
                    <a:p>
                      <a:r>
                        <a:rPr lang="en-US" dirty="0"/>
                        <a:t>CO IT</a:t>
                      </a:r>
                    </a:p>
                  </a:txBody>
                  <a:tcPr/>
                </a:tc>
                <a:tc>
                  <a:txBody>
                    <a:bodyPr/>
                    <a:lstStyle/>
                    <a:p>
                      <a:r>
                        <a:rPr lang="en-US"/>
                        <a:t>Clinical Informaticists </a:t>
                      </a:r>
                    </a:p>
                  </a:txBody>
                  <a:tcPr/>
                </a:tc>
                <a:extLst>
                  <a:ext uri="{0D108BD9-81ED-4DB2-BD59-A6C34878D82A}">
                    <a16:rowId xmlns:a16="http://schemas.microsoft.com/office/drawing/2014/main" val="536116706"/>
                  </a:ext>
                </a:extLst>
              </a:tr>
              <a:tr h="365928">
                <a:tc>
                  <a:txBody>
                    <a:bodyPr/>
                    <a:lstStyle/>
                    <a:p>
                      <a:pPr marL="914400" lvl="2" algn="l" defTabSz="914400" rtl="0" eaLnBrk="1" fontAlgn="ctr" latinLnBrk="0" hangingPunct="1"/>
                      <a:r>
                        <a:rPr lang="en-US" sz="1200" b="0" i="0" u="none" strike="noStrike" kern="1200">
                          <a:solidFill>
                            <a:srgbClr val="00689A"/>
                          </a:solidFill>
                          <a:effectLst/>
                          <a:latin typeface="Raleway" pitchFamily="2" charset="0"/>
                          <a:ea typeface="+mn-ea"/>
                          <a:cs typeface="+mn-cs"/>
                        </a:rPr>
                        <a:t>All</a:t>
                      </a:r>
                    </a:p>
                  </a:txBody>
                  <a:tcPr marL="9525" marR="9525" marT="9525" marB="0" anchor="ctr"/>
                </a:tc>
                <a:tc>
                  <a:txBody>
                    <a:bodyPr/>
                    <a:lstStyle/>
                    <a:p>
                      <a:pPr algn="l" rtl="0" fontAlgn="ctr">
                        <a:buClr>
                          <a:srgbClr val="000000"/>
                        </a:buClr>
                        <a:buSzPts val="1200"/>
                        <a:buFont typeface="Arial" panose="020B0604020202020204" pitchFamily="34" charset="0"/>
                        <a:buNone/>
                      </a:pPr>
                      <a:r>
                        <a:rPr lang="en-US" sz="1200" kern="1200">
                          <a:solidFill>
                            <a:schemeClr val="dk1"/>
                          </a:solidFill>
                          <a:latin typeface="+mn-lt"/>
                          <a:ea typeface="+mn-ea"/>
                          <a:cs typeface="+mn-cs"/>
                        </a:rPr>
                        <a:t>Pyxis ADC Integration with EHR</a:t>
                      </a:r>
                    </a:p>
                  </a:txBody>
                  <a:tcPr marL="171450" marR="9525" marT="9525" marB="0" anchor="ctr"/>
                </a:tc>
                <a:tc>
                  <a:txBody>
                    <a:bodyPr/>
                    <a:lstStyle/>
                    <a:p>
                      <a:pPr algn="l" rtl="0" fontAlgn="ctr"/>
                      <a:r>
                        <a:rPr lang="en-US" sz="1200" kern="1200">
                          <a:solidFill>
                            <a:schemeClr val="dk1"/>
                          </a:solidFill>
                          <a:latin typeface="+mn-lt"/>
                          <a:ea typeface="+mn-ea"/>
                          <a:cs typeface="+mn-cs"/>
                        </a:rPr>
                        <a:t>Pyxis ADC Integration with EHR</a:t>
                      </a:r>
                    </a:p>
                  </a:txBody>
                  <a:tcPr marL="9525" marR="9525" marT="9525" marB="0" anchor="ctr"/>
                </a:tc>
                <a:tc>
                  <a:txBody>
                    <a:bodyPr/>
                    <a:lstStyle/>
                    <a:p>
                      <a:pPr algn="l" rtl="0" fontAlgn="ctr">
                        <a:buClr>
                          <a:srgbClr val="000000"/>
                        </a:buClr>
                        <a:buSzPts val="1200"/>
                        <a:buFont typeface="Arial" panose="020B0604020202020204" pitchFamily="34" charset="0"/>
                        <a:buNone/>
                      </a:pPr>
                      <a:r>
                        <a:rPr lang="en-US" sz="1200" kern="1200">
                          <a:solidFill>
                            <a:schemeClr val="dk1"/>
                          </a:solidFill>
                          <a:latin typeface="+mn-lt"/>
                          <a:ea typeface="+mn-ea"/>
                          <a:cs typeface="+mn-cs"/>
                        </a:rPr>
                        <a:t>Pyxis ADC Integration with EHR</a:t>
                      </a:r>
                    </a:p>
                  </a:txBody>
                  <a:tcPr marL="171450" marR="9525" marT="9525" marB="0" anchor="ctr"/>
                </a:tc>
                <a:extLst>
                  <a:ext uri="{0D108BD9-81ED-4DB2-BD59-A6C34878D82A}">
                    <a16:rowId xmlns:a16="http://schemas.microsoft.com/office/drawing/2014/main" val="1381641453"/>
                  </a:ext>
                </a:extLst>
              </a:tr>
              <a:tr h="370315">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b="1" kern="1200">
                          <a:solidFill>
                            <a:schemeClr val="lt1"/>
                          </a:solidFill>
                          <a:latin typeface="+mn-lt"/>
                          <a:ea typeface="+mn-ea"/>
                          <a:cs typeface="+mn-cs"/>
                        </a:rPr>
                        <a:t>Facility &amp; CO Finance</a:t>
                      </a:r>
                      <a:endParaRPr lang="en-US"/>
                    </a:p>
                  </a:txBody>
                  <a:tcPr>
                    <a:solidFill>
                      <a:schemeClr val="accent1"/>
                    </a:solidFill>
                  </a:tcPr>
                </a:tc>
                <a:tc>
                  <a:txBody>
                    <a:bodyPr/>
                    <a:lstStyle/>
                    <a:p>
                      <a:pPr marL="0" marR="0" lvl="0" indent="0" algn="l" defTabSz="914400" rtl="0" eaLnBrk="1" fontAlgn="ctr" latinLnBrk="0" hangingPunct="1">
                        <a:lnSpc>
                          <a:spcPct val="100000"/>
                        </a:lnSpc>
                        <a:spcBef>
                          <a:spcPts val="0"/>
                        </a:spcBef>
                        <a:spcAft>
                          <a:spcPts val="0"/>
                        </a:spcAft>
                        <a:buClr>
                          <a:srgbClr val="000000"/>
                        </a:buClr>
                        <a:buSzPts val="1200"/>
                        <a:buFont typeface="Arial" panose="020B0604020202020204" pitchFamily="34" charset="0"/>
                        <a:buNone/>
                        <a:tabLst/>
                        <a:defRPr/>
                      </a:pPr>
                      <a:r>
                        <a:rPr lang="en-US" sz="1200" kern="1200" dirty="0">
                          <a:solidFill>
                            <a:schemeClr val="dk1"/>
                          </a:solidFill>
                          <a:latin typeface="+mn-lt"/>
                          <a:ea typeface="+mn-ea"/>
                          <a:cs typeface="+mn-cs"/>
                        </a:rPr>
                        <a:t>Facilities EHR OnePlan (Treatment Planning) Early Adoption Partnership</a:t>
                      </a:r>
                    </a:p>
                  </a:txBody>
                  <a:tcPr marL="171450" marR="9525" marT="9525" marB="0" anchor="ctr"/>
                </a:tc>
                <a:tc>
                  <a:txBody>
                    <a:bodyPr/>
                    <a:lstStyle/>
                    <a:p>
                      <a:pPr algn="l" rtl="0" fontAlgn="ctr"/>
                      <a:r>
                        <a:rPr lang="en-US" sz="1200" kern="1200" dirty="0">
                          <a:solidFill>
                            <a:schemeClr val="dk1"/>
                          </a:solidFill>
                          <a:latin typeface="+mn-lt"/>
                          <a:ea typeface="+mn-ea"/>
                          <a:cs typeface="+mn-cs"/>
                        </a:rPr>
                        <a:t>Facilities EHR OnePlan (Treatment Planning) Early Adoption Partnership</a:t>
                      </a:r>
                    </a:p>
                  </a:txBody>
                  <a:tcPr marL="9525" marR="9525" marT="9525" marB="0" anchor="ctr"/>
                </a:tc>
                <a:tc>
                  <a:txBody>
                    <a:bodyPr/>
                    <a:lstStyle/>
                    <a:p>
                      <a:pPr marL="0" marR="0" lvl="0" indent="0" algn="l" defTabSz="914400" rtl="0" eaLnBrk="1" fontAlgn="ctr" latinLnBrk="0" hangingPunct="1">
                        <a:lnSpc>
                          <a:spcPct val="100000"/>
                        </a:lnSpc>
                        <a:spcBef>
                          <a:spcPts val="0"/>
                        </a:spcBef>
                        <a:spcAft>
                          <a:spcPts val="0"/>
                        </a:spcAft>
                        <a:buClr>
                          <a:srgbClr val="000000"/>
                        </a:buClr>
                        <a:buSzPts val="1200"/>
                        <a:buFont typeface="Arial" panose="020B0604020202020204" pitchFamily="34" charset="0"/>
                        <a:buNone/>
                        <a:tabLst/>
                        <a:defRPr/>
                      </a:pPr>
                      <a:r>
                        <a:rPr lang="en-US" sz="1200" kern="1200" dirty="0">
                          <a:solidFill>
                            <a:schemeClr val="dk1"/>
                          </a:solidFill>
                          <a:latin typeface="+mn-lt"/>
                          <a:ea typeface="+mn-ea"/>
                          <a:cs typeface="+mn-cs"/>
                        </a:rPr>
                        <a:t>Facilities EHR OnePlan (Treatment Planning) Early Adoption Partnership</a:t>
                      </a:r>
                    </a:p>
                  </a:txBody>
                  <a:tcPr marL="171450" marR="9525" marT="9525" marB="0" anchor="ctr"/>
                </a:tc>
                <a:extLst>
                  <a:ext uri="{0D108BD9-81ED-4DB2-BD59-A6C34878D82A}">
                    <a16:rowId xmlns:a16="http://schemas.microsoft.com/office/drawing/2014/main" val="2967233344"/>
                  </a:ext>
                </a:extLst>
              </a:tr>
              <a:tr h="550772">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a:solidFill>
                            <a:schemeClr val="dk1"/>
                          </a:solidFill>
                          <a:latin typeface="+mn-lt"/>
                          <a:ea typeface="+mn-ea"/>
                          <a:cs typeface="+mn-cs"/>
                        </a:rPr>
                        <a:t>Facilities Enterprise UKG Dimensions/Pro - Migration and Implementation</a:t>
                      </a:r>
                    </a:p>
                  </a:txBody>
                  <a:tcPr>
                    <a:solidFill>
                      <a:srgbClr val="D4DDCF"/>
                    </a:solidFill>
                  </a:tcPr>
                </a:tc>
                <a:tc>
                  <a:txBody>
                    <a:bodyPr/>
                    <a:lstStyle/>
                    <a:p>
                      <a:r>
                        <a:rPr lang="en-US" sz="1200" kern="1200" dirty="0">
                          <a:solidFill>
                            <a:schemeClr val="dk1"/>
                          </a:solidFill>
                          <a:latin typeface="+mn-lt"/>
                          <a:ea typeface="+mn-ea"/>
                          <a:cs typeface="+mn-cs"/>
                        </a:rPr>
                        <a:t>Facilities Enterprise Kronos/UKG Workforce Central and Advanced Scheduling Replacement</a:t>
                      </a:r>
                    </a:p>
                  </a:txBody>
                  <a:tcPr marL="171450" marR="9525" marT="9525" marB="0" anchor="ctr"/>
                </a:tc>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lang="en-US" sz="1200" kern="1200">
                          <a:solidFill>
                            <a:schemeClr val="dk1"/>
                          </a:solidFill>
                          <a:latin typeface="+mn-lt"/>
                          <a:ea typeface="+mn-ea"/>
                          <a:cs typeface="+mn-cs"/>
                        </a:rPr>
                        <a:t>IMS Replacement/Legacy Systems Data; Analysis/Migration Prep and Incident Management System</a:t>
                      </a:r>
                    </a:p>
                    <a:p>
                      <a:pPr algn="l" rtl="0" fontAlgn="ctr"/>
                      <a:endParaRPr lang="en-US" sz="1200" kern="1200">
                        <a:solidFill>
                          <a:schemeClr val="dk1"/>
                        </a:solidFill>
                        <a:latin typeface="+mn-lt"/>
                        <a:ea typeface="+mn-ea"/>
                        <a:cs typeface="+mn-cs"/>
                      </a:endParaRPr>
                    </a:p>
                  </a:txBody>
                  <a:tcPr marL="9525" marR="9525" marT="9525" marB="0" anchor="ctr"/>
                </a:tc>
                <a:tc>
                  <a:txBody>
                    <a:bodyPr/>
                    <a:lstStyle/>
                    <a:p>
                      <a:pPr algn="l" rtl="0" fontAlgn="ctr">
                        <a:buClr>
                          <a:srgbClr val="000000"/>
                        </a:buClr>
                        <a:buSzPts val="1200"/>
                        <a:buFont typeface="Arial" panose="020B0604020202020204" pitchFamily="34" charset="0"/>
                        <a:buNone/>
                      </a:pPr>
                      <a:endParaRPr lang="en-US" sz="1200" kern="1200">
                        <a:solidFill>
                          <a:schemeClr val="dk1"/>
                        </a:solidFill>
                        <a:latin typeface="+mn-lt"/>
                        <a:ea typeface="+mn-ea"/>
                        <a:cs typeface="+mn-cs"/>
                      </a:endParaRPr>
                    </a:p>
                  </a:txBody>
                  <a:tcPr marL="171450" marR="9525" marT="9525" marB="0" anchor="ctr"/>
                </a:tc>
                <a:extLst>
                  <a:ext uri="{0D108BD9-81ED-4DB2-BD59-A6C34878D82A}">
                    <a16:rowId xmlns:a16="http://schemas.microsoft.com/office/drawing/2014/main" val="1917653779"/>
                  </a:ext>
                </a:extLst>
              </a:tr>
              <a:tr h="370315">
                <a:tc>
                  <a:txBody>
                    <a:bodyPr/>
                    <a:lstStyle/>
                    <a:p>
                      <a:pPr algn="l" rtl="0" fontAlgn="ctr"/>
                      <a:r>
                        <a:rPr lang="en-US" sz="1200" kern="1200">
                          <a:solidFill>
                            <a:schemeClr val="dk1"/>
                          </a:solidFill>
                          <a:latin typeface="+mn-lt"/>
                          <a:ea typeface="+mn-ea"/>
                          <a:cs typeface="+mn-cs"/>
                        </a:rPr>
                        <a:t>Electronic requisitioning in </a:t>
                      </a:r>
                      <a:r>
                        <a:rPr lang="en-US" sz="1200" kern="1200" err="1">
                          <a:solidFill>
                            <a:schemeClr val="dk1"/>
                          </a:solidFill>
                          <a:latin typeface="+mn-lt"/>
                          <a:ea typeface="+mn-ea"/>
                          <a:cs typeface="+mn-cs"/>
                        </a:rPr>
                        <a:t>eVA</a:t>
                      </a:r>
                      <a:r>
                        <a:rPr lang="en-US" sz="1200" kern="1200">
                          <a:solidFill>
                            <a:schemeClr val="dk1"/>
                          </a:solidFill>
                          <a:latin typeface="+mn-lt"/>
                          <a:ea typeface="+mn-ea"/>
                          <a:cs typeface="+mn-cs"/>
                        </a:rPr>
                        <a:t> for all facilities</a:t>
                      </a:r>
                    </a:p>
                  </a:txBody>
                  <a:tcPr marL="9525" marR="9525" marT="9525" marB="0" anchor="ctr"/>
                </a:tc>
                <a:tc>
                  <a:txBody>
                    <a:bodyPr/>
                    <a:lstStyle/>
                    <a:p>
                      <a:pPr algn="l" rtl="0" fontAlgn="ctr">
                        <a:buClr>
                          <a:srgbClr val="000000"/>
                        </a:buClr>
                        <a:buSzPts val="1200"/>
                        <a:buFont typeface="Arial" panose="020B0604020202020204" pitchFamily="34" charset="0"/>
                        <a:buNone/>
                      </a:pPr>
                      <a:endParaRPr lang="en-US" sz="1200" kern="1200">
                        <a:solidFill>
                          <a:schemeClr val="dk1"/>
                        </a:solidFill>
                        <a:latin typeface="+mn-lt"/>
                        <a:ea typeface="+mn-ea"/>
                        <a:cs typeface="+mn-cs"/>
                      </a:endParaRPr>
                    </a:p>
                  </a:txBody>
                  <a:tcPr marL="171450" marR="9525" marT="9525" marB="0" anchor="ctr"/>
                </a:tc>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lang="en-US" sz="1200" kern="1200" dirty="0">
                          <a:solidFill>
                            <a:schemeClr val="dk1"/>
                          </a:solidFill>
                          <a:latin typeface="+mn-lt"/>
                          <a:ea typeface="+mn-ea"/>
                          <a:cs typeface="+mn-cs"/>
                        </a:rPr>
                        <a:t>Electronic requisitioning in </a:t>
                      </a:r>
                      <a:r>
                        <a:rPr lang="en-US" sz="1200" kern="1200" dirty="0" err="1">
                          <a:solidFill>
                            <a:schemeClr val="dk1"/>
                          </a:solidFill>
                          <a:latin typeface="+mn-lt"/>
                          <a:ea typeface="+mn-ea"/>
                          <a:cs typeface="+mn-cs"/>
                        </a:rPr>
                        <a:t>eVA</a:t>
                      </a:r>
                      <a:r>
                        <a:rPr lang="en-US" sz="1200" kern="1200" dirty="0">
                          <a:solidFill>
                            <a:schemeClr val="dk1"/>
                          </a:solidFill>
                          <a:latin typeface="+mn-lt"/>
                          <a:ea typeface="+mn-ea"/>
                          <a:cs typeface="+mn-cs"/>
                        </a:rPr>
                        <a:t> for all facilities</a:t>
                      </a:r>
                    </a:p>
                    <a:p>
                      <a:pPr algn="l" rtl="0" fontAlgn="ctr"/>
                      <a:endParaRPr lang="en-US" sz="1200" kern="1200" dirty="0">
                        <a:solidFill>
                          <a:schemeClr val="dk1"/>
                        </a:solidFill>
                        <a:latin typeface="+mn-lt"/>
                        <a:ea typeface="+mn-ea"/>
                        <a:cs typeface="+mn-cs"/>
                      </a:endParaRPr>
                    </a:p>
                  </a:txBody>
                  <a:tcPr marL="9525" marR="9525" marT="9525" marB="0" anchor="ctr"/>
                </a:tc>
                <a:tc>
                  <a:txBody>
                    <a:bodyPr/>
                    <a:lstStyle/>
                    <a:p>
                      <a:pPr algn="l" rtl="0" fontAlgn="ctr">
                        <a:buClr>
                          <a:srgbClr val="000000"/>
                        </a:buClr>
                        <a:buSzPts val="1200"/>
                        <a:buFont typeface="Arial" panose="020B0604020202020204" pitchFamily="34" charset="0"/>
                        <a:buNone/>
                      </a:pPr>
                      <a:endParaRPr lang="en-US" sz="1200" kern="1200">
                        <a:solidFill>
                          <a:schemeClr val="dk1"/>
                        </a:solidFill>
                        <a:latin typeface="+mn-lt"/>
                        <a:ea typeface="+mn-ea"/>
                        <a:cs typeface="+mn-cs"/>
                      </a:endParaRPr>
                    </a:p>
                  </a:txBody>
                  <a:tcPr marL="171450" marR="9525" marT="9525" marB="0" anchor="ctr"/>
                </a:tc>
                <a:extLst>
                  <a:ext uri="{0D108BD9-81ED-4DB2-BD59-A6C34878D82A}">
                    <a16:rowId xmlns:a16="http://schemas.microsoft.com/office/drawing/2014/main" val="466578593"/>
                  </a:ext>
                </a:extLst>
              </a:tr>
              <a:tr h="550772">
                <a:tc>
                  <a:txBody>
                    <a:bodyPr/>
                    <a:lstStyle/>
                    <a:p>
                      <a:pPr algn="l" rtl="0" fontAlgn="ctr"/>
                      <a:r>
                        <a:rPr lang="en-US" sz="1200" kern="1200">
                          <a:solidFill>
                            <a:schemeClr val="dk1"/>
                          </a:solidFill>
                          <a:latin typeface="+mn-lt"/>
                          <a:ea typeface="+mn-ea"/>
                          <a:cs typeface="+mn-cs"/>
                        </a:rPr>
                        <a:t>Facilities Enterprise Human Resource Information System Solution</a:t>
                      </a:r>
                    </a:p>
                  </a:txBody>
                  <a:tcPr marL="9525" marR="9525" marT="9525" marB="0" anchor="ctr"/>
                </a:tc>
                <a:tc>
                  <a:txBody>
                    <a:bodyPr/>
                    <a:lstStyle/>
                    <a:p>
                      <a:pPr marL="0" marR="0" lvl="0" indent="0" algn="l" defTabSz="914400" rtl="0" eaLnBrk="1" fontAlgn="ctr" latinLnBrk="0" hangingPunct="1">
                        <a:lnSpc>
                          <a:spcPct val="100000"/>
                        </a:lnSpc>
                        <a:spcBef>
                          <a:spcPts val="0"/>
                        </a:spcBef>
                        <a:spcAft>
                          <a:spcPts val="0"/>
                        </a:spcAft>
                        <a:buClr>
                          <a:srgbClr val="000000"/>
                        </a:buClr>
                        <a:buSzPts val="1200"/>
                        <a:buFont typeface="Arial" panose="020B0604020202020204" pitchFamily="34" charset="0"/>
                        <a:buNone/>
                        <a:tabLst/>
                        <a:defRPr/>
                      </a:pPr>
                      <a:r>
                        <a:rPr lang="en-US" sz="1200" kern="1200">
                          <a:solidFill>
                            <a:schemeClr val="dk1"/>
                          </a:solidFill>
                          <a:latin typeface="+mn-lt"/>
                          <a:ea typeface="+mn-ea"/>
                          <a:cs typeface="+mn-cs"/>
                        </a:rPr>
                        <a:t>Facilities' Patient Identification Armband Integrated Solution </a:t>
                      </a:r>
                    </a:p>
                    <a:p>
                      <a:pPr algn="l" rtl="0" fontAlgn="ctr">
                        <a:buClr>
                          <a:srgbClr val="000000"/>
                        </a:buClr>
                        <a:buSzPts val="1200"/>
                        <a:buFont typeface="Arial" panose="020B0604020202020204" pitchFamily="34" charset="0"/>
                        <a:buChar char="•"/>
                      </a:pPr>
                      <a:endParaRPr lang="en-US" sz="1200" kern="1200">
                        <a:solidFill>
                          <a:schemeClr val="dk1"/>
                        </a:solidFill>
                        <a:latin typeface="+mn-lt"/>
                        <a:ea typeface="+mn-ea"/>
                        <a:cs typeface="+mn-cs"/>
                      </a:endParaRPr>
                    </a:p>
                  </a:txBody>
                  <a:tcPr marL="171450" marR="9525" marT="9525" marB="0" anchor="ctr"/>
                </a:tc>
                <a:tc>
                  <a:txBody>
                    <a:bodyPr/>
                    <a:lstStyle/>
                    <a:p>
                      <a:pPr algn="l" rtl="0" fontAlgn="ctr"/>
                      <a:r>
                        <a:rPr lang="en-US" sz="1200" kern="1200">
                          <a:solidFill>
                            <a:schemeClr val="dk1"/>
                          </a:solidFill>
                          <a:latin typeface="+mn-lt"/>
                          <a:ea typeface="+mn-ea"/>
                          <a:cs typeface="+mn-cs"/>
                        </a:rPr>
                        <a:t>Facilities' Patient Identification Armband Integrated Solution </a:t>
                      </a:r>
                    </a:p>
                  </a:txBody>
                  <a:tcPr marL="9525" marR="9525" marT="9525" marB="0" anchor="ctr"/>
                </a:tc>
                <a:tc>
                  <a:txBody>
                    <a:bodyPr/>
                    <a:lstStyle/>
                    <a:p>
                      <a:pPr algn="l" rtl="0" fontAlgn="ctr"/>
                      <a:r>
                        <a:rPr lang="en-US" sz="1200" kern="1200">
                          <a:solidFill>
                            <a:schemeClr val="dk1"/>
                          </a:solidFill>
                          <a:latin typeface="+mn-lt"/>
                          <a:ea typeface="+mn-ea"/>
                          <a:cs typeface="+mn-cs"/>
                        </a:rPr>
                        <a:t>Facilities' Patient Identification Armband Integrated Solution </a:t>
                      </a:r>
                    </a:p>
                  </a:txBody>
                  <a:tcPr marL="9525" marR="9525" marT="9525" marB="0" anchor="ctr"/>
                </a:tc>
                <a:extLst>
                  <a:ext uri="{0D108BD9-81ED-4DB2-BD59-A6C34878D82A}">
                    <a16:rowId xmlns:a16="http://schemas.microsoft.com/office/drawing/2014/main" val="2733496591"/>
                  </a:ext>
                </a:extLst>
              </a:tr>
              <a:tr h="370315">
                <a:tc>
                  <a:txBody>
                    <a:bodyPr/>
                    <a:lstStyle/>
                    <a:p>
                      <a:pPr algn="l" rtl="0" fontAlgn="ctr"/>
                      <a:r>
                        <a:rPr lang="en-US" sz="1200" kern="1200">
                          <a:solidFill>
                            <a:schemeClr val="dk1"/>
                          </a:solidFill>
                          <a:latin typeface="+mn-lt"/>
                          <a:ea typeface="+mn-ea"/>
                          <a:cs typeface="+mn-cs"/>
                        </a:rPr>
                        <a:t>ePrescribe Discharge Medication Billing</a:t>
                      </a:r>
                    </a:p>
                  </a:txBody>
                  <a:tcPr marL="9525" marR="9525" marT="9525" marB="0" anchor="ctr"/>
                </a:tc>
                <a:tc>
                  <a:txBody>
                    <a:bodyPr/>
                    <a:lstStyle/>
                    <a:p>
                      <a:pPr marL="0" marR="0" lvl="0" indent="0" algn="l" defTabSz="914400" rtl="0" eaLnBrk="1" fontAlgn="ctr" latinLnBrk="0" hangingPunct="1">
                        <a:lnSpc>
                          <a:spcPct val="100000"/>
                        </a:lnSpc>
                        <a:spcBef>
                          <a:spcPts val="0"/>
                        </a:spcBef>
                        <a:spcAft>
                          <a:spcPts val="0"/>
                        </a:spcAft>
                        <a:buClr>
                          <a:srgbClr val="000000"/>
                        </a:buClr>
                        <a:buSzPts val="1200"/>
                        <a:buFont typeface="Arial" panose="020B0604020202020204" pitchFamily="34" charset="0"/>
                        <a:buNone/>
                        <a:tabLst/>
                        <a:defRPr/>
                      </a:pPr>
                      <a:r>
                        <a:rPr lang="en-US" sz="1200" kern="1200" err="1">
                          <a:solidFill>
                            <a:schemeClr val="dk1"/>
                          </a:solidFill>
                          <a:latin typeface="+mn-lt"/>
                          <a:ea typeface="+mn-ea"/>
                          <a:cs typeface="+mn-cs"/>
                        </a:rPr>
                        <a:t>ePrescribe</a:t>
                      </a:r>
                      <a:r>
                        <a:rPr lang="en-US" sz="1200" kern="1200">
                          <a:solidFill>
                            <a:schemeClr val="dk1"/>
                          </a:solidFill>
                          <a:latin typeface="+mn-lt"/>
                          <a:ea typeface="+mn-ea"/>
                          <a:cs typeface="+mn-cs"/>
                        </a:rPr>
                        <a:t> Discharge Medication Billing</a:t>
                      </a:r>
                    </a:p>
                  </a:txBody>
                  <a:tcPr marL="171450" marR="9525" marT="9525" marB="0" anchor="ctr"/>
                </a:tc>
                <a:tc>
                  <a:txBody>
                    <a:bodyPr/>
                    <a:lstStyle/>
                    <a:p>
                      <a:pPr algn="l" rtl="0" fontAlgn="ctr"/>
                      <a:r>
                        <a:rPr lang="en-US" sz="1200" kern="1200" err="1">
                          <a:solidFill>
                            <a:schemeClr val="dk1"/>
                          </a:solidFill>
                          <a:latin typeface="+mn-lt"/>
                          <a:ea typeface="+mn-ea"/>
                          <a:cs typeface="+mn-cs"/>
                        </a:rPr>
                        <a:t>ePrescribe</a:t>
                      </a:r>
                      <a:r>
                        <a:rPr lang="en-US" sz="1200" kern="1200">
                          <a:solidFill>
                            <a:schemeClr val="dk1"/>
                          </a:solidFill>
                          <a:latin typeface="+mn-lt"/>
                          <a:ea typeface="+mn-ea"/>
                          <a:cs typeface="+mn-cs"/>
                        </a:rPr>
                        <a:t> Discharge Medication Billing</a:t>
                      </a:r>
                    </a:p>
                  </a:txBody>
                  <a:tcPr marL="9525" marR="9525" marT="9525" marB="0" anchor="ctr"/>
                </a:tc>
                <a:tc>
                  <a:txBody>
                    <a:bodyPr/>
                    <a:lstStyle/>
                    <a:p>
                      <a:pPr algn="l" rtl="0" fontAlgn="ctr"/>
                      <a:r>
                        <a:rPr lang="en-US" sz="1200" kern="1200" err="1">
                          <a:solidFill>
                            <a:schemeClr val="dk1"/>
                          </a:solidFill>
                          <a:latin typeface="+mn-lt"/>
                          <a:ea typeface="+mn-ea"/>
                          <a:cs typeface="+mn-cs"/>
                        </a:rPr>
                        <a:t>ePrescribe</a:t>
                      </a:r>
                      <a:r>
                        <a:rPr lang="en-US" sz="1200" kern="1200">
                          <a:solidFill>
                            <a:schemeClr val="dk1"/>
                          </a:solidFill>
                          <a:latin typeface="+mn-lt"/>
                          <a:ea typeface="+mn-ea"/>
                          <a:cs typeface="+mn-cs"/>
                        </a:rPr>
                        <a:t> Discharge Medication Billing</a:t>
                      </a:r>
                    </a:p>
                  </a:txBody>
                  <a:tcPr marL="9525" marR="9525" marT="9525" marB="0" anchor="ctr"/>
                </a:tc>
                <a:extLst>
                  <a:ext uri="{0D108BD9-81ED-4DB2-BD59-A6C34878D82A}">
                    <a16:rowId xmlns:a16="http://schemas.microsoft.com/office/drawing/2014/main" val="2106019474"/>
                  </a:ext>
                </a:extLst>
              </a:tr>
              <a:tr h="370315">
                <a:tc>
                  <a:txBody>
                    <a:bodyPr/>
                    <a:lstStyle/>
                    <a:p>
                      <a:pPr algn="l" rtl="0" fontAlgn="ctr"/>
                      <a:r>
                        <a:rPr lang="en-US" sz="1200" kern="1200">
                          <a:solidFill>
                            <a:schemeClr val="dk1"/>
                          </a:solidFill>
                          <a:latin typeface="+mn-lt"/>
                          <a:ea typeface="+mn-ea"/>
                          <a:cs typeface="+mn-cs"/>
                        </a:rPr>
                        <a:t>Telehealth Services for State Facilities</a:t>
                      </a:r>
                    </a:p>
                  </a:txBody>
                  <a:tcPr marL="9525" marR="9525" marT="9525" marB="0" anchor="ctr"/>
                </a:tc>
                <a:tc>
                  <a:txBody>
                    <a:bodyPr/>
                    <a:lstStyle/>
                    <a:p>
                      <a:pPr algn="l" rtl="0" fontAlgn="ctr">
                        <a:buClr>
                          <a:srgbClr val="000000"/>
                        </a:buClr>
                        <a:buSzPts val="1200"/>
                        <a:buFont typeface="Arial" panose="020B0604020202020204" pitchFamily="34" charset="0"/>
                        <a:buNone/>
                      </a:pPr>
                      <a:r>
                        <a:rPr lang="en-US" sz="1200" kern="1200">
                          <a:solidFill>
                            <a:schemeClr val="dk1"/>
                          </a:solidFill>
                          <a:latin typeface="+mn-lt"/>
                          <a:ea typeface="+mn-ea"/>
                          <a:cs typeface="+mn-cs"/>
                        </a:rPr>
                        <a:t>Telehealth Services for State Facilities</a:t>
                      </a:r>
                    </a:p>
                  </a:txBody>
                  <a:tcPr marL="171450" marR="9525" marT="9525" marB="0" anchor="ctr"/>
                </a:tc>
                <a:tc>
                  <a:txBody>
                    <a:bodyPr/>
                    <a:lstStyle/>
                    <a:p>
                      <a:pPr algn="l" rtl="0" fontAlgn="ctr"/>
                      <a:r>
                        <a:rPr lang="en-US" sz="1200" kern="1200">
                          <a:solidFill>
                            <a:schemeClr val="dk1"/>
                          </a:solidFill>
                          <a:latin typeface="+mn-lt"/>
                          <a:ea typeface="+mn-ea"/>
                          <a:cs typeface="+mn-cs"/>
                        </a:rPr>
                        <a:t>Telehealth Services for State Facilities</a:t>
                      </a:r>
                    </a:p>
                  </a:txBody>
                  <a:tcPr marL="9525" marR="9525" marT="9525" marB="0" anchor="ctr"/>
                </a:tc>
                <a:tc>
                  <a:txBody>
                    <a:bodyPr/>
                    <a:lstStyle/>
                    <a:p>
                      <a:pPr marL="0" marR="0" lvl="0" indent="0" algn="l" defTabSz="914400" rtl="0" eaLnBrk="1" fontAlgn="ctr" latinLnBrk="0" hangingPunct="1">
                        <a:lnSpc>
                          <a:spcPct val="100000"/>
                        </a:lnSpc>
                        <a:spcBef>
                          <a:spcPts val="0"/>
                        </a:spcBef>
                        <a:spcAft>
                          <a:spcPts val="0"/>
                        </a:spcAft>
                        <a:buClr>
                          <a:srgbClr val="000000"/>
                        </a:buClr>
                        <a:buSzPts val="1200"/>
                        <a:buFont typeface="Arial" panose="020B0604020202020204" pitchFamily="34" charset="0"/>
                        <a:buNone/>
                        <a:tabLst/>
                        <a:defRPr/>
                      </a:pPr>
                      <a:r>
                        <a:rPr lang="en-US" sz="1200" kern="1200">
                          <a:solidFill>
                            <a:schemeClr val="dk1"/>
                          </a:solidFill>
                          <a:latin typeface="+mn-lt"/>
                          <a:ea typeface="+mn-ea"/>
                          <a:cs typeface="+mn-cs"/>
                        </a:rPr>
                        <a:t>Telehealth Services for State Facilities</a:t>
                      </a:r>
                    </a:p>
                  </a:txBody>
                  <a:tcPr marL="171450" marR="9525" marT="9525" marB="0" anchor="ctr"/>
                </a:tc>
                <a:extLst>
                  <a:ext uri="{0D108BD9-81ED-4DB2-BD59-A6C34878D82A}">
                    <a16:rowId xmlns:a16="http://schemas.microsoft.com/office/drawing/2014/main" val="1574206580"/>
                  </a:ext>
                </a:extLst>
              </a:tr>
              <a:tr h="370315">
                <a:tc>
                  <a:txBody>
                    <a:bodyPr/>
                    <a:lstStyle/>
                    <a:p>
                      <a:pPr algn="l" rtl="0" fontAlgn="ctr"/>
                      <a:r>
                        <a:rPr lang="en-US" sz="1200" kern="1200">
                          <a:solidFill>
                            <a:schemeClr val="dk1"/>
                          </a:solidFill>
                          <a:latin typeface="+mn-lt"/>
                          <a:ea typeface="+mn-ea"/>
                          <a:cs typeface="+mn-cs"/>
                        </a:rPr>
                        <a:t>Financial Management System Replacement</a:t>
                      </a:r>
                    </a:p>
                  </a:txBody>
                  <a:tcPr marL="9525" marR="9525" marT="9525" marB="0" anchor="ctr"/>
                </a:tc>
                <a:tc>
                  <a:txBody>
                    <a:bodyPr/>
                    <a:lstStyle/>
                    <a:p>
                      <a:pPr algn="l" rtl="0" fontAlgn="ctr">
                        <a:buClr>
                          <a:srgbClr val="000000"/>
                        </a:buClr>
                        <a:buSzPts val="1200"/>
                        <a:buFont typeface="Arial" panose="020B0604020202020204" pitchFamily="34" charset="0"/>
                        <a:buNone/>
                      </a:pPr>
                      <a:r>
                        <a:rPr lang="en-US" sz="1200" kern="1200" err="1">
                          <a:solidFill>
                            <a:schemeClr val="dk1"/>
                          </a:solidFill>
                          <a:latin typeface="+mn-lt"/>
                          <a:ea typeface="+mn-ea"/>
                          <a:cs typeface="+mn-cs"/>
                        </a:rPr>
                        <a:t>Smartchart</a:t>
                      </a:r>
                      <a:r>
                        <a:rPr lang="en-US" sz="1200" kern="1200">
                          <a:solidFill>
                            <a:schemeClr val="dk1"/>
                          </a:solidFill>
                          <a:latin typeface="+mn-lt"/>
                          <a:ea typeface="+mn-ea"/>
                          <a:cs typeface="+mn-cs"/>
                        </a:rPr>
                        <a:t> Network / EDCC Integration</a:t>
                      </a:r>
                    </a:p>
                  </a:txBody>
                  <a:tcPr marL="171450" marR="9525" marT="9525" marB="0" anchor="ctr"/>
                </a:tc>
                <a:tc>
                  <a:txBody>
                    <a:bodyPr/>
                    <a:lstStyle/>
                    <a:p>
                      <a:pPr algn="l" rtl="0" fontAlgn="ctr"/>
                      <a:r>
                        <a:rPr lang="en-US" sz="1200" kern="1200">
                          <a:solidFill>
                            <a:schemeClr val="dk1"/>
                          </a:solidFill>
                          <a:latin typeface="+mn-lt"/>
                          <a:ea typeface="+mn-ea"/>
                          <a:cs typeface="+mn-cs"/>
                        </a:rPr>
                        <a:t>Smartchart Network / EDCC Integration</a:t>
                      </a:r>
                    </a:p>
                  </a:txBody>
                  <a:tcPr marL="9525" marR="9525" marT="9525" marB="0" anchor="ctr"/>
                </a:tc>
                <a:tc>
                  <a:txBody>
                    <a:bodyPr/>
                    <a:lstStyle/>
                    <a:p>
                      <a:pPr marL="0" marR="0" lvl="0" indent="0" algn="l" defTabSz="914400" rtl="0" eaLnBrk="1" fontAlgn="ctr" latinLnBrk="0" hangingPunct="1">
                        <a:lnSpc>
                          <a:spcPct val="100000"/>
                        </a:lnSpc>
                        <a:spcBef>
                          <a:spcPts val="0"/>
                        </a:spcBef>
                        <a:spcAft>
                          <a:spcPts val="0"/>
                        </a:spcAft>
                        <a:buClr>
                          <a:srgbClr val="000000"/>
                        </a:buClr>
                        <a:buSzPts val="1200"/>
                        <a:buFont typeface="Arial" panose="020B0604020202020204" pitchFamily="34" charset="0"/>
                        <a:buNone/>
                        <a:tabLst/>
                        <a:defRPr/>
                      </a:pPr>
                      <a:r>
                        <a:rPr lang="en-US" sz="1200" kern="1200" err="1">
                          <a:solidFill>
                            <a:schemeClr val="dk1"/>
                          </a:solidFill>
                          <a:latin typeface="+mn-lt"/>
                          <a:ea typeface="+mn-ea"/>
                          <a:cs typeface="+mn-cs"/>
                        </a:rPr>
                        <a:t>Smartchart</a:t>
                      </a:r>
                      <a:r>
                        <a:rPr lang="en-US" sz="1200" kern="1200">
                          <a:solidFill>
                            <a:schemeClr val="dk1"/>
                          </a:solidFill>
                          <a:latin typeface="+mn-lt"/>
                          <a:ea typeface="+mn-ea"/>
                          <a:cs typeface="+mn-cs"/>
                        </a:rPr>
                        <a:t> Network / EDCC Integration</a:t>
                      </a:r>
                    </a:p>
                  </a:txBody>
                  <a:tcPr marL="171450" marR="9525" marT="9525" marB="0" anchor="ctr"/>
                </a:tc>
                <a:extLst>
                  <a:ext uri="{0D108BD9-81ED-4DB2-BD59-A6C34878D82A}">
                    <a16:rowId xmlns:a16="http://schemas.microsoft.com/office/drawing/2014/main" val="1188004142"/>
                  </a:ext>
                </a:extLst>
              </a:tr>
              <a:tr h="365928">
                <a:tc>
                  <a:txBody>
                    <a:bodyPr/>
                    <a:lstStyle/>
                    <a:p>
                      <a:pPr algn="l" rtl="0" fontAlgn="ctr"/>
                      <a:r>
                        <a:rPr lang="en-US" sz="1200" kern="1200">
                          <a:solidFill>
                            <a:schemeClr val="dk1"/>
                          </a:solidFill>
                          <a:latin typeface="+mn-lt"/>
                          <a:ea typeface="+mn-ea"/>
                          <a:cs typeface="+mn-cs"/>
                        </a:rPr>
                        <a:t>Revenue Cycle Modernization</a:t>
                      </a:r>
                    </a:p>
                  </a:txBody>
                  <a:tcPr marL="9525" marR="9525" marT="9525" marB="0" anchor="ctr"/>
                </a:tc>
                <a:tc>
                  <a:txBody>
                    <a:bodyPr/>
                    <a:lstStyle/>
                    <a:p>
                      <a:pPr marL="0" marR="0" lvl="0" indent="0" algn="l" defTabSz="914400" rtl="0" eaLnBrk="1" fontAlgn="ctr" latinLnBrk="0" hangingPunct="1">
                        <a:lnSpc>
                          <a:spcPct val="100000"/>
                        </a:lnSpc>
                        <a:spcBef>
                          <a:spcPts val="0"/>
                        </a:spcBef>
                        <a:spcAft>
                          <a:spcPts val="0"/>
                        </a:spcAft>
                        <a:buClr>
                          <a:srgbClr val="000000"/>
                        </a:buClr>
                        <a:buSzPts val="1200"/>
                        <a:buFont typeface="Arial" panose="020B0604020202020204" pitchFamily="34" charset="0"/>
                        <a:buNone/>
                        <a:tabLst/>
                        <a:defRPr/>
                      </a:pPr>
                      <a:r>
                        <a:rPr lang="en-US" sz="1200" kern="1200">
                          <a:solidFill>
                            <a:schemeClr val="dk1"/>
                          </a:solidFill>
                          <a:latin typeface="+mn-lt"/>
                          <a:ea typeface="+mn-ea"/>
                          <a:cs typeface="+mn-cs"/>
                        </a:rPr>
                        <a:t>Revenue Cycle Modernization</a:t>
                      </a:r>
                    </a:p>
                  </a:txBody>
                  <a:tcPr marL="171450" marR="9525" marT="9525" marB="0" anchor="ctr"/>
                </a:tc>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lang="en-US" sz="1200" kern="1200">
                          <a:solidFill>
                            <a:schemeClr val="dk1"/>
                          </a:solidFill>
                          <a:latin typeface="+mn-lt"/>
                          <a:ea typeface="+mn-ea"/>
                          <a:cs typeface="+mn-cs"/>
                        </a:rPr>
                        <a:t>Revenue Cycle Modernization</a:t>
                      </a:r>
                    </a:p>
                  </a:txBody>
                  <a:tcPr marL="9525" marR="9525" marT="9525" marB="0" anchor="ctr"/>
                </a:tc>
                <a:tc>
                  <a:txBody>
                    <a:bodyPr/>
                    <a:lstStyle/>
                    <a:p>
                      <a:pPr algn="l" rtl="0" fontAlgn="ctr">
                        <a:buClr>
                          <a:srgbClr val="000000"/>
                        </a:buClr>
                        <a:buSzPts val="1200"/>
                        <a:buFont typeface="Arial" panose="020B0604020202020204" pitchFamily="34" charset="0"/>
                        <a:buChar char="•"/>
                      </a:pPr>
                      <a:endParaRPr lang="en-US" sz="1200" kern="1200">
                        <a:solidFill>
                          <a:schemeClr val="dk1"/>
                        </a:solidFill>
                        <a:latin typeface="+mn-lt"/>
                        <a:ea typeface="+mn-ea"/>
                        <a:cs typeface="+mn-cs"/>
                      </a:endParaRPr>
                    </a:p>
                  </a:txBody>
                  <a:tcPr marL="171450" marR="9525" marT="9525" marB="0" anchor="ctr"/>
                </a:tc>
                <a:extLst>
                  <a:ext uri="{0D108BD9-81ED-4DB2-BD59-A6C34878D82A}">
                    <a16:rowId xmlns:a16="http://schemas.microsoft.com/office/drawing/2014/main" val="3704720467"/>
                  </a:ext>
                </a:extLst>
              </a:tr>
              <a:tr h="370315">
                <a:tc>
                  <a:txBody>
                    <a:bodyPr/>
                    <a:lstStyle/>
                    <a:p>
                      <a:pPr algn="l" rtl="0" fontAlgn="ctr"/>
                      <a:endParaRPr lang="en-US" sz="1200" b="0" i="0" u="none" strike="noStrike">
                        <a:solidFill>
                          <a:srgbClr val="444444"/>
                        </a:solidFill>
                        <a:effectLst/>
                        <a:latin typeface="Calibri" panose="020F0502020204030204" pitchFamily="34" charset="0"/>
                      </a:endParaRPr>
                    </a:p>
                  </a:txBody>
                  <a:tcPr marL="9525" marR="9525" marT="9525" marB="0" anchor="ctr"/>
                </a:tc>
                <a:tc>
                  <a:txBody>
                    <a:bodyPr/>
                    <a:lstStyle/>
                    <a:p>
                      <a:pPr algn="l" rtl="0" fontAlgn="ctr">
                        <a:buClr>
                          <a:srgbClr val="000000"/>
                        </a:buClr>
                        <a:buSzPts val="1200"/>
                        <a:buFont typeface="Arial" panose="020B0604020202020204" pitchFamily="34" charset="0"/>
                        <a:buNone/>
                      </a:pPr>
                      <a:r>
                        <a:rPr lang="en-US" sz="1200" kern="1200">
                          <a:solidFill>
                            <a:schemeClr val="dk1"/>
                          </a:solidFill>
                          <a:latin typeface="+mn-lt"/>
                          <a:ea typeface="+mn-ea"/>
                          <a:cs typeface="+mn-cs"/>
                        </a:rPr>
                        <a:t>Facilities Enterprise Vital Signs Integration</a:t>
                      </a:r>
                    </a:p>
                  </a:txBody>
                  <a:tcPr marL="171450" marR="9525" marT="9525" marB="0" anchor="ctr"/>
                </a:tc>
                <a:tc>
                  <a:txBody>
                    <a:bodyPr/>
                    <a:lstStyle/>
                    <a:p>
                      <a:pPr algn="l" rtl="0" fontAlgn="ctr"/>
                      <a:r>
                        <a:rPr lang="en-US" sz="1200" kern="1200">
                          <a:solidFill>
                            <a:schemeClr val="dk1"/>
                          </a:solidFill>
                          <a:latin typeface="+mn-lt"/>
                          <a:ea typeface="+mn-ea"/>
                          <a:cs typeface="+mn-cs"/>
                        </a:rPr>
                        <a:t>Facilities Enterprise Vital Signs Integration</a:t>
                      </a:r>
                    </a:p>
                  </a:txBody>
                  <a:tcPr marL="9525" marR="9525" marT="9525" marB="0" anchor="ctr"/>
                </a:tc>
                <a:tc>
                  <a:txBody>
                    <a:bodyPr/>
                    <a:lstStyle/>
                    <a:p>
                      <a:pPr marL="0" marR="0" lvl="0" indent="0" algn="l" defTabSz="914400" rtl="0" eaLnBrk="1" fontAlgn="ctr" latinLnBrk="0" hangingPunct="1">
                        <a:lnSpc>
                          <a:spcPct val="100000"/>
                        </a:lnSpc>
                        <a:spcBef>
                          <a:spcPts val="0"/>
                        </a:spcBef>
                        <a:spcAft>
                          <a:spcPts val="0"/>
                        </a:spcAft>
                        <a:buClr>
                          <a:srgbClr val="000000"/>
                        </a:buClr>
                        <a:buSzPts val="1200"/>
                        <a:buFont typeface="Arial" panose="020B0604020202020204" pitchFamily="34" charset="0"/>
                        <a:buNone/>
                        <a:tabLst/>
                        <a:defRPr/>
                      </a:pPr>
                      <a:r>
                        <a:rPr lang="en-US" sz="1200" kern="1200">
                          <a:solidFill>
                            <a:schemeClr val="dk1"/>
                          </a:solidFill>
                          <a:latin typeface="+mn-lt"/>
                          <a:ea typeface="+mn-ea"/>
                          <a:cs typeface="+mn-cs"/>
                        </a:rPr>
                        <a:t>Facilities Enterprise Vital Signs Integration</a:t>
                      </a:r>
                    </a:p>
                  </a:txBody>
                  <a:tcPr marL="171450" marR="9525" marT="9525" marB="0" anchor="ctr"/>
                </a:tc>
                <a:extLst>
                  <a:ext uri="{0D108BD9-81ED-4DB2-BD59-A6C34878D82A}">
                    <a16:rowId xmlns:a16="http://schemas.microsoft.com/office/drawing/2014/main" val="35122949"/>
                  </a:ext>
                </a:extLst>
              </a:tr>
              <a:tr h="370315">
                <a:tc>
                  <a:txBody>
                    <a:bodyPr/>
                    <a:lstStyle/>
                    <a:p>
                      <a:pPr algn="l" rtl="0" fontAlgn="ctr"/>
                      <a:endParaRPr lang="en-US" sz="1200" b="0" i="0" u="none" strike="noStrike">
                        <a:solidFill>
                          <a:srgbClr val="444444"/>
                        </a:solidFill>
                        <a:effectLst/>
                        <a:latin typeface="Calibri" panose="020F0502020204030204" pitchFamily="34" charset="0"/>
                      </a:endParaRPr>
                    </a:p>
                  </a:txBody>
                  <a:tcPr marL="9525" marR="9525" marT="9525" marB="0" anchor="ctr"/>
                </a:tc>
                <a:tc>
                  <a:txBody>
                    <a:bodyPr/>
                    <a:lstStyle/>
                    <a:p>
                      <a:pPr algn="l" rtl="0" fontAlgn="ctr">
                        <a:buClr>
                          <a:srgbClr val="000000"/>
                        </a:buClr>
                        <a:buSzPts val="1200"/>
                        <a:buFont typeface="Arial" panose="020B0604020202020204" pitchFamily="34" charset="0"/>
                        <a:buNone/>
                      </a:pPr>
                      <a:r>
                        <a:rPr lang="en-US" sz="1200" kern="1200">
                          <a:solidFill>
                            <a:schemeClr val="dk1"/>
                          </a:solidFill>
                          <a:latin typeface="+mn-lt"/>
                          <a:ea typeface="+mn-ea"/>
                          <a:cs typeface="+mn-cs"/>
                        </a:rPr>
                        <a:t>Facilities Language Interpretation and Translation Solution</a:t>
                      </a:r>
                    </a:p>
                  </a:txBody>
                  <a:tcPr marL="171450" marR="9525" marT="9525" marB="0" anchor="ctr"/>
                </a:tc>
                <a:tc>
                  <a:txBody>
                    <a:bodyPr/>
                    <a:lstStyle/>
                    <a:p>
                      <a:pPr algn="l" rtl="0" fontAlgn="ctr"/>
                      <a:r>
                        <a:rPr lang="en-US" sz="1200" kern="1200">
                          <a:solidFill>
                            <a:schemeClr val="dk1"/>
                          </a:solidFill>
                          <a:latin typeface="+mn-lt"/>
                          <a:ea typeface="+mn-ea"/>
                          <a:cs typeface="+mn-cs"/>
                        </a:rPr>
                        <a:t>Discharge Assistance Planning (DAP)</a:t>
                      </a:r>
                    </a:p>
                  </a:txBody>
                  <a:tcPr marL="9525" marR="9525" marT="9525" marB="0" anchor="ctr"/>
                </a:tc>
                <a:tc>
                  <a:txBody>
                    <a:bodyPr/>
                    <a:lstStyle/>
                    <a:p>
                      <a:endParaRPr lang="en-US" sz="1200" kern="1200">
                        <a:solidFill>
                          <a:schemeClr val="dk1"/>
                        </a:solidFill>
                        <a:latin typeface="+mn-lt"/>
                        <a:ea typeface="+mn-ea"/>
                        <a:cs typeface="+mn-cs"/>
                      </a:endParaRPr>
                    </a:p>
                  </a:txBody>
                  <a:tcPr/>
                </a:tc>
                <a:extLst>
                  <a:ext uri="{0D108BD9-81ED-4DB2-BD59-A6C34878D82A}">
                    <a16:rowId xmlns:a16="http://schemas.microsoft.com/office/drawing/2014/main" val="177973225"/>
                  </a:ext>
                </a:extLst>
              </a:tr>
              <a:tr h="365928">
                <a:tc>
                  <a:txBody>
                    <a:bodyPr/>
                    <a:lstStyle/>
                    <a:p>
                      <a:pPr algn="l" rtl="0" fontAlgn="ctr"/>
                      <a:endParaRPr lang="en-US" sz="1200" b="0" i="0" u="none" strike="noStrike">
                        <a:solidFill>
                          <a:srgbClr val="444444"/>
                        </a:solidFill>
                        <a:effectLst/>
                        <a:latin typeface="Calibri" panose="020F0502020204030204" pitchFamily="34" charset="0"/>
                      </a:endParaRPr>
                    </a:p>
                  </a:txBody>
                  <a:tcPr marL="9525" marR="9525" marT="9525" marB="0" anchor="ctr"/>
                </a:tc>
                <a:tc>
                  <a:txBody>
                    <a:bodyPr/>
                    <a:lstStyle/>
                    <a:p>
                      <a:pPr algn="l" rtl="0" fontAlgn="ctr">
                        <a:buClr>
                          <a:srgbClr val="000000"/>
                        </a:buClr>
                        <a:buSzPts val="1200"/>
                        <a:buFont typeface="Arial" panose="020B0604020202020204" pitchFamily="34" charset="0"/>
                        <a:buNone/>
                      </a:pPr>
                      <a:r>
                        <a:rPr lang="en-US" sz="1200" kern="1200">
                          <a:solidFill>
                            <a:schemeClr val="dk1"/>
                          </a:solidFill>
                          <a:latin typeface="+mn-lt"/>
                          <a:ea typeface="+mn-ea"/>
                          <a:cs typeface="+mn-cs"/>
                        </a:rPr>
                        <a:t>EDM Patient eSignature </a:t>
                      </a:r>
                    </a:p>
                  </a:txBody>
                  <a:tcPr marL="171450" marR="9525" marT="9525" marB="0" anchor="ctr"/>
                </a:tc>
                <a:tc>
                  <a:txBody>
                    <a:bodyPr/>
                    <a:lstStyle/>
                    <a:p>
                      <a:pPr algn="l" rtl="0" fontAlgn="ctr"/>
                      <a:r>
                        <a:rPr lang="en-US" sz="1200" kern="1200">
                          <a:solidFill>
                            <a:schemeClr val="dk1"/>
                          </a:solidFill>
                          <a:latin typeface="+mn-lt"/>
                          <a:ea typeface="+mn-ea"/>
                          <a:cs typeface="+mn-cs"/>
                        </a:rPr>
                        <a:t>EDM Patient eSignature </a:t>
                      </a:r>
                    </a:p>
                  </a:txBody>
                  <a:tcPr marL="9525" marR="9525" marT="9525" marB="0"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a:solidFill>
                            <a:schemeClr val="dk1"/>
                          </a:solidFill>
                          <a:latin typeface="+mn-lt"/>
                          <a:ea typeface="+mn-ea"/>
                          <a:cs typeface="+mn-cs"/>
                        </a:rPr>
                        <a:t>EDM Patient eSignature</a:t>
                      </a:r>
                    </a:p>
                    <a:p>
                      <a:endParaRPr lang="en-US" sz="1200" kern="1200">
                        <a:solidFill>
                          <a:schemeClr val="dk1"/>
                        </a:solidFill>
                        <a:latin typeface="+mn-lt"/>
                        <a:ea typeface="+mn-ea"/>
                        <a:cs typeface="+mn-cs"/>
                      </a:endParaRPr>
                    </a:p>
                  </a:txBody>
                  <a:tcPr/>
                </a:tc>
                <a:extLst>
                  <a:ext uri="{0D108BD9-81ED-4DB2-BD59-A6C34878D82A}">
                    <a16:rowId xmlns:a16="http://schemas.microsoft.com/office/drawing/2014/main" val="3218733722"/>
                  </a:ext>
                </a:extLst>
              </a:tr>
              <a:tr h="365928">
                <a:tc>
                  <a:txBody>
                    <a:bodyPr/>
                    <a:lstStyle/>
                    <a:p>
                      <a:pPr algn="l" rtl="0" fontAlgn="ctr"/>
                      <a:endParaRPr lang="en-US" sz="1200" b="0" i="0" u="none" strike="noStrike">
                        <a:solidFill>
                          <a:srgbClr val="444444"/>
                        </a:solidFill>
                        <a:effectLst/>
                        <a:latin typeface="Calibri" panose="020F0502020204030204" pitchFamily="34" charset="0"/>
                      </a:endParaRPr>
                    </a:p>
                  </a:txBody>
                  <a:tcPr marL="9525" marR="9525" marT="9525" marB="0" anchor="ctr"/>
                </a:tc>
                <a:tc>
                  <a:txBody>
                    <a:bodyPr/>
                    <a:lstStyle/>
                    <a:p>
                      <a:pPr algn="l" rtl="0" fontAlgn="ctr">
                        <a:buClr>
                          <a:srgbClr val="000000"/>
                        </a:buClr>
                        <a:buSzPts val="1200"/>
                        <a:buFont typeface="Arial" panose="020B0604020202020204" pitchFamily="34" charset="0"/>
                        <a:buNone/>
                      </a:pPr>
                      <a:r>
                        <a:rPr lang="en-US" sz="1200" kern="1200">
                          <a:solidFill>
                            <a:schemeClr val="dk1"/>
                          </a:solidFill>
                          <a:latin typeface="+mn-lt"/>
                          <a:ea typeface="+mn-ea"/>
                          <a:cs typeface="+mn-cs"/>
                        </a:rPr>
                        <a:t>Glucose Monitoring (Glucometer)</a:t>
                      </a:r>
                    </a:p>
                  </a:txBody>
                  <a:tcPr marL="171450" marR="9525" marT="9525" marB="0" anchor="ctr"/>
                </a:tc>
                <a:tc>
                  <a:txBody>
                    <a:bodyPr/>
                    <a:lstStyle/>
                    <a:p>
                      <a:pPr algn="l" rtl="0" fontAlgn="ctr"/>
                      <a:r>
                        <a:rPr lang="en-US" sz="1200" kern="1200">
                          <a:solidFill>
                            <a:schemeClr val="dk1"/>
                          </a:solidFill>
                          <a:latin typeface="+mn-lt"/>
                          <a:ea typeface="+mn-ea"/>
                          <a:cs typeface="+mn-cs"/>
                        </a:rPr>
                        <a:t>Glucose Monitoring (Glucometer)</a:t>
                      </a:r>
                    </a:p>
                  </a:txBody>
                  <a:tcPr marL="9525" marR="9525" marT="9525" marB="0"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dk1"/>
                          </a:solidFill>
                          <a:latin typeface="+mn-lt"/>
                          <a:ea typeface="+mn-ea"/>
                          <a:cs typeface="+mn-cs"/>
                        </a:rPr>
                        <a:t>Glucose Monitoring (Glucometer)</a:t>
                      </a:r>
                    </a:p>
                  </a:txBody>
                  <a:tcPr/>
                </a:tc>
                <a:extLst>
                  <a:ext uri="{0D108BD9-81ED-4DB2-BD59-A6C34878D82A}">
                    <a16:rowId xmlns:a16="http://schemas.microsoft.com/office/drawing/2014/main" val="2199765464"/>
                  </a:ext>
                </a:extLst>
              </a:tr>
            </a:tbl>
          </a:graphicData>
        </a:graphic>
      </p:graphicFrame>
    </p:spTree>
    <p:extLst>
      <p:ext uri="{BB962C8B-B14F-4D97-AF65-F5344CB8AC3E}">
        <p14:creationId xmlns:p14="http://schemas.microsoft.com/office/powerpoint/2010/main" val="234309831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Content Placeholder 7">
            <a:extLst>
              <a:ext uri="{FF2B5EF4-FFF2-40B4-BE49-F238E27FC236}">
                <a16:creationId xmlns:a16="http://schemas.microsoft.com/office/drawing/2014/main" id="{CC1AA33C-6899-EE8F-CF74-47985BE7CC91}"/>
              </a:ext>
            </a:extLst>
          </p:cNvPr>
          <p:cNvGraphicFramePr>
            <a:graphicFrameLocks noGrp="1"/>
          </p:cNvGraphicFramePr>
          <p:nvPr>
            <p:ph idx="1"/>
            <p:extLst>
              <p:ext uri="{D42A27DB-BD31-4B8C-83A1-F6EECF244321}">
                <p14:modId xmlns:p14="http://schemas.microsoft.com/office/powerpoint/2010/main" val="3962957463"/>
              </p:ext>
            </p:extLst>
          </p:nvPr>
        </p:nvGraphicFramePr>
        <p:xfrm>
          <a:off x="285750" y="984668"/>
          <a:ext cx="10744200" cy="6142631"/>
        </p:xfrm>
        <a:graphic>
          <a:graphicData uri="http://schemas.openxmlformats.org/drawingml/2006/table">
            <a:tbl>
              <a:tblPr firstRow="1" bandRow="1">
                <a:tableStyleId>{5C22544A-7EE6-4342-B048-85BDC9FD1C3A}</a:tableStyleId>
              </a:tblPr>
              <a:tblGrid>
                <a:gridCol w="2148840">
                  <a:extLst>
                    <a:ext uri="{9D8B030D-6E8A-4147-A177-3AD203B41FA5}">
                      <a16:colId xmlns:a16="http://schemas.microsoft.com/office/drawing/2014/main" val="1973736712"/>
                    </a:ext>
                  </a:extLst>
                </a:gridCol>
                <a:gridCol w="2148840">
                  <a:extLst>
                    <a:ext uri="{9D8B030D-6E8A-4147-A177-3AD203B41FA5}">
                      <a16:colId xmlns:a16="http://schemas.microsoft.com/office/drawing/2014/main" val="2768605050"/>
                    </a:ext>
                  </a:extLst>
                </a:gridCol>
                <a:gridCol w="2148840">
                  <a:extLst>
                    <a:ext uri="{9D8B030D-6E8A-4147-A177-3AD203B41FA5}">
                      <a16:colId xmlns:a16="http://schemas.microsoft.com/office/drawing/2014/main" val="2552332435"/>
                    </a:ext>
                  </a:extLst>
                </a:gridCol>
                <a:gridCol w="2148840">
                  <a:extLst>
                    <a:ext uri="{9D8B030D-6E8A-4147-A177-3AD203B41FA5}">
                      <a16:colId xmlns:a16="http://schemas.microsoft.com/office/drawing/2014/main" val="2251939314"/>
                    </a:ext>
                  </a:extLst>
                </a:gridCol>
                <a:gridCol w="2148840">
                  <a:extLst>
                    <a:ext uri="{9D8B030D-6E8A-4147-A177-3AD203B41FA5}">
                      <a16:colId xmlns:a16="http://schemas.microsoft.com/office/drawing/2014/main" val="566892217"/>
                    </a:ext>
                  </a:extLst>
                </a:gridCol>
              </a:tblGrid>
              <a:tr h="346979">
                <a:tc>
                  <a:txBody>
                    <a:bodyPr/>
                    <a:lstStyle/>
                    <a:p>
                      <a:r>
                        <a:rPr lang="en-US" dirty="0"/>
                        <a:t>Functional Area</a:t>
                      </a:r>
                    </a:p>
                  </a:txBody>
                  <a:tcPr/>
                </a:tc>
                <a:tc>
                  <a:txBody>
                    <a:bodyPr/>
                    <a:lstStyle/>
                    <a:p>
                      <a:r>
                        <a:rPr lang="en-US" dirty="0"/>
                        <a:t>Position</a:t>
                      </a:r>
                    </a:p>
                  </a:txBody>
                  <a:tcPr/>
                </a:tc>
                <a:tc>
                  <a:txBody>
                    <a:bodyPr/>
                    <a:lstStyle/>
                    <a:p>
                      <a:r>
                        <a:rPr lang="en-US" dirty="0"/>
                        <a:t>Hire by:</a:t>
                      </a:r>
                    </a:p>
                  </a:txBody>
                  <a:tcPr/>
                </a:tc>
                <a:tc>
                  <a:txBody>
                    <a:bodyPr/>
                    <a:lstStyle/>
                    <a:p>
                      <a:r>
                        <a:rPr lang="en-US" dirty="0"/>
                        <a:t>Project Name </a:t>
                      </a:r>
                      <a:endParaRPr lang="en-US"/>
                    </a:p>
                  </a:txBody>
                  <a:tcPr/>
                </a:tc>
                <a:tc>
                  <a:txBody>
                    <a:bodyPr/>
                    <a:lstStyle/>
                    <a:p>
                      <a:r>
                        <a:rPr lang="en-US" dirty="0"/>
                        <a:t>Est. Funding</a:t>
                      </a:r>
                    </a:p>
                  </a:txBody>
                  <a:tcPr/>
                </a:tc>
                <a:extLst>
                  <a:ext uri="{0D108BD9-81ED-4DB2-BD59-A6C34878D82A}">
                    <a16:rowId xmlns:a16="http://schemas.microsoft.com/office/drawing/2014/main" val="528115668"/>
                  </a:ext>
                </a:extLst>
              </a:tr>
              <a:tr h="111343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EPMO</a:t>
                      </a:r>
                    </a:p>
                  </a:txBody>
                  <a:tcPr/>
                </a:tc>
                <a:tc>
                  <a:txBody>
                    <a:bodyPr/>
                    <a:lstStyle/>
                    <a:p>
                      <a:r>
                        <a:rPr lang="en-US" dirty="0"/>
                        <a:t>Project Manager 4</a:t>
                      </a:r>
                    </a:p>
                    <a:p>
                      <a:r>
                        <a:rPr lang="en-US" dirty="0"/>
                        <a:t>($125.06/</a:t>
                      </a:r>
                      <a:r>
                        <a:rPr lang="en-US" dirty="0" err="1"/>
                        <a:t>hr</a:t>
                      </a:r>
                      <a:r>
                        <a:rPr lang="en-US" dirty="0"/>
                        <a:t>)</a:t>
                      </a:r>
                    </a:p>
                  </a:txBody>
                  <a:tcPr/>
                </a:tc>
                <a:tc>
                  <a:txBody>
                    <a:bodyPr/>
                    <a:lstStyle/>
                    <a:p>
                      <a:r>
                        <a:rPr lang="en-US" dirty="0"/>
                        <a:t>Immediately</a:t>
                      </a:r>
                    </a:p>
                  </a:txBody>
                  <a:tcPr/>
                </a:tc>
                <a:tc>
                  <a:txBody>
                    <a:bodyPr/>
                    <a:lstStyle/>
                    <a:p>
                      <a:r>
                        <a:rPr lang="en-US" dirty="0"/>
                        <a:t>UKG Workforce Pro</a:t>
                      </a:r>
                    </a:p>
                  </a:txBody>
                  <a:tcPr/>
                </a:tc>
                <a:tc>
                  <a:txBody>
                    <a:bodyPr/>
                    <a:lstStyle/>
                    <a:p>
                      <a:r>
                        <a:rPr lang="en-US" dirty="0"/>
                        <a:t>FY24:</a:t>
                      </a:r>
                    </a:p>
                    <a:p>
                      <a:r>
                        <a:rPr lang="en-US" dirty="0"/>
                        <a:t>FY25:</a:t>
                      </a:r>
                    </a:p>
                    <a:p>
                      <a:r>
                        <a:rPr lang="en-US" dirty="0"/>
                        <a:t>FY26:</a:t>
                      </a:r>
                    </a:p>
                  </a:txBody>
                  <a:tcPr/>
                </a:tc>
                <a:extLst>
                  <a:ext uri="{0D108BD9-81ED-4DB2-BD59-A6C34878D82A}">
                    <a16:rowId xmlns:a16="http://schemas.microsoft.com/office/drawing/2014/main" val="540560428"/>
                  </a:ext>
                </a:extLst>
              </a:tr>
              <a:tr h="601869">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EPMO</a:t>
                      </a:r>
                    </a:p>
                  </a:txBody>
                  <a:tcPr/>
                </a:tc>
                <a:tc>
                  <a:txBody>
                    <a:bodyPr/>
                    <a:lstStyle/>
                    <a:p>
                      <a:r>
                        <a:rPr lang="en-US" dirty="0"/>
                        <a:t>Project Manager</a:t>
                      </a:r>
                    </a:p>
                    <a:p>
                      <a:r>
                        <a:rPr lang="en-US" dirty="0"/>
                        <a:t>(Jeannette)</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Extend funding</a:t>
                      </a:r>
                    </a:p>
                    <a:p>
                      <a:endParaRPr lang="en-US" dirty="0"/>
                    </a:p>
                  </a:txBody>
                  <a:tcPr/>
                </a:tc>
                <a:tc>
                  <a:txBody>
                    <a:bodyPr/>
                    <a:lstStyle/>
                    <a:p>
                      <a:r>
                        <a:rPr lang="en-US" dirty="0"/>
                        <a:t>DAP </a:t>
                      </a:r>
                      <a:r>
                        <a:rPr lang="en-US" dirty="0">
                          <a:solidFill>
                            <a:schemeClr val="tx1"/>
                          </a:solidFill>
                        </a:rPr>
                        <a:t>(or higher priority assigned project)</a:t>
                      </a:r>
                    </a:p>
                  </a:txBody>
                  <a:tcPr/>
                </a:tc>
                <a:tc>
                  <a:txBody>
                    <a:bodyPr/>
                    <a:lstStyle/>
                    <a:p>
                      <a:r>
                        <a:rPr lang="en-US" dirty="0"/>
                        <a:t>FY24:</a:t>
                      </a:r>
                    </a:p>
                    <a:p>
                      <a:r>
                        <a:rPr lang="en-US" dirty="0"/>
                        <a:t>FY25:</a:t>
                      </a:r>
                    </a:p>
                  </a:txBody>
                  <a:tcPr/>
                </a:tc>
                <a:extLst>
                  <a:ext uri="{0D108BD9-81ED-4DB2-BD59-A6C34878D82A}">
                    <a16:rowId xmlns:a16="http://schemas.microsoft.com/office/drawing/2014/main" val="2917970121"/>
                  </a:ext>
                </a:extLst>
              </a:tr>
              <a:tr h="601869">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EPMO</a:t>
                      </a:r>
                    </a:p>
                  </a:txBody>
                  <a:tcPr/>
                </a:tc>
                <a:tc>
                  <a:txBody>
                    <a:bodyPr/>
                    <a:lstStyle/>
                    <a:p>
                      <a:r>
                        <a:rPr lang="en-US" dirty="0"/>
                        <a:t>Project Manager (Quanya)</a:t>
                      </a:r>
                    </a:p>
                  </a:txBody>
                  <a:tcPr/>
                </a:tc>
                <a:tc>
                  <a:txBody>
                    <a:bodyPr/>
                    <a:lstStyle/>
                    <a:p>
                      <a:r>
                        <a:rPr lang="en-US" dirty="0"/>
                        <a:t>Extend funding</a:t>
                      </a:r>
                    </a:p>
                  </a:txBody>
                  <a:tcPr/>
                </a:tc>
                <a:tc rowSpan="2">
                  <a:txBody>
                    <a:bodyPr/>
                    <a:lstStyle/>
                    <a:p>
                      <a:r>
                        <a:rPr lang="en-US" sz="1800" kern="1200" dirty="0">
                          <a:solidFill>
                            <a:schemeClr val="dk1"/>
                          </a:solidFill>
                          <a:latin typeface="+mn-lt"/>
                          <a:ea typeface="+mn-ea"/>
                          <a:cs typeface="+mn-cs"/>
                        </a:rPr>
                        <a:t>Patient ID Armband &amp; Glucometer</a:t>
                      </a:r>
                    </a:p>
                  </a:txBody>
                  <a:tcPr/>
                </a:tc>
                <a:tc>
                  <a:txBody>
                    <a:bodyPr/>
                    <a:lstStyle/>
                    <a:p>
                      <a:r>
                        <a:rPr lang="en-US" dirty="0"/>
                        <a:t>FY24:</a:t>
                      </a:r>
                    </a:p>
                    <a:p>
                      <a:r>
                        <a:rPr lang="en-US" dirty="0"/>
                        <a:t>FY25:</a:t>
                      </a:r>
                    </a:p>
                  </a:txBody>
                  <a:tcPr/>
                </a:tc>
                <a:extLst>
                  <a:ext uri="{0D108BD9-81ED-4DB2-BD59-A6C34878D82A}">
                    <a16:rowId xmlns:a16="http://schemas.microsoft.com/office/drawing/2014/main" val="1067855266"/>
                  </a:ext>
                </a:extLst>
              </a:tr>
              <a:tr h="601869">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EPMO</a:t>
                      </a:r>
                    </a:p>
                  </a:txBody>
                  <a:tcPr/>
                </a:tc>
                <a:tc>
                  <a:txBody>
                    <a:bodyPr/>
                    <a:lstStyle/>
                    <a:p>
                      <a:r>
                        <a:rPr lang="en-US" dirty="0"/>
                        <a:t>Business Analyst (Nancy)</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Extend funding</a:t>
                      </a:r>
                    </a:p>
                    <a:p>
                      <a:endParaRPr lang="en-US"/>
                    </a:p>
                  </a:txBody>
                  <a:tcPr/>
                </a:tc>
                <a:tc vMerge="1">
                  <a:txBody>
                    <a:bodyPr/>
                    <a:lstStyle/>
                    <a:p>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FY25:</a:t>
                      </a:r>
                    </a:p>
                    <a:p>
                      <a:endParaRPr lang="en-US"/>
                    </a:p>
                  </a:txBody>
                  <a:tcPr/>
                </a:tc>
                <a:extLst>
                  <a:ext uri="{0D108BD9-81ED-4DB2-BD59-A6C34878D82A}">
                    <a16:rowId xmlns:a16="http://schemas.microsoft.com/office/drawing/2014/main" val="1941324309"/>
                  </a:ext>
                </a:extLst>
              </a:tr>
              <a:tr h="859812">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EPMO</a:t>
                      </a:r>
                    </a:p>
                  </a:txBody>
                  <a:tcPr/>
                </a:tc>
                <a:tc>
                  <a:txBody>
                    <a:bodyPr/>
                    <a:lstStyle/>
                    <a:p>
                      <a:r>
                        <a:rPr lang="en-US" dirty="0"/>
                        <a:t>Project Manager 3</a:t>
                      </a:r>
                    </a:p>
                    <a:p>
                      <a:r>
                        <a:rPr lang="en-US" dirty="0"/>
                        <a:t>($120.35/</a:t>
                      </a:r>
                      <a:r>
                        <a:rPr lang="en-US" dirty="0" err="1"/>
                        <a:t>hr</a:t>
                      </a:r>
                      <a:r>
                        <a:rPr lang="en-US" dirty="0"/>
                        <a:t>)</a:t>
                      </a:r>
                    </a:p>
                  </a:txBody>
                  <a:tcPr/>
                </a:tc>
                <a:tc>
                  <a:txBody>
                    <a:bodyPr/>
                    <a:lstStyle/>
                    <a:p>
                      <a:r>
                        <a:rPr lang="en-US" dirty="0"/>
                        <a:t>7/1/2024</a:t>
                      </a:r>
                    </a:p>
                  </a:txBody>
                  <a:tcPr/>
                </a:tc>
                <a:tc>
                  <a:txBody>
                    <a:bodyPr/>
                    <a:lstStyle/>
                    <a:p>
                      <a:r>
                        <a:rPr lang="en-US" sz="1800" kern="1200" dirty="0">
                          <a:solidFill>
                            <a:schemeClr val="dk1"/>
                          </a:solidFill>
                          <a:latin typeface="+mn-lt"/>
                          <a:ea typeface="+mn-ea"/>
                          <a:cs typeface="+mn-cs"/>
                        </a:rPr>
                        <a:t>Pyxis ADC Integration with EHR (Phase 2&amp;3)</a:t>
                      </a:r>
                      <a:endParaRPr lang="en-US" dirty="0"/>
                    </a:p>
                  </a:txBody>
                  <a:tcPr/>
                </a:tc>
                <a:tc>
                  <a:txBody>
                    <a:bodyPr/>
                    <a:lstStyle/>
                    <a:p>
                      <a:r>
                        <a:rPr lang="en-US" dirty="0"/>
                        <a:t>FY25:</a:t>
                      </a:r>
                    </a:p>
                    <a:p>
                      <a:r>
                        <a:rPr lang="en-US" dirty="0"/>
                        <a:t>FY26:</a:t>
                      </a:r>
                    </a:p>
                  </a:txBody>
                  <a:tcPr/>
                </a:tc>
                <a:extLst>
                  <a:ext uri="{0D108BD9-81ED-4DB2-BD59-A6C34878D82A}">
                    <a16:rowId xmlns:a16="http://schemas.microsoft.com/office/drawing/2014/main" val="690473547"/>
                  </a:ext>
                </a:extLst>
              </a:tr>
              <a:tr h="601869">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EPMO</a:t>
                      </a:r>
                    </a:p>
                  </a:txBody>
                  <a:tcPr/>
                </a:tc>
                <a:tc>
                  <a:txBody>
                    <a:bodyPr/>
                    <a:lstStyle/>
                    <a:p>
                      <a:r>
                        <a:rPr lang="en-US" dirty="0"/>
                        <a:t>Project Manager 2</a:t>
                      </a:r>
                    </a:p>
                    <a:p>
                      <a:r>
                        <a:rPr lang="en-US" dirty="0"/>
                        <a:t>($115.72/</a:t>
                      </a:r>
                      <a:r>
                        <a:rPr lang="en-US" dirty="0" err="1"/>
                        <a:t>hr</a:t>
                      </a:r>
                      <a:r>
                        <a:rPr lang="en-US" dirty="0"/>
                        <a:t>)</a:t>
                      </a:r>
                    </a:p>
                  </a:txBody>
                  <a:tcPr/>
                </a:tc>
                <a:tc>
                  <a:txBody>
                    <a:bodyPr/>
                    <a:lstStyle/>
                    <a:p>
                      <a:r>
                        <a:rPr lang="en-US" dirty="0"/>
                        <a:t>7/1/2024</a:t>
                      </a:r>
                    </a:p>
                  </a:txBody>
                  <a:tcPr/>
                </a:tc>
                <a:tc rowSpan="2">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kern="1200" dirty="0">
                          <a:solidFill>
                            <a:schemeClr val="dk1"/>
                          </a:solidFill>
                          <a:latin typeface="+mn-lt"/>
                          <a:ea typeface="+mn-ea"/>
                          <a:cs typeface="+mn-cs"/>
                        </a:rPr>
                        <a:t>Facilities EHR OnePlan (Treatment Planning) Early Adoption</a:t>
                      </a:r>
                    </a:p>
                  </a:txBody>
                  <a:tcPr/>
                </a:tc>
                <a:tc>
                  <a:txBody>
                    <a:bodyPr/>
                    <a:lstStyle/>
                    <a:p>
                      <a:r>
                        <a:rPr lang="en-US" dirty="0"/>
                        <a:t>FY25:</a:t>
                      </a:r>
                    </a:p>
                  </a:txBody>
                  <a:tcPr/>
                </a:tc>
                <a:extLst>
                  <a:ext uri="{0D108BD9-81ED-4DB2-BD59-A6C34878D82A}">
                    <a16:rowId xmlns:a16="http://schemas.microsoft.com/office/drawing/2014/main" val="619620109"/>
                  </a:ext>
                </a:extLst>
              </a:tr>
              <a:tr h="824171">
                <a:tc>
                  <a:txBody>
                    <a:bodyPr/>
                    <a:lstStyle/>
                    <a:p>
                      <a:r>
                        <a:rPr lang="en-US" dirty="0"/>
                        <a:t>EPMO</a:t>
                      </a:r>
                    </a:p>
                  </a:txBody>
                  <a:tcPr/>
                </a:tc>
                <a:tc>
                  <a:txBody>
                    <a:bodyPr/>
                    <a:lstStyle/>
                    <a:p>
                      <a:r>
                        <a:rPr lang="en-US" dirty="0"/>
                        <a:t>Business Analyst 4</a:t>
                      </a:r>
                    </a:p>
                    <a:p>
                      <a:r>
                        <a:rPr lang="en-US" dirty="0"/>
                        <a:t>($85.32/</a:t>
                      </a:r>
                      <a:r>
                        <a:rPr lang="en-US" dirty="0" err="1"/>
                        <a:t>hr</a:t>
                      </a:r>
                      <a:r>
                        <a:rPr lang="en-US" dirty="0"/>
                        <a:t>)</a:t>
                      </a:r>
                    </a:p>
                  </a:txBody>
                  <a:tcPr/>
                </a:tc>
                <a:tc>
                  <a:txBody>
                    <a:bodyPr/>
                    <a:lstStyle/>
                    <a:p>
                      <a:r>
                        <a:rPr lang="en-US" dirty="0"/>
                        <a:t>3/15/2024</a:t>
                      </a:r>
                    </a:p>
                  </a:txBody>
                  <a:tcPr/>
                </a:tc>
                <a:tc vMerge="1">
                  <a:txBody>
                    <a:bodyPr/>
                    <a:lstStyle/>
                    <a:p>
                      <a:endParaRPr lang="en-US"/>
                    </a:p>
                  </a:txBody>
                  <a:tcPr/>
                </a:tc>
                <a:tc>
                  <a:txBody>
                    <a:bodyPr/>
                    <a:lstStyle/>
                    <a:p>
                      <a:r>
                        <a:rPr lang="en-US" dirty="0"/>
                        <a:t>Fy24:</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FY25:</a:t>
                      </a:r>
                    </a:p>
                  </a:txBody>
                  <a:tcPr/>
                </a:tc>
                <a:extLst>
                  <a:ext uri="{0D108BD9-81ED-4DB2-BD59-A6C34878D82A}">
                    <a16:rowId xmlns:a16="http://schemas.microsoft.com/office/drawing/2014/main" val="757401132"/>
                  </a:ext>
                </a:extLst>
              </a:tr>
            </a:tbl>
          </a:graphicData>
        </a:graphic>
      </p:graphicFrame>
      <p:sp>
        <p:nvSpPr>
          <p:cNvPr id="4" name="Date Placeholder 3">
            <a:extLst>
              <a:ext uri="{FF2B5EF4-FFF2-40B4-BE49-F238E27FC236}">
                <a16:creationId xmlns:a16="http://schemas.microsoft.com/office/drawing/2014/main" id="{0DECD761-0E8C-7CC7-D4E6-3C8E52BD9845}"/>
              </a:ext>
            </a:extLst>
          </p:cNvPr>
          <p:cNvSpPr>
            <a:spLocks noGrp="1"/>
          </p:cNvSpPr>
          <p:nvPr>
            <p:ph type="dt" sz="half" idx="10"/>
          </p:nvPr>
        </p:nvSpPr>
        <p:spPr/>
        <p:txBody>
          <a:bodyPr/>
          <a:lstStyle/>
          <a:p>
            <a:r>
              <a:rPr lang="en-US"/>
              <a:t>02.13.2024</a:t>
            </a:r>
          </a:p>
        </p:txBody>
      </p:sp>
      <p:sp>
        <p:nvSpPr>
          <p:cNvPr id="6" name="Slide Number Placeholder 5">
            <a:extLst>
              <a:ext uri="{FF2B5EF4-FFF2-40B4-BE49-F238E27FC236}">
                <a16:creationId xmlns:a16="http://schemas.microsoft.com/office/drawing/2014/main" id="{E47FA372-E47F-115B-F052-3F354A1290E6}"/>
              </a:ext>
            </a:extLst>
          </p:cNvPr>
          <p:cNvSpPr>
            <a:spLocks noGrp="1"/>
          </p:cNvSpPr>
          <p:nvPr>
            <p:ph type="sldNum" sz="quarter" idx="12"/>
          </p:nvPr>
        </p:nvSpPr>
        <p:spPr/>
        <p:txBody>
          <a:bodyPr/>
          <a:lstStyle/>
          <a:p>
            <a:fld id="{5874D6C6-B3A5-4F2C-A6BF-E3D57C3A1219}" type="slidenum">
              <a:rPr lang="en-US" smtClean="0"/>
              <a:t>27</a:t>
            </a:fld>
            <a:endParaRPr lang="en-US"/>
          </a:p>
        </p:txBody>
      </p:sp>
      <p:sp>
        <p:nvSpPr>
          <p:cNvPr id="7" name="Content Placeholder 6">
            <a:extLst>
              <a:ext uri="{FF2B5EF4-FFF2-40B4-BE49-F238E27FC236}">
                <a16:creationId xmlns:a16="http://schemas.microsoft.com/office/drawing/2014/main" id="{3D8A31EF-E9F9-D177-7190-D1EF5482EE99}"/>
              </a:ext>
            </a:extLst>
          </p:cNvPr>
          <p:cNvSpPr>
            <a:spLocks noGrp="1"/>
          </p:cNvSpPr>
          <p:nvPr>
            <p:ph sz="quarter" idx="13"/>
          </p:nvPr>
        </p:nvSpPr>
        <p:spPr/>
        <p:txBody>
          <a:bodyPr/>
          <a:lstStyle/>
          <a:p>
            <a:r>
              <a:rPr lang="en-US"/>
              <a:t>Additional Resources Needed</a:t>
            </a:r>
          </a:p>
        </p:txBody>
      </p:sp>
      <p:sp>
        <p:nvSpPr>
          <p:cNvPr id="2" name="Rectangle 1">
            <a:extLst>
              <a:ext uri="{FF2B5EF4-FFF2-40B4-BE49-F238E27FC236}">
                <a16:creationId xmlns:a16="http://schemas.microsoft.com/office/drawing/2014/main" id="{790F519F-8BD2-0823-3499-970A771CAC5C}"/>
              </a:ext>
            </a:extLst>
          </p:cNvPr>
          <p:cNvSpPr/>
          <p:nvPr/>
        </p:nvSpPr>
        <p:spPr>
          <a:xfrm>
            <a:off x="9677400" y="1420017"/>
            <a:ext cx="1524000" cy="5276057"/>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t>Can be populated once final sequencing is known.</a:t>
            </a:r>
          </a:p>
        </p:txBody>
      </p:sp>
    </p:spTree>
    <p:extLst>
      <p:ext uri="{BB962C8B-B14F-4D97-AF65-F5344CB8AC3E}">
        <p14:creationId xmlns:p14="http://schemas.microsoft.com/office/powerpoint/2010/main" val="326451339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E74E7CD-C889-E5EF-DEEF-C1993C0587EF}"/>
            </a:ext>
          </a:extLst>
        </p:cNvPr>
        <p:cNvGrpSpPr/>
        <p:nvPr/>
      </p:nvGrpSpPr>
      <p:grpSpPr>
        <a:xfrm>
          <a:off x="0" y="0"/>
          <a:ext cx="0" cy="0"/>
          <a:chOff x="0" y="0"/>
          <a:chExt cx="0" cy="0"/>
        </a:xfrm>
      </p:grpSpPr>
      <p:graphicFrame>
        <p:nvGraphicFramePr>
          <p:cNvPr id="8" name="Content Placeholder 7">
            <a:extLst>
              <a:ext uri="{FF2B5EF4-FFF2-40B4-BE49-F238E27FC236}">
                <a16:creationId xmlns:a16="http://schemas.microsoft.com/office/drawing/2014/main" id="{65F7B67F-E499-877A-DCED-F5602A66B0F0}"/>
              </a:ext>
            </a:extLst>
          </p:cNvPr>
          <p:cNvGraphicFramePr>
            <a:graphicFrameLocks noGrp="1"/>
          </p:cNvGraphicFramePr>
          <p:nvPr>
            <p:ph idx="1"/>
            <p:extLst>
              <p:ext uri="{D42A27DB-BD31-4B8C-83A1-F6EECF244321}">
                <p14:modId xmlns:p14="http://schemas.microsoft.com/office/powerpoint/2010/main" val="3947179241"/>
              </p:ext>
            </p:extLst>
          </p:nvPr>
        </p:nvGraphicFramePr>
        <p:xfrm>
          <a:off x="285750" y="998458"/>
          <a:ext cx="10515600" cy="3997482"/>
        </p:xfrm>
        <a:graphic>
          <a:graphicData uri="http://schemas.openxmlformats.org/drawingml/2006/table">
            <a:tbl>
              <a:tblPr firstRow="1" bandRow="1">
                <a:tableStyleId>{5C22544A-7EE6-4342-B048-85BDC9FD1C3A}</a:tableStyleId>
              </a:tblPr>
              <a:tblGrid>
                <a:gridCol w="2103120">
                  <a:extLst>
                    <a:ext uri="{9D8B030D-6E8A-4147-A177-3AD203B41FA5}">
                      <a16:colId xmlns:a16="http://schemas.microsoft.com/office/drawing/2014/main" val="1973736712"/>
                    </a:ext>
                  </a:extLst>
                </a:gridCol>
                <a:gridCol w="2103120">
                  <a:extLst>
                    <a:ext uri="{9D8B030D-6E8A-4147-A177-3AD203B41FA5}">
                      <a16:colId xmlns:a16="http://schemas.microsoft.com/office/drawing/2014/main" val="2768605050"/>
                    </a:ext>
                  </a:extLst>
                </a:gridCol>
                <a:gridCol w="2103120">
                  <a:extLst>
                    <a:ext uri="{9D8B030D-6E8A-4147-A177-3AD203B41FA5}">
                      <a16:colId xmlns:a16="http://schemas.microsoft.com/office/drawing/2014/main" val="2552332435"/>
                    </a:ext>
                  </a:extLst>
                </a:gridCol>
                <a:gridCol w="2103120">
                  <a:extLst>
                    <a:ext uri="{9D8B030D-6E8A-4147-A177-3AD203B41FA5}">
                      <a16:colId xmlns:a16="http://schemas.microsoft.com/office/drawing/2014/main" val="2251939314"/>
                    </a:ext>
                  </a:extLst>
                </a:gridCol>
                <a:gridCol w="2103120">
                  <a:extLst>
                    <a:ext uri="{9D8B030D-6E8A-4147-A177-3AD203B41FA5}">
                      <a16:colId xmlns:a16="http://schemas.microsoft.com/office/drawing/2014/main" val="566892217"/>
                    </a:ext>
                  </a:extLst>
                </a:gridCol>
              </a:tblGrid>
              <a:tr h="385490">
                <a:tc>
                  <a:txBody>
                    <a:bodyPr/>
                    <a:lstStyle/>
                    <a:p>
                      <a:r>
                        <a:rPr lang="en-US"/>
                        <a:t>Functional Area</a:t>
                      </a:r>
                    </a:p>
                  </a:txBody>
                  <a:tcPr/>
                </a:tc>
                <a:tc>
                  <a:txBody>
                    <a:bodyPr/>
                    <a:lstStyle/>
                    <a:p>
                      <a:r>
                        <a:rPr lang="en-US"/>
                        <a:t>Position</a:t>
                      </a:r>
                    </a:p>
                  </a:txBody>
                  <a:tcPr/>
                </a:tc>
                <a:tc>
                  <a:txBody>
                    <a:bodyPr/>
                    <a:lstStyle/>
                    <a:p>
                      <a:r>
                        <a:rPr lang="en-US"/>
                        <a:t>Hire by:</a:t>
                      </a:r>
                    </a:p>
                  </a:txBody>
                  <a:tcPr/>
                </a:tc>
                <a:tc>
                  <a:txBody>
                    <a:bodyPr/>
                    <a:lstStyle/>
                    <a:p>
                      <a:r>
                        <a:rPr lang="en-US"/>
                        <a:t>Project Name </a:t>
                      </a:r>
                    </a:p>
                  </a:txBody>
                  <a:tcPr/>
                </a:tc>
                <a:tc>
                  <a:txBody>
                    <a:bodyPr/>
                    <a:lstStyle/>
                    <a:p>
                      <a:r>
                        <a:rPr lang="en-US"/>
                        <a:t>Est. Funding</a:t>
                      </a:r>
                    </a:p>
                  </a:txBody>
                  <a:tcPr/>
                </a:tc>
                <a:extLst>
                  <a:ext uri="{0D108BD9-81ED-4DB2-BD59-A6C34878D82A}">
                    <a16:rowId xmlns:a16="http://schemas.microsoft.com/office/drawing/2014/main" val="528115668"/>
                  </a:ext>
                </a:extLst>
              </a:tr>
              <a:tr h="950524">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t>EPMO</a:t>
                      </a:r>
                    </a:p>
                  </a:txBody>
                  <a:tcPr/>
                </a:tc>
                <a:tc>
                  <a:txBody>
                    <a:bodyPr/>
                    <a:lstStyle/>
                    <a:p>
                      <a:r>
                        <a:rPr lang="en-US"/>
                        <a:t>Project Manager 2 ($115.72/</a:t>
                      </a:r>
                      <a:r>
                        <a:rPr lang="en-US" err="1"/>
                        <a:t>hr</a:t>
                      </a:r>
                      <a:r>
                        <a:rPr lang="en-US"/>
                        <a:t>)</a:t>
                      </a:r>
                    </a:p>
                    <a:p>
                      <a:endParaRPr lang="en-US"/>
                    </a:p>
                  </a:txBody>
                  <a:tcPr/>
                </a:tc>
                <a:tc>
                  <a:txBody>
                    <a:bodyPr/>
                    <a:lstStyle/>
                    <a:p>
                      <a:r>
                        <a:rPr lang="en-US"/>
                        <a:t>9/15/2024</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kern="1200">
                          <a:solidFill>
                            <a:schemeClr val="dk1"/>
                          </a:solidFill>
                          <a:latin typeface="+mn-lt"/>
                          <a:ea typeface="+mn-ea"/>
                          <a:cs typeface="+mn-cs"/>
                        </a:rPr>
                        <a:t>Telehealth Services for State Facilities </a:t>
                      </a:r>
                      <a:endParaRPr lang="en-US"/>
                    </a:p>
                  </a:txBody>
                  <a:tcPr/>
                </a:tc>
                <a:tc>
                  <a:txBody>
                    <a:bodyPr/>
                    <a:lstStyle/>
                    <a:p>
                      <a:r>
                        <a:rPr lang="en-US"/>
                        <a:t>FY25:</a:t>
                      </a:r>
                    </a:p>
                  </a:txBody>
                  <a:tcPr/>
                </a:tc>
                <a:extLst>
                  <a:ext uri="{0D108BD9-81ED-4DB2-BD59-A6C34878D82A}">
                    <a16:rowId xmlns:a16="http://schemas.microsoft.com/office/drawing/2014/main" val="772048963"/>
                  </a:ext>
                </a:extLst>
              </a:tr>
              <a:tr h="665367">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t>EPMO</a:t>
                      </a:r>
                    </a:p>
                  </a:txBody>
                  <a:tcPr/>
                </a:tc>
                <a:tc>
                  <a:txBody>
                    <a:bodyPr/>
                    <a:lstStyle/>
                    <a:p>
                      <a:r>
                        <a:rPr lang="en-US"/>
                        <a:t>Project Manager (Quanya)</a:t>
                      </a:r>
                    </a:p>
                  </a:txBody>
                  <a:tcPr/>
                </a:tc>
                <a:tc>
                  <a:txBody>
                    <a:bodyPr/>
                    <a:lstStyle/>
                    <a:p>
                      <a:r>
                        <a:rPr lang="en-US"/>
                        <a:t>Extend funding</a:t>
                      </a:r>
                    </a:p>
                  </a:txBody>
                  <a:tcPr/>
                </a:tc>
                <a:tc rowSpan="2">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kern="1200">
                          <a:solidFill>
                            <a:schemeClr val="dk1"/>
                          </a:solidFill>
                          <a:latin typeface="+mn-lt"/>
                          <a:ea typeface="+mn-ea"/>
                          <a:cs typeface="+mn-cs"/>
                        </a:rPr>
                        <a:t>EDM Patient eSignature &amp; Enterprise Vital Signs Integration </a:t>
                      </a:r>
                    </a:p>
                  </a:txBody>
                  <a:tcPr/>
                </a:tc>
                <a:tc>
                  <a:txBody>
                    <a:bodyPr/>
                    <a:lstStyle/>
                    <a:p>
                      <a:r>
                        <a:rPr lang="en-US"/>
                        <a:t>FY26:</a:t>
                      </a:r>
                    </a:p>
                  </a:txBody>
                  <a:tcPr/>
                </a:tc>
                <a:extLst>
                  <a:ext uri="{0D108BD9-81ED-4DB2-BD59-A6C34878D82A}">
                    <a16:rowId xmlns:a16="http://schemas.microsoft.com/office/drawing/2014/main" val="1067855266"/>
                  </a:ext>
                </a:extLst>
              </a:tr>
              <a:tr h="665367">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t>EPMO</a:t>
                      </a:r>
                    </a:p>
                  </a:txBody>
                  <a:tcPr/>
                </a:tc>
                <a:tc>
                  <a:txBody>
                    <a:bodyPr/>
                    <a:lstStyle/>
                    <a:p>
                      <a:r>
                        <a:rPr lang="en-US"/>
                        <a:t>Business Analyst (Nancy)</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t>Extend funding</a:t>
                      </a:r>
                    </a:p>
                  </a:txBody>
                  <a:tcPr/>
                </a:tc>
                <a:tc vMerge="1">
                  <a:txBody>
                    <a:bodyPr/>
                    <a:lstStyle/>
                    <a:p>
                      <a:endParaRPr lang="en-US"/>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t>FY26:</a:t>
                      </a:r>
                    </a:p>
                  </a:txBody>
                  <a:tcPr/>
                </a:tc>
                <a:extLst>
                  <a:ext uri="{0D108BD9-81ED-4DB2-BD59-A6C34878D82A}">
                    <a16:rowId xmlns:a16="http://schemas.microsoft.com/office/drawing/2014/main" val="690473547"/>
                  </a:ext>
                </a:extLst>
              </a:tr>
              <a:tr h="665367">
                <a:tc>
                  <a:txBody>
                    <a:bodyPr/>
                    <a:lstStyle/>
                    <a:p>
                      <a:r>
                        <a:rPr lang="en-US"/>
                        <a:t>ISO</a:t>
                      </a:r>
                    </a:p>
                  </a:txBody>
                  <a:tcPr/>
                </a:tc>
                <a:tc>
                  <a:txBody>
                    <a:bodyPr/>
                    <a:lstStyle/>
                    <a:p>
                      <a:r>
                        <a:rPr lang="en-US"/>
                        <a:t>2 ISO ($95/</a:t>
                      </a:r>
                      <a:r>
                        <a:rPr lang="en-US" err="1"/>
                        <a:t>hr</a:t>
                      </a:r>
                      <a:r>
                        <a:rPr lang="en-US"/>
                        <a:t> </a:t>
                      </a:r>
                      <a:r>
                        <a:rPr lang="en-US" err="1"/>
                        <a:t>ea</a:t>
                      </a:r>
                      <a:r>
                        <a:rPr lang="en-US"/>
                        <a:t>)</a:t>
                      </a:r>
                    </a:p>
                    <a:p>
                      <a:r>
                        <a:rPr lang="en-US"/>
                        <a:t>(Shina &amp; Amanda)</a:t>
                      </a:r>
                    </a:p>
                  </a:txBody>
                  <a:tcPr/>
                </a:tc>
                <a:tc>
                  <a:txBody>
                    <a:bodyPr/>
                    <a:lstStyle/>
                    <a:p>
                      <a:r>
                        <a:rPr lang="en-US"/>
                        <a:t>Extend funding</a:t>
                      </a:r>
                    </a:p>
                  </a:txBody>
                  <a:tcPr/>
                </a:tc>
                <a:tc>
                  <a:txBody>
                    <a:bodyPr/>
                    <a:lstStyle/>
                    <a:p>
                      <a:r>
                        <a:rPr lang="en-US"/>
                        <a:t>3 projects max/ISO</a:t>
                      </a:r>
                    </a:p>
                  </a:txBody>
                  <a:tcPr/>
                </a:tc>
                <a:tc>
                  <a:txBody>
                    <a:bodyPr/>
                    <a:lstStyle/>
                    <a:p>
                      <a:r>
                        <a:rPr lang="en-US" dirty="0"/>
                        <a:t>FY25: $364,800</a:t>
                      </a:r>
                    </a:p>
                    <a:p>
                      <a:r>
                        <a:rPr lang="en-US" dirty="0"/>
                        <a:t>FY26: $364,800</a:t>
                      </a:r>
                    </a:p>
                  </a:txBody>
                  <a:tcPr/>
                </a:tc>
                <a:extLst>
                  <a:ext uri="{0D108BD9-81ED-4DB2-BD59-A6C34878D82A}">
                    <a16:rowId xmlns:a16="http://schemas.microsoft.com/office/drawing/2014/main" val="2788698519"/>
                  </a:ext>
                </a:extLst>
              </a:tr>
              <a:tr h="665367">
                <a:tc>
                  <a:txBody>
                    <a:bodyPr/>
                    <a:lstStyle/>
                    <a:p>
                      <a:r>
                        <a:rPr lang="en-US" dirty="0"/>
                        <a:t>EPMO</a:t>
                      </a:r>
                    </a:p>
                  </a:txBody>
                  <a:tcPr/>
                </a:tc>
                <a:tc>
                  <a:txBody>
                    <a:bodyPr/>
                    <a:lstStyle/>
                    <a:p>
                      <a:r>
                        <a:rPr lang="en-US"/>
                        <a:t>Project Manager 2 ($115.72/</a:t>
                      </a:r>
                      <a:r>
                        <a:rPr lang="en-US" err="1"/>
                        <a:t>hr</a:t>
                      </a:r>
                      <a:r>
                        <a:rPr lang="en-US"/>
                        <a:t>)</a:t>
                      </a:r>
                    </a:p>
                  </a:txBody>
                  <a:tcPr/>
                </a:tc>
                <a:tc>
                  <a:txBody>
                    <a:bodyPr/>
                    <a:lstStyle/>
                    <a:p>
                      <a:r>
                        <a:rPr lang="en-US"/>
                        <a:t>4/1/2024</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b="0" i="0" kern="1200">
                          <a:solidFill>
                            <a:schemeClr val="dk1"/>
                          </a:solidFill>
                          <a:effectLst/>
                          <a:latin typeface="+mn-lt"/>
                          <a:ea typeface="+mn-ea"/>
                          <a:cs typeface="+mn-cs"/>
                        </a:rPr>
                        <a:t>Omnigo</a:t>
                      </a:r>
                      <a:endParaRPr lang="en-US" sz="1200" kern="1200">
                        <a:solidFill>
                          <a:srgbClr val="FF0000"/>
                        </a:solidFill>
                        <a:latin typeface="+mn-lt"/>
                        <a:ea typeface="+mn-ea"/>
                        <a:cs typeface="+mn-cs"/>
                      </a:endParaRPr>
                    </a:p>
                  </a:txBody>
                  <a:tcPr/>
                </a:tc>
                <a:tc>
                  <a:txBody>
                    <a:bodyPr/>
                    <a:lstStyle/>
                    <a:p>
                      <a:r>
                        <a:rPr lang="en-US" dirty="0"/>
                        <a:t>FY24:</a:t>
                      </a:r>
                    </a:p>
                    <a:p>
                      <a:r>
                        <a:rPr lang="en-US" dirty="0"/>
                        <a:t>FY25:</a:t>
                      </a:r>
                    </a:p>
                  </a:txBody>
                  <a:tcPr/>
                </a:tc>
                <a:extLst>
                  <a:ext uri="{0D108BD9-81ED-4DB2-BD59-A6C34878D82A}">
                    <a16:rowId xmlns:a16="http://schemas.microsoft.com/office/drawing/2014/main" val="582586352"/>
                  </a:ext>
                </a:extLst>
              </a:tr>
            </a:tbl>
          </a:graphicData>
        </a:graphic>
      </p:graphicFrame>
      <p:sp>
        <p:nvSpPr>
          <p:cNvPr id="6" name="Slide Number Placeholder 5">
            <a:extLst>
              <a:ext uri="{FF2B5EF4-FFF2-40B4-BE49-F238E27FC236}">
                <a16:creationId xmlns:a16="http://schemas.microsoft.com/office/drawing/2014/main" id="{2F0F0E14-E84D-6CA5-2CA5-FA1FF00762E5}"/>
              </a:ext>
            </a:extLst>
          </p:cNvPr>
          <p:cNvSpPr>
            <a:spLocks noGrp="1"/>
          </p:cNvSpPr>
          <p:nvPr>
            <p:ph type="sldNum" sz="quarter" idx="12"/>
          </p:nvPr>
        </p:nvSpPr>
        <p:spPr>
          <a:xfrm>
            <a:off x="9370727" y="6182277"/>
            <a:ext cx="1263474" cy="365125"/>
          </a:xfrm>
        </p:spPr>
        <p:txBody>
          <a:bodyPr/>
          <a:lstStyle/>
          <a:p>
            <a:fld id="{5874D6C6-B3A5-4F2C-A6BF-E3D57C3A1219}" type="slidenum">
              <a:rPr lang="en-US" smtClean="0"/>
              <a:t>28</a:t>
            </a:fld>
            <a:endParaRPr lang="en-US"/>
          </a:p>
        </p:txBody>
      </p:sp>
      <p:sp>
        <p:nvSpPr>
          <p:cNvPr id="7" name="Content Placeholder 6">
            <a:extLst>
              <a:ext uri="{FF2B5EF4-FFF2-40B4-BE49-F238E27FC236}">
                <a16:creationId xmlns:a16="http://schemas.microsoft.com/office/drawing/2014/main" id="{ABE2A8B2-108B-CDED-E962-BF17E104F146}"/>
              </a:ext>
            </a:extLst>
          </p:cNvPr>
          <p:cNvSpPr>
            <a:spLocks noGrp="1"/>
          </p:cNvSpPr>
          <p:nvPr>
            <p:ph sz="quarter" idx="13"/>
          </p:nvPr>
        </p:nvSpPr>
        <p:spPr/>
        <p:txBody>
          <a:bodyPr/>
          <a:lstStyle/>
          <a:p>
            <a:r>
              <a:rPr lang="en-US"/>
              <a:t>Additional Resources Needed</a:t>
            </a:r>
          </a:p>
        </p:txBody>
      </p:sp>
      <p:sp>
        <p:nvSpPr>
          <p:cNvPr id="2" name="Date Placeholder 3">
            <a:extLst>
              <a:ext uri="{FF2B5EF4-FFF2-40B4-BE49-F238E27FC236}">
                <a16:creationId xmlns:a16="http://schemas.microsoft.com/office/drawing/2014/main" id="{355A4D3C-3255-A930-8594-43DDB62FFC45}"/>
              </a:ext>
            </a:extLst>
          </p:cNvPr>
          <p:cNvSpPr>
            <a:spLocks noGrp="1"/>
          </p:cNvSpPr>
          <p:nvPr>
            <p:ph type="dt" sz="half" idx="10"/>
          </p:nvPr>
        </p:nvSpPr>
        <p:spPr>
          <a:xfrm>
            <a:off x="285750" y="6173787"/>
            <a:ext cx="1847850" cy="365125"/>
          </a:xfrm>
        </p:spPr>
        <p:txBody>
          <a:bodyPr/>
          <a:lstStyle/>
          <a:p>
            <a:r>
              <a:rPr lang="en-US"/>
              <a:t>02.13.2024</a:t>
            </a:r>
          </a:p>
        </p:txBody>
      </p:sp>
      <p:sp>
        <p:nvSpPr>
          <p:cNvPr id="3" name="Footer Placeholder 4">
            <a:extLst>
              <a:ext uri="{FF2B5EF4-FFF2-40B4-BE49-F238E27FC236}">
                <a16:creationId xmlns:a16="http://schemas.microsoft.com/office/drawing/2014/main" id="{23A2D62A-3154-ED11-1732-CB62F5A012BF}"/>
              </a:ext>
            </a:extLst>
          </p:cNvPr>
          <p:cNvSpPr>
            <a:spLocks noGrp="1"/>
          </p:cNvSpPr>
          <p:nvPr>
            <p:ph type="ftr" sz="quarter" idx="11"/>
          </p:nvPr>
        </p:nvSpPr>
        <p:spPr>
          <a:xfrm>
            <a:off x="3657600" y="6173786"/>
            <a:ext cx="4114800" cy="365125"/>
          </a:xfrm>
        </p:spPr>
        <p:txBody>
          <a:bodyPr/>
          <a:lstStyle/>
          <a:p>
            <a:r>
              <a:rPr lang="en-US"/>
              <a:t>EIB Feb 2024 Monthly Meeting</a:t>
            </a:r>
          </a:p>
        </p:txBody>
      </p:sp>
      <p:sp>
        <p:nvSpPr>
          <p:cNvPr id="4" name="Rectangle 3">
            <a:extLst>
              <a:ext uri="{FF2B5EF4-FFF2-40B4-BE49-F238E27FC236}">
                <a16:creationId xmlns:a16="http://schemas.microsoft.com/office/drawing/2014/main" id="{E27FAF50-6A01-19C3-8C5B-636C155D3CE4}"/>
              </a:ext>
            </a:extLst>
          </p:cNvPr>
          <p:cNvSpPr/>
          <p:nvPr/>
        </p:nvSpPr>
        <p:spPr>
          <a:xfrm>
            <a:off x="9370727" y="1372393"/>
            <a:ext cx="1430623" cy="2266158"/>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t>Can be populated once final sequencing is known.</a:t>
            </a:r>
          </a:p>
        </p:txBody>
      </p:sp>
      <p:sp>
        <p:nvSpPr>
          <p:cNvPr id="5" name="Rectangle 4">
            <a:extLst>
              <a:ext uri="{FF2B5EF4-FFF2-40B4-BE49-F238E27FC236}">
                <a16:creationId xmlns:a16="http://schemas.microsoft.com/office/drawing/2014/main" id="{1CC46BCC-1CAD-A9AF-5F74-E8A4DD9A44EA}"/>
              </a:ext>
            </a:extLst>
          </p:cNvPr>
          <p:cNvSpPr/>
          <p:nvPr/>
        </p:nvSpPr>
        <p:spPr>
          <a:xfrm>
            <a:off x="9370726" y="4353718"/>
            <a:ext cx="1430623" cy="599282"/>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t>TBD</a:t>
            </a:r>
          </a:p>
        </p:txBody>
      </p:sp>
    </p:spTree>
    <p:extLst>
      <p:ext uri="{BB962C8B-B14F-4D97-AF65-F5344CB8AC3E}">
        <p14:creationId xmlns:p14="http://schemas.microsoft.com/office/powerpoint/2010/main" val="35124775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DA3541B-CB92-33FE-3F3E-0E177318B606}"/>
            </a:ext>
          </a:extLst>
        </p:cNvPr>
        <p:cNvGrpSpPr/>
        <p:nvPr/>
      </p:nvGrpSpPr>
      <p:grpSpPr>
        <a:xfrm>
          <a:off x="0" y="0"/>
          <a:ext cx="0" cy="0"/>
          <a:chOff x="0" y="0"/>
          <a:chExt cx="0" cy="0"/>
        </a:xfrm>
      </p:grpSpPr>
      <p:graphicFrame>
        <p:nvGraphicFramePr>
          <p:cNvPr id="8" name="Content Placeholder 7">
            <a:extLst>
              <a:ext uri="{FF2B5EF4-FFF2-40B4-BE49-F238E27FC236}">
                <a16:creationId xmlns:a16="http://schemas.microsoft.com/office/drawing/2014/main" id="{9B0B45D6-DAFF-4E7C-72AD-0A3ED8B0AD45}"/>
              </a:ext>
            </a:extLst>
          </p:cNvPr>
          <p:cNvGraphicFramePr>
            <a:graphicFrameLocks noGrp="1"/>
          </p:cNvGraphicFramePr>
          <p:nvPr>
            <p:ph idx="1"/>
            <p:extLst>
              <p:ext uri="{D42A27DB-BD31-4B8C-83A1-F6EECF244321}">
                <p14:modId xmlns:p14="http://schemas.microsoft.com/office/powerpoint/2010/main" val="4054521602"/>
              </p:ext>
            </p:extLst>
          </p:nvPr>
        </p:nvGraphicFramePr>
        <p:xfrm>
          <a:off x="285750" y="998459"/>
          <a:ext cx="10515600" cy="4851400"/>
        </p:xfrm>
        <a:graphic>
          <a:graphicData uri="http://schemas.openxmlformats.org/drawingml/2006/table">
            <a:tbl>
              <a:tblPr firstRow="1" bandRow="1">
                <a:tableStyleId>{5C22544A-7EE6-4342-B048-85BDC9FD1C3A}</a:tableStyleId>
              </a:tblPr>
              <a:tblGrid>
                <a:gridCol w="2103120">
                  <a:extLst>
                    <a:ext uri="{9D8B030D-6E8A-4147-A177-3AD203B41FA5}">
                      <a16:colId xmlns:a16="http://schemas.microsoft.com/office/drawing/2014/main" val="1973736712"/>
                    </a:ext>
                  </a:extLst>
                </a:gridCol>
                <a:gridCol w="2103120">
                  <a:extLst>
                    <a:ext uri="{9D8B030D-6E8A-4147-A177-3AD203B41FA5}">
                      <a16:colId xmlns:a16="http://schemas.microsoft.com/office/drawing/2014/main" val="2768605050"/>
                    </a:ext>
                  </a:extLst>
                </a:gridCol>
                <a:gridCol w="2103120">
                  <a:extLst>
                    <a:ext uri="{9D8B030D-6E8A-4147-A177-3AD203B41FA5}">
                      <a16:colId xmlns:a16="http://schemas.microsoft.com/office/drawing/2014/main" val="2552332435"/>
                    </a:ext>
                  </a:extLst>
                </a:gridCol>
                <a:gridCol w="2103120">
                  <a:extLst>
                    <a:ext uri="{9D8B030D-6E8A-4147-A177-3AD203B41FA5}">
                      <a16:colId xmlns:a16="http://schemas.microsoft.com/office/drawing/2014/main" val="2251939314"/>
                    </a:ext>
                  </a:extLst>
                </a:gridCol>
                <a:gridCol w="2103120">
                  <a:extLst>
                    <a:ext uri="{9D8B030D-6E8A-4147-A177-3AD203B41FA5}">
                      <a16:colId xmlns:a16="http://schemas.microsoft.com/office/drawing/2014/main" val="566892217"/>
                    </a:ext>
                  </a:extLst>
                </a:gridCol>
              </a:tblGrid>
              <a:tr h="370840">
                <a:tc>
                  <a:txBody>
                    <a:bodyPr/>
                    <a:lstStyle/>
                    <a:p>
                      <a:r>
                        <a:rPr lang="en-US"/>
                        <a:t>Functional Area</a:t>
                      </a:r>
                    </a:p>
                  </a:txBody>
                  <a:tcPr/>
                </a:tc>
                <a:tc>
                  <a:txBody>
                    <a:bodyPr/>
                    <a:lstStyle/>
                    <a:p>
                      <a:r>
                        <a:rPr lang="en-US"/>
                        <a:t>Position</a:t>
                      </a:r>
                    </a:p>
                  </a:txBody>
                  <a:tcPr/>
                </a:tc>
                <a:tc>
                  <a:txBody>
                    <a:bodyPr/>
                    <a:lstStyle/>
                    <a:p>
                      <a:r>
                        <a:rPr lang="en-US"/>
                        <a:t>Hire by:</a:t>
                      </a:r>
                    </a:p>
                  </a:txBody>
                  <a:tcPr/>
                </a:tc>
                <a:tc>
                  <a:txBody>
                    <a:bodyPr/>
                    <a:lstStyle/>
                    <a:p>
                      <a:r>
                        <a:rPr lang="en-US"/>
                        <a:t>Project Name </a:t>
                      </a:r>
                    </a:p>
                  </a:txBody>
                  <a:tcPr/>
                </a:tc>
                <a:tc>
                  <a:txBody>
                    <a:bodyPr/>
                    <a:lstStyle/>
                    <a:p>
                      <a:r>
                        <a:rPr lang="en-US"/>
                        <a:t>Est. Funding</a:t>
                      </a:r>
                    </a:p>
                  </a:txBody>
                  <a:tcPr/>
                </a:tc>
                <a:extLst>
                  <a:ext uri="{0D108BD9-81ED-4DB2-BD59-A6C34878D82A}">
                    <a16:rowId xmlns:a16="http://schemas.microsoft.com/office/drawing/2014/main" val="528115668"/>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t>EPMO</a:t>
                      </a:r>
                    </a:p>
                  </a:txBody>
                  <a:tcPr/>
                </a:tc>
                <a:tc>
                  <a:txBody>
                    <a:bodyPr/>
                    <a:lstStyle/>
                    <a:p>
                      <a:r>
                        <a:rPr lang="en-US"/>
                        <a:t>System Analyst 4 ($104.09/</a:t>
                      </a:r>
                      <a:r>
                        <a:rPr lang="en-US" err="1"/>
                        <a:t>hr</a:t>
                      </a:r>
                      <a:r>
                        <a:rPr lang="en-US"/>
                        <a:t>)</a:t>
                      </a:r>
                    </a:p>
                  </a:txBody>
                  <a:tcPr/>
                </a:tc>
                <a:tc>
                  <a:txBody>
                    <a:bodyPr/>
                    <a:lstStyle/>
                    <a:p>
                      <a:r>
                        <a:rPr lang="en-US"/>
                        <a:t>7/1/2024</a:t>
                      </a:r>
                    </a:p>
                  </a:txBody>
                  <a:tcPr/>
                </a:tc>
                <a:tc rowSpan="2">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kern="1200">
                          <a:solidFill>
                            <a:schemeClr val="dk1"/>
                          </a:solidFill>
                          <a:latin typeface="+mn-lt"/>
                          <a:ea typeface="+mn-ea"/>
                          <a:cs typeface="+mn-cs"/>
                        </a:rPr>
                        <a:t>FMS Replacement </a:t>
                      </a:r>
                    </a:p>
                  </a:txBody>
                  <a:tcPr/>
                </a:tc>
                <a:tc>
                  <a:txBody>
                    <a:bodyPr/>
                    <a:lstStyle/>
                    <a:p>
                      <a:r>
                        <a:rPr lang="en-US" dirty="0"/>
                        <a:t>FY25: </a:t>
                      </a:r>
                    </a:p>
                    <a:p>
                      <a:r>
                        <a:rPr lang="en-US" dirty="0"/>
                        <a:t>FY26:</a:t>
                      </a:r>
                    </a:p>
                  </a:txBody>
                  <a:tcPr/>
                </a:tc>
                <a:extLst>
                  <a:ext uri="{0D108BD9-81ED-4DB2-BD59-A6C34878D82A}">
                    <a16:rowId xmlns:a16="http://schemas.microsoft.com/office/drawing/2014/main" val="772048963"/>
                  </a:ext>
                </a:extLst>
              </a:tr>
              <a:tr h="0">
                <a:tc>
                  <a:txBody>
                    <a:bodyPr/>
                    <a:lstStyle/>
                    <a:p>
                      <a:r>
                        <a:rPr lang="en-US"/>
                        <a:t>EPMO</a:t>
                      </a:r>
                    </a:p>
                  </a:txBody>
                  <a:tcPr/>
                </a:tc>
                <a:tc>
                  <a:txBody>
                    <a:bodyPr/>
                    <a:lstStyle/>
                    <a:p>
                      <a:r>
                        <a:rPr lang="en-US"/>
                        <a:t>Project Manager 4 ($125.06/</a:t>
                      </a:r>
                      <a:r>
                        <a:rPr lang="en-US" err="1"/>
                        <a:t>hr</a:t>
                      </a:r>
                      <a:r>
                        <a:rPr lang="en-US"/>
                        <a:t>)</a:t>
                      </a:r>
                    </a:p>
                  </a:txBody>
                  <a:tcPr/>
                </a:tc>
                <a:tc>
                  <a:txBody>
                    <a:bodyPr/>
                    <a:lstStyle/>
                    <a:p>
                      <a:r>
                        <a:rPr lang="en-US"/>
                        <a:t>9/1/2024</a:t>
                      </a:r>
                    </a:p>
                  </a:txBody>
                  <a:tcPr/>
                </a:tc>
                <a:tc v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800" kern="1200">
                        <a:solidFill>
                          <a:schemeClr val="dk1"/>
                        </a:solidFill>
                        <a:latin typeface="+mn-lt"/>
                        <a:ea typeface="+mn-ea"/>
                        <a:cs typeface="+mn-cs"/>
                      </a:endParaRPr>
                    </a:p>
                  </a:txBody>
                  <a:tcPr/>
                </a:tc>
                <a:tc>
                  <a:txBody>
                    <a:bodyPr/>
                    <a:lstStyle/>
                    <a:p>
                      <a:r>
                        <a:rPr lang="en-US"/>
                        <a:t>FY25:</a:t>
                      </a:r>
                    </a:p>
                    <a:p>
                      <a:r>
                        <a:rPr lang="en-US"/>
                        <a:t>FY26:</a:t>
                      </a:r>
                    </a:p>
                  </a:txBody>
                  <a:tcPr/>
                </a:tc>
                <a:extLst>
                  <a:ext uri="{0D108BD9-81ED-4DB2-BD59-A6C34878D82A}">
                    <a16:rowId xmlns:a16="http://schemas.microsoft.com/office/drawing/2014/main" val="619620109"/>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t>EPMO</a:t>
                      </a:r>
                    </a:p>
                  </a:txBody>
                  <a:tcPr/>
                </a:tc>
                <a:tc>
                  <a:txBody>
                    <a:bodyPr/>
                    <a:lstStyle/>
                    <a:p>
                      <a:r>
                        <a:rPr lang="en-US"/>
                        <a:t>System Analyst</a:t>
                      </a:r>
                    </a:p>
                    <a:p>
                      <a:r>
                        <a:rPr lang="en-US"/>
                        <a:t>4 ($104.09/</a:t>
                      </a:r>
                      <a:r>
                        <a:rPr lang="en-US" err="1"/>
                        <a:t>hr</a:t>
                      </a:r>
                      <a:r>
                        <a:rPr lang="en-US"/>
                        <a:t>)</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TBD based on final sequencing</a:t>
                      </a:r>
                    </a:p>
                  </a:txBody>
                  <a:tcPr/>
                </a:tc>
                <a:tc rowSpan="2">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kern="1200">
                          <a:solidFill>
                            <a:schemeClr val="dk1"/>
                          </a:solidFill>
                          <a:latin typeface="+mn-lt"/>
                          <a:ea typeface="+mn-ea"/>
                          <a:cs typeface="+mn-cs"/>
                        </a:rPr>
                        <a:t>Facilities Enterprise HRIS</a:t>
                      </a:r>
                    </a:p>
                  </a:txBody>
                  <a:tcPr/>
                </a:tc>
                <a:tc>
                  <a:txBody>
                    <a:bodyPr/>
                    <a:lstStyle/>
                    <a:p>
                      <a:r>
                        <a:rPr lang="en-US" dirty="0"/>
                        <a:t>FY25: </a:t>
                      </a:r>
                    </a:p>
                    <a:p>
                      <a:r>
                        <a:rPr lang="en-US" dirty="0"/>
                        <a:t>FY26:</a:t>
                      </a:r>
                    </a:p>
                  </a:txBody>
                  <a:tcPr/>
                </a:tc>
                <a:extLst>
                  <a:ext uri="{0D108BD9-81ED-4DB2-BD59-A6C34878D82A}">
                    <a16:rowId xmlns:a16="http://schemas.microsoft.com/office/drawing/2014/main" val="825535610"/>
                  </a:ext>
                </a:extLst>
              </a:tr>
              <a:tr h="370840">
                <a:tc>
                  <a:txBody>
                    <a:bodyPr/>
                    <a:lstStyle/>
                    <a:p>
                      <a:r>
                        <a:rPr lang="en-US"/>
                        <a:t>EPMO</a:t>
                      </a:r>
                    </a:p>
                  </a:txBody>
                  <a:tcPr/>
                </a:tc>
                <a:tc>
                  <a:txBody>
                    <a:bodyPr/>
                    <a:lstStyle/>
                    <a:p>
                      <a:r>
                        <a:rPr lang="en-US"/>
                        <a:t>Project Manager 4 ($125.06/</a:t>
                      </a:r>
                      <a:r>
                        <a:rPr lang="en-US" err="1"/>
                        <a:t>hr</a:t>
                      </a:r>
                      <a:r>
                        <a:rPr lang="en-US"/>
                        <a:t>)</a:t>
                      </a:r>
                    </a:p>
                  </a:txBody>
                  <a:tcPr/>
                </a:tc>
                <a:tc>
                  <a:txBody>
                    <a:bodyPr/>
                    <a:lstStyle/>
                    <a:p>
                      <a:r>
                        <a:rPr lang="en-US"/>
                        <a:t>Enterprise solution w/ FMS?</a:t>
                      </a:r>
                    </a:p>
                  </a:txBody>
                  <a:tcPr/>
                </a:tc>
                <a:tc v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800" kern="1200">
                        <a:solidFill>
                          <a:schemeClr val="dk1"/>
                        </a:solidFill>
                        <a:latin typeface="+mn-lt"/>
                        <a:ea typeface="+mn-ea"/>
                        <a:cs typeface="+mn-cs"/>
                      </a:endParaRPr>
                    </a:p>
                  </a:txBody>
                  <a:tcPr/>
                </a:tc>
                <a:tc>
                  <a:txBody>
                    <a:bodyPr/>
                    <a:lstStyle/>
                    <a:p>
                      <a:r>
                        <a:rPr lang="en-US" dirty="0"/>
                        <a:t>FY25:</a:t>
                      </a:r>
                    </a:p>
                    <a:p>
                      <a:r>
                        <a:rPr lang="en-US" dirty="0"/>
                        <a:t>FY26:</a:t>
                      </a:r>
                    </a:p>
                  </a:txBody>
                  <a:tcPr/>
                </a:tc>
                <a:extLst>
                  <a:ext uri="{0D108BD9-81ED-4DB2-BD59-A6C34878D82A}">
                    <a16:rowId xmlns:a16="http://schemas.microsoft.com/office/drawing/2014/main" val="2129475970"/>
                  </a:ext>
                </a:extLst>
              </a:tr>
              <a:tr h="370840">
                <a:tc>
                  <a:txBody>
                    <a:bodyPr/>
                    <a:lstStyle/>
                    <a:p>
                      <a:r>
                        <a:rPr lang="en-US"/>
                        <a:t>EPMO</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t>Project Manager 2 ($115.72/</a:t>
                      </a:r>
                      <a:r>
                        <a:rPr lang="en-US" err="1"/>
                        <a:t>hr</a:t>
                      </a:r>
                      <a:r>
                        <a:rPr lang="en-US"/>
                        <a:t>)</a:t>
                      </a:r>
                    </a:p>
                  </a:txBody>
                  <a:tcPr/>
                </a:tc>
                <a:tc>
                  <a:txBody>
                    <a:bodyPr/>
                    <a:lstStyle/>
                    <a:p>
                      <a:r>
                        <a:rPr lang="en-US"/>
                        <a:t>9/1/2024</a:t>
                      </a:r>
                    </a:p>
                  </a:txBody>
                  <a:tcPr/>
                </a:tc>
                <a:tc rowSpan="2">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b="0" i="0" kern="1200">
                          <a:solidFill>
                            <a:schemeClr val="dk1"/>
                          </a:solidFill>
                          <a:effectLst/>
                          <a:latin typeface="+mn-lt"/>
                          <a:ea typeface="+mn-ea"/>
                          <a:cs typeface="+mn-cs"/>
                        </a:rPr>
                        <a:t>OSVP Database &amp; Cashless Payment Solution (VCBR)</a:t>
                      </a:r>
                    </a:p>
                  </a:txBody>
                  <a:tcPr/>
                </a:tc>
                <a:tc>
                  <a:txBody>
                    <a:bodyPr/>
                    <a:lstStyle/>
                    <a:p>
                      <a:r>
                        <a:rPr lang="en-US"/>
                        <a:t>FY25:</a:t>
                      </a:r>
                    </a:p>
                  </a:txBody>
                  <a:tcPr/>
                </a:tc>
                <a:extLst>
                  <a:ext uri="{0D108BD9-81ED-4DB2-BD59-A6C34878D82A}">
                    <a16:rowId xmlns:a16="http://schemas.microsoft.com/office/drawing/2014/main" val="2788698519"/>
                  </a:ext>
                </a:extLst>
              </a:tr>
              <a:tr h="370840">
                <a:tc>
                  <a:txBody>
                    <a:bodyPr/>
                    <a:lstStyle/>
                    <a:p>
                      <a:r>
                        <a:rPr lang="en-US"/>
                        <a:t>EPMO</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t>Business Analyst</a:t>
                      </a:r>
                    </a:p>
                    <a:p>
                      <a:pPr marL="0" marR="0" lvl="0" indent="0" algn="l" defTabSz="914400" rtl="0" eaLnBrk="1" fontAlgn="auto" latinLnBrk="0" hangingPunct="1">
                        <a:lnSpc>
                          <a:spcPct val="100000"/>
                        </a:lnSpc>
                        <a:spcBef>
                          <a:spcPts val="0"/>
                        </a:spcBef>
                        <a:spcAft>
                          <a:spcPts val="0"/>
                        </a:spcAft>
                        <a:buClrTx/>
                        <a:buSzTx/>
                        <a:buFontTx/>
                        <a:buNone/>
                        <a:tabLst/>
                        <a:defRPr/>
                      </a:pPr>
                      <a:r>
                        <a:rPr lang="en-US"/>
                        <a:t>4 ($85.32/</a:t>
                      </a:r>
                      <a:r>
                        <a:rPr lang="en-US" err="1"/>
                        <a:t>hr</a:t>
                      </a:r>
                      <a:r>
                        <a:rPr lang="en-US"/>
                        <a:t>)</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t>7/1/2024</a:t>
                      </a:r>
                    </a:p>
                  </a:txBody>
                  <a:tcPr/>
                </a:tc>
                <a:tc vMerge="1">
                  <a:txBody>
                    <a:bodyPr/>
                    <a:lstStyle/>
                    <a:p>
                      <a:endParaRPr lang="en-US"/>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t>FY25:</a:t>
                      </a:r>
                    </a:p>
                    <a:p>
                      <a:endParaRPr lang="en-US"/>
                    </a:p>
                  </a:txBody>
                  <a:tcPr/>
                </a:tc>
                <a:extLst>
                  <a:ext uri="{0D108BD9-81ED-4DB2-BD59-A6C34878D82A}">
                    <a16:rowId xmlns:a16="http://schemas.microsoft.com/office/drawing/2014/main" val="1135484606"/>
                  </a:ext>
                </a:extLst>
              </a:tr>
              <a:tr h="370840">
                <a:tc>
                  <a:txBody>
                    <a:bodyPr/>
                    <a:lstStyle/>
                    <a:p>
                      <a:r>
                        <a:rPr lang="en-US"/>
                        <a:t>ISO</a:t>
                      </a:r>
                    </a:p>
                  </a:txBody>
                  <a:tcPr/>
                </a:tc>
                <a:tc>
                  <a:txBody>
                    <a:bodyPr/>
                    <a:lstStyle/>
                    <a:p>
                      <a:r>
                        <a:rPr lang="en-US" dirty="0"/>
                        <a:t>ISO(s)</a:t>
                      </a:r>
                    </a:p>
                  </a:txBody>
                  <a:tcPr/>
                </a:tc>
                <a:tc>
                  <a:txBody>
                    <a:bodyPr/>
                    <a:lstStyle/>
                    <a:p>
                      <a:r>
                        <a:rPr lang="en-US" dirty="0"/>
                        <a:t>TBD based on final sequencing</a:t>
                      </a:r>
                    </a:p>
                  </a:txBody>
                  <a:tcPr/>
                </a:tc>
                <a:tc>
                  <a:txBody>
                    <a:bodyPr/>
                    <a:lstStyle/>
                    <a:p>
                      <a:r>
                        <a:rPr lang="en-US"/>
                        <a:t>3 projects max/ISO</a:t>
                      </a:r>
                    </a:p>
                  </a:txBody>
                  <a:tcPr/>
                </a:tc>
                <a:tc>
                  <a:txBody>
                    <a:bodyPr/>
                    <a:lstStyle/>
                    <a:p>
                      <a:r>
                        <a:rPr lang="en-US" dirty="0"/>
                        <a:t>FY25: </a:t>
                      </a:r>
                    </a:p>
                    <a:p>
                      <a:r>
                        <a:rPr lang="en-US" dirty="0"/>
                        <a:t>FY26:</a:t>
                      </a:r>
                    </a:p>
                  </a:txBody>
                  <a:tcPr/>
                </a:tc>
                <a:extLst>
                  <a:ext uri="{0D108BD9-81ED-4DB2-BD59-A6C34878D82A}">
                    <a16:rowId xmlns:a16="http://schemas.microsoft.com/office/drawing/2014/main" val="2803821294"/>
                  </a:ext>
                </a:extLst>
              </a:tr>
            </a:tbl>
          </a:graphicData>
        </a:graphic>
      </p:graphicFrame>
      <p:sp>
        <p:nvSpPr>
          <p:cNvPr id="4" name="Date Placeholder 3">
            <a:extLst>
              <a:ext uri="{FF2B5EF4-FFF2-40B4-BE49-F238E27FC236}">
                <a16:creationId xmlns:a16="http://schemas.microsoft.com/office/drawing/2014/main" id="{AD70FFEA-5004-B8EA-BD90-62E4556ECE21}"/>
              </a:ext>
            </a:extLst>
          </p:cNvPr>
          <p:cNvSpPr>
            <a:spLocks noGrp="1"/>
          </p:cNvSpPr>
          <p:nvPr>
            <p:ph type="dt" sz="half" idx="10"/>
          </p:nvPr>
        </p:nvSpPr>
        <p:spPr/>
        <p:txBody>
          <a:bodyPr/>
          <a:lstStyle/>
          <a:p>
            <a:r>
              <a:rPr lang="en-US"/>
              <a:t>02.13.2024</a:t>
            </a:r>
          </a:p>
        </p:txBody>
      </p:sp>
      <p:sp>
        <p:nvSpPr>
          <p:cNvPr id="5" name="Footer Placeholder 4">
            <a:extLst>
              <a:ext uri="{FF2B5EF4-FFF2-40B4-BE49-F238E27FC236}">
                <a16:creationId xmlns:a16="http://schemas.microsoft.com/office/drawing/2014/main" id="{51845797-8320-34FB-C444-9997E180D334}"/>
              </a:ext>
            </a:extLst>
          </p:cNvPr>
          <p:cNvSpPr>
            <a:spLocks noGrp="1"/>
          </p:cNvSpPr>
          <p:nvPr>
            <p:ph type="ftr" sz="quarter" idx="11"/>
          </p:nvPr>
        </p:nvSpPr>
        <p:spPr/>
        <p:txBody>
          <a:bodyPr/>
          <a:lstStyle/>
          <a:p>
            <a:r>
              <a:rPr lang="en-US"/>
              <a:t>EIB Feb 2024 Monthly Meeting</a:t>
            </a:r>
          </a:p>
        </p:txBody>
      </p:sp>
      <p:sp>
        <p:nvSpPr>
          <p:cNvPr id="6" name="Slide Number Placeholder 5">
            <a:extLst>
              <a:ext uri="{FF2B5EF4-FFF2-40B4-BE49-F238E27FC236}">
                <a16:creationId xmlns:a16="http://schemas.microsoft.com/office/drawing/2014/main" id="{1A8A5A58-850B-9A5C-D4CF-0B0A3375027F}"/>
              </a:ext>
            </a:extLst>
          </p:cNvPr>
          <p:cNvSpPr>
            <a:spLocks noGrp="1"/>
          </p:cNvSpPr>
          <p:nvPr>
            <p:ph type="sldNum" sz="quarter" idx="12"/>
          </p:nvPr>
        </p:nvSpPr>
        <p:spPr/>
        <p:txBody>
          <a:bodyPr/>
          <a:lstStyle/>
          <a:p>
            <a:fld id="{5874D6C6-B3A5-4F2C-A6BF-E3D57C3A1219}" type="slidenum">
              <a:rPr lang="en-US" smtClean="0"/>
              <a:t>29</a:t>
            </a:fld>
            <a:endParaRPr lang="en-US"/>
          </a:p>
        </p:txBody>
      </p:sp>
      <p:sp>
        <p:nvSpPr>
          <p:cNvPr id="7" name="Content Placeholder 6">
            <a:extLst>
              <a:ext uri="{FF2B5EF4-FFF2-40B4-BE49-F238E27FC236}">
                <a16:creationId xmlns:a16="http://schemas.microsoft.com/office/drawing/2014/main" id="{4A4F393E-2406-D81C-53CA-E0BBD214AA8A}"/>
              </a:ext>
            </a:extLst>
          </p:cNvPr>
          <p:cNvSpPr>
            <a:spLocks noGrp="1"/>
          </p:cNvSpPr>
          <p:nvPr>
            <p:ph sz="quarter" idx="13"/>
          </p:nvPr>
        </p:nvSpPr>
        <p:spPr/>
        <p:txBody>
          <a:bodyPr/>
          <a:lstStyle/>
          <a:p>
            <a:r>
              <a:rPr lang="en-US"/>
              <a:t>Additional Resources Needed</a:t>
            </a:r>
          </a:p>
        </p:txBody>
      </p:sp>
      <p:sp>
        <p:nvSpPr>
          <p:cNvPr id="2" name="Rectangle 1">
            <a:extLst>
              <a:ext uri="{FF2B5EF4-FFF2-40B4-BE49-F238E27FC236}">
                <a16:creationId xmlns:a16="http://schemas.microsoft.com/office/drawing/2014/main" id="{793CAAA9-5406-5BC2-C6C7-2FB95F2896F9}"/>
              </a:ext>
            </a:extLst>
          </p:cNvPr>
          <p:cNvSpPr/>
          <p:nvPr/>
        </p:nvSpPr>
        <p:spPr>
          <a:xfrm>
            <a:off x="9370727" y="1410492"/>
            <a:ext cx="1430623" cy="4380707"/>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t>Can be populated once final sequencing is known.</a:t>
            </a:r>
          </a:p>
        </p:txBody>
      </p:sp>
    </p:spTree>
    <p:extLst>
      <p:ext uri="{BB962C8B-B14F-4D97-AF65-F5344CB8AC3E}">
        <p14:creationId xmlns:p14="http://schemas.microsoft.com/office/powerpoint/2010/main" val="152137840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75E4DC-65BA-03D5-D854-4B078B7E6A77}"/>
              </a:ext>
            </a:extLst>
          </p:cNvPr>
          <p:cNvSpPr>
            <a:spLocks noGrp="1"/>
          </p:cNvSpPr>
          <p:nvPr>
            <p:ph type="title"/>
          </p:nvPr>
        </p:nvSpPr>
        <p:spPr>
          <a:xfrm>
            <a:off x="509586" y="818788"/>
            <a:ext cx="10515600" cy="943337"/>
          </a:xfrm>
        </p:spPr>
        <p:txBody>
          <a:bodyPr/>
          <a:lstStyle/>
          <a:p>
            <a:r>
              <a:rPr lang="en-US" dirty="0"/>
              <a:t>Celebrate Successes</a:t>
            </a:r>
          </a:p>
        </p:txBody>
      </p:sp>
      <p:sp>
        <p:nvSpPr>
          <p:cNvPr id="3" name="Content Placeholder 2">
            <a:extLst>
              <a:ext uri="{FF2B5EF4-FFF2-40B4-BE49-F238E27FC236}">
                <a16:creationId xmlns:a16="http://schemas.microsoft.com/office/drawing/2014/main" id="{138B168C-6569-93B5-04AF-12F1EDE3F934}"/>
              </a:ext>
            </a:extLst>
          </p:cNvPr>
          <p:cNvSpPr>
            <a:spLocks noGrp="1"/>
          </p:cNvSpPr>
          <p:nvPr>
            <p:ph idx="1"/>
          </p:nvPr>
        </p:nvSpPr>
        <p:spPr>
          <a:xfrm>
            <a:off x="671511" y="1504950"/>
            <a:ext cx="10620375" cy="4520405"/>
          </a:xfrm>
        </p:spPr>
        <p:txBody>
          <a:bodyPr vert="horz" lIns="91440" tIns="45720" rIns="91440" bIns="45720" rtlCol="0" anchor="t">
            <a:normAutofit fontScale="25000" lnSpcReduction="20000"/>
          </a:bodyPr>
          <a:lstStyle/>
          <a:p>
            <a:pPr>
              <a:lnSpc>
                <a:spcPct val="170000"/>
              </a:lnSpc>
            </a:pPr>
            <a:r>
              <a:rPr lang="en-US" sz="4400" dirty="0">
                <a:solidFill>
                  <a:schemeClr val="tx1">
                    <a:lumMod val="75000"/>
                  </a:schemeClr>
                </a:solidFill>
                <a:ea typeface="+mn-lt"/>
                <a:cs typeface="+mn-lt"/>
              </a:rPr>
              <a:t>Defined criteria for: </a:t>
            </a:r>
            <a:endParaRPr lang="en-US" sz="4400" dirty="0">
              <a:solidFill>
                <a:schemeClr val="tx1">
                  <a:lumMod val="75000"/>
                </a:schemeClr>
              </a:solidFill>
            </a:endParaRPr>
          </a:p>
          <a:p>
            <a:pPr lvl="1">
              <a:lnSpc>
                <a:spcPct val="170000"/>
              </a:lnSpc>
            </a:pPr>
            <a:r>
              <a:rPr lang="en-US" sz="4400" dirty="0">
                <a:solidFill>
                  <a:schemeClr val="tx1">
                    <a:lumMod val="75000"/>
                  </a:schemeClr>
                </a:solidFill>
                <a:ea typeface="+mn-lt"/>
                <a:cs typeface="+mn-lt"/>
              </a:rPr>
              <a:t>what Intake Services team must do to </a:t>
            </a:r>
            <a:r>
              <a:rPr lang="en-US" sz="4400" b="1" dirty="0">
                <a:solidFill>
                  <a:schemeClr val="tx1">
                    <a:lumMod val="75000"/>
                  </a:schemeClr>
                </a:solidFill>
                <a:ea typeface="+mn-lt"/>
                <a:cs typeface="+mn-lt"/>
              </a:rPr>
              <a:t>hand off </a:t>
            </a:r>
            <a:r>
              <a:rPr lang="en-US" sz="4400" dirty="0">
                <a:solidFill>
                  <a:schemeClr val="tx1">
                    <a:lumMod val="75000"/>
                  </a:schemeClr>
                </a:solidFill>
                <a:ea typeface="+mn-lt"/>
                <a:cs typeface="+mn-lt"/>
              </a:rPr>
              <a:t>the Business Case to the Project Delivery team</a:t>
            </a:r>
            <a:endParaRPr lang="en-US" sz="4400" dirty="0">
              <a:solidFill>
                <a:schemeClr val="tx1">
                  <a:lumMod val="75000"/>
                </a:schemeClr>
              </a:solidFill>
            </a:endParaRPr>
          </a:p>
          <a:p>
            <a:pPr lvl="1">
              <a:lnSpc>
                <a:spcPct val="170000"/>
              </a:lnSpc>
            </a:pPr>
            <a:r>
              <a:rPr lang="en-US" sz="4400" dirty="0">
                <a:solidFill>
                  <a:schemeClr val="tx1">
                    <a:lumMod val="75000"/>
                  </a:schemeClr>
                </a:solidFill>
                <a:ea typeface="+mn-lt"/>
                <a:cs typeface="+mn-lt"/>
              </a:rPr>
              <a:t>what happens during the handoff meeting between the Intake Services team and the newly assigned Project Manager</a:t>
            </a:r>
            <a:endParaRPr lang="en-US" sz="4400" dirty="0">
              <a:solidFill>
                <a:schemeClr val="tx1">
                  <a:lumMod val="75000"/>
                </a:schemeClr>
              </a:solidFill>
            </a:endParaRPr>
          </a:p>
          <a:p>
            <a:pPr lvl="1">
              <a:lnSpc>
                <a:spcPct val="170000"/>
              </a:lnSpc>
            </a:pPr>
            <a:r>
              <a:rPr lang="en-US" sz="4400" dirty="0">
                <a:solidFill>
                  <a:schemeClr val="tx1">
                    <a:lumMod val="75000"/>
                  </a:schemeClr>
                </a:solidFill>
                <a:ea typeface="+mn-lt"/>
                <a:cs typeface="+mn-lt"/>
              </a:rPr>
              <a:t>what the PM initially must do following the handoff meeting</a:t>
            </a:r>
            <a:endParaRPr lang="en-US" sz="4400" dirty="0">
              <a:solidFill>
                <a:schemeClr val="tx1">
                  <a:lumMod val="75000"/>
                </a:schemeClr>
              </a:solidFill>
              <a:ea typeface="+mn-lt"/>
            </a:endParaRPr>
          </a:p>
          <a:p>
            <a:pPr lvl="1">
              <a:lnSpc>
                <a:spcPct val="170000"/>
              </a:lnSpc>
            </a:pPr>
            <a:r>
              <a:rPr lang="en-US" sz="4400" dirty="0">
                <a:solidFill>
                  <a:schemeClr val="tx1">
                    <a:lumMod val="75000"/>
                  </a:schemeClr>
                </a:solidFill>
                <a:cs typeface="Calibri"/>
              </a:rPr>
              <a:t>how long the Intake Services team is available for consults if questions arise (30 calendar days)</a:t>
            </a:r>
            <a:endParaRPr lang="en-US" sz="4400" dirty="0">
              <a:solidFill>
                <a:schemeClr val="tx1">
                  <a:lumMod val="75000"/>
                </a:schemeClr>
              </a:solidFill>
            </a:endParaRPr>
          </a:p>
          <a:p>
            <a:pPr>
              <a:lnSpc>
                <a:spcPct val="170000"/>
              </a:lnSpc>
            </a:pPr>
            <a:r>
              <a:rPr lang="en-US" sz="4400" dirty="0">
                <a:solidFill>
                  <a:schemeClr val="tx1">
                    <a:lumMod val="75000"/>
                  </a:schemeClr>
                </a:solidFill>
              </a:rPr>
              <a:t>3 </a:t>
            </a:r>
            <a:r>
              <a:rPr lang="en-US" sz="4400" b="1" dirty="0">
                <a:solidFill>
                  <a:schemeClr val="tx1">
                    <a:lumMod val="75000"/>
                  </a:schemeClr>
                </a:solidFill>
              </a:rPr>
              <a:t>Business Cases</a:t>
            </a:r>
            <a:r>
              <a:rPr lang="en-US" sz="4400" dirty="0">
                <a:solidFill>
                  <a:schemeClr val="tx1">
                    <a:lumMod val="75000"/>
                  </a:schemeClr>
                </a:solidFill>
              </a:rPr>
              <a:t> Completed: E-Prescribe, Waystar ECOS, Synmed Contract Renewal</a:t>
            </a:r>
          </a:p>
          <a:p>
            <a:pPr>
              <a:lnSpc>
                <a:spcPct val="170000"/>
              </a:lnSpc>
            </a:pPr>
            <a:r>
              <a:rPr lang="en-US" sz="4400" dirty="0">
                <a:solidFill>
                  <a:schemeClr val="tx1">
                    <a:lumMod val="75000"/>
                  </a:schemeClr>
                </a:solidFill>
              </a:rPr>
              <a:t>Launched the </a:t>
            </a:r>
            <a:r>
              <a:rPr lang="en-US" sz="4400" b="1" dirty="0">
                <a:solidFill>
                  <a:schemeClr val="tx1">
                    <a:lumMod val="75000"/>
                  </a:schemeClr>
                </a:solidFill>
              </a:rPr>
              <a:t>EPMO Governance Model 1.0</a:t>
            </a:r>
          </a:p>
          <a:p>
            <a:pPr>
              <a:lnSpc>
                <a:spcPct val="170000"/>
              </a:lnSpc>
            </a:pPr>
            <a:r>
              <a:rPr lang="en-US" sz="4400" dirty="0">
                <a:solidFill>
                  <a:schemeClr val="tx1">
                    <a:lumMod val="75000"/>
                  </a:schemeClr>
                </a:solidFill>
              </a:rPr>
              <a:t>Instituted a weekly review session for off track projects. Attended by Business leads, Project Managers, Business Owners, and Andrew Diefenthaler </a:t>
            </a:r>
          </a:p>
          <a:p>
            <a:pPr>
              <a:lnSpc>
                <a:spcPct val="170000"/>
              </a:lnSpc>
            </a:pPr>
            <a:r>
              <a:rPr lang="en-US" sz="4400" dirty="0">
                <a:solidFill>
                  <a:schemeClr val="tx1">
                    <a:lumMod val="75000"/>
                  </a:schemeClr>
                </a:solidFill>
              </a:rPr>
              <a:t>Established a </a:t>
            </a:r>
            <a:r>
              <a:rPr lang="en-US" sz="4400" b="1" dirty="0">
                <a:solidFill>
                  <a:schemeClr val="tx1">
                    <a:lumMod val="75000"/>
                  </a:schemeClr>
                </a:solidFill>
              </a:rPr>
              <a:t>collaborative working group </a:t>
            </a:r>
            <a:r>
              <a:rPr lang="en-US" sz="4400" dirty="0">
                <a:solidFill>
                  <a:schemeClr val="tx1">
                    <a:lumMod val="75000"/>
                  </a:schemeClr>
                </a:solidFill>
              </a:rPr>
              <a:t>that includes the Clinical / Facilities Business leads, the Project Management team, and Enterprise Application IT Team.</a:t>
            </a:r>
          </a:p>
          <a:p>
            <a:pPr lvl="1">
              <a:lnSpc>
                <a:spcPct val="170000"/>
              </a:lnSpc>
            </a:pPr>
            <a:r>
              <a:rPr lang="en-US" sz="4400" dirty="0">
                <a:solidFill>
                  <a:schemeClr val="tx1">
                    <a:lumMod val="75000"/>
                  </a:schemeClr>
                </a:solidFill>
              </a:rPr>
              <a:t>drafted the change control process. </a:t>
            </a:r>
          </a:p>
          <a:p>
            <a:pPr lvl="1">
              <a:lnSpc>
                <a:spcPct val="170000"/>
              </a:lnSpc>
            </a:pPr>
            <a:r>
              <a:rPr lang="en-US" sz="4400" dirty="0">
                <a:solidFill>
                  <a:schemeClr val="tx1">
                    <a:lumMod val="75000"/>
                  </a:schemeClr>
                </a:solidFill>
              </a:rPr>
              <a:t>drafted and reviewed roles and responsibilities for Accountable Executives (A.E.)</a:t>
            </a:r>
            <a:endParaRPr lang="en-US" dirty="0">
              <a:solidFill>
                <a:schemeClr val="tx1">
                  <a:lumMod val="75000"/>
                </a:schemeClr>
              </a:solidFill>
            </a:endParaRPr>
          </a:p>
          <a:p>
            <a:endParaRPr lang="en-US" dirty="0"/>
          </a:p>
          <a:p>
            <a:endParaRPr lang="en-US" dirty="0"/>
          </a:p>
          <a:p>
            <a:endParaRPr lang="en-US" dirty="0"/>
          </a:p>
          <a:p>
            <a:endParaRPr lang="en-US" dirty="0"/>
          </a:p>
        </p:txBody>
      </p:sp>
      <p:sp>
        <p:nvSpPr>
          <p:cNvPr id="6" name="Slide Number Placeholder 5">
            <a:extLst>
              <a:ext uri="{FF2B5EF4-FFF2-40B4-BE49-F238E27FC236}">
                <a16:creationId xmlns:a16="http://schemas.microsoft.com/office/drawing/2014/main" id="{075AD6C6-D1FC-F762-B748-38AE2A52F2A5}"/>
              </a:ext>
            </a:extLst>
          </p:cNvPr>
          <p:cNvSpPr>
            <a:spLocks noGrp="1"/>
          </p:cNvSpPr>
          <p:nvPr>
            <p:ph type="sldNum" sz="quarter" idx="12"/>
          </p:nvPr>
        </p:nvSpPr>
        <p:spPr/>
        <p:txBody>
          <a:bodyPr/>
          <a:lstStyle/>
          <a:p>
            <a:fld id="{5874D6C6-B3A5-4F2C-A6BF-E3D57C3A1219}" type="slidenum">
              <a:rPr lang="en-US" smtClean="0"/>
              <a:t>3</a:t>
            </a:fld>
            <a:endParaRPr lang="en-US"/>
          </a:p>
        </p:txBody>
      </p:sp>
      <p:sp>
        <p:nvSpPr>
          <p:cNvPr id="7" name="Content Placeholder 6">
            <a:extLst>
              <a:ext uri="{FF2B5EF4-FFF2-40B4-BE49-F238E27FC236}">
                <a16:creationId xmlns:a16="http://schemas.microsoft.com/office/drawing/2014/main" id="{FE56CDAD-49C4-9D60-8593-1373A3C53E91}"/>
              </a:ext>
            </a:extLst>
          </p:cNvPr>
          <p:cNvSpPr>
            <a:spLocks noGrp="1"/>
          </p:cNvSpPr>
          <p:nvPr>
            <p:ph sz="quarter" idx="13"/>
          </p:nvPr>
        </p:nvSpPr>
        <p:spPr/>
        <p:txBody>
          <a:bodyPr/>
          <a:lstStyle/>
          <a:p>
            <a:r>
              <a:rPr lang="en-US" dirty="0"/>
              <a:t>Recent Wins</a:t>
            </a:r>
          </a:p>
        </p:txBody>
      </p:sp>
      <p:sp>
        <p:nvSpPr>
          <p:cNvPr id="11" name="Footer Placeholder 4">
            <a:extLst>
              <a:ext uri="{FF2B5EF4-FFF2-40B4-BE49-F238E27FC236}">
                <a16:creationId xmlns:a16="http://schemas.microsoft.com/office/drawing/2014/main" id="{E3E67429-6114-064D-5B8E-ADF7E15688F5}"/>
              </a:ext>
            </a:extLst>
          </p:cNvPr>
          <p:cNvSpPr>
            <a:spLocks noGrp="1"/>
          </p:cNvSpPr>
          <p:nvPr>
            <p:ph type="ftr" sz="quarter" idx="11"/>
          </p:nvPr>
        </p:nvSpPr>
        <p:spPr>
          <a:xfrm>
            <a:off x="3657600" y="6173786"/>
            <a:ext cx="4114800" cy="365125"/>
          </a:xfrm>
        </p:spPr>
        <p:txBody>
          <a:bodyPr/>
          <a:lstStyle/>
          <a:p>
            <a:r>
              <a:rPr lang="en-US"/>
              <a:t>EIB Feb 2024 Monthly Meeting</a:t>
            </a:r>
            <a:endParaRPr lang="en-US" dirty="0"/>
          </a:p>
        </p:txBody>
      </p:sp>
      <p:sp>
        <p:nvSpPr>
          <p:cNvPr id="4" name="Date Placeholder 3">
            <a:extLst>
              <a:ext uri="{FF2B5EF4-FFF2-40B4-BE49-F238E27FC236}">
                <a16:creationId xmlns:a16="http://schemas.microsoft.com/office/drawing/2014/main" id="{0A846E38-8057-2E09-6910-E1A97D4E385C}"/>
              </a:ext>
            </a:extLst>
          </p:cNvPr>
          <p:cNvSpPr>
            <a:spLocks noGrp="1"/>
          </p:cNvSpPr>
          <p:nvPr>
            <p:ph type="dt" sz="half" idx="10"/>
          </p:nvPr>
        </p:nvSpPr>
        <p:spPr>
          <a:xfrm>
            <a:off x="285750" y="6173787"/>
            <a:ext cx="1847850" cy="365125"/>
          </a:xfrm>
        </p:spPr>
        <p:txBody>
          <a:bodyPr/>
          <a:lstStyle/>
          <a:p>
            <a:r>
              <a:rPr lang="en-US"/>
              <a:t>02.13.2024</a:t>
            </a:r>
            <a:endParaRPr lang="en-US" dirty="0"/>
          </a:p>
        </p:txBody>
      </p:sp>
    </p:spTree>
    <p:extLst>
      <p:ext uri="{BB962C8B-B14F-4D97-AF65-F5344CB8AC3E}">
        <p14:creationId xmlns:p14="http://schemas.microsoft.com/office/powerpoint/2010/main" val="429045124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BAE1B50-3DDD-1642-2C2A-EB9A634392BE}"/>
            </a:ext>
          </a:extLst>
        </p:cNvPr>
        <p:cNvGrpSpPr/>
        <p:nvPr/>
      </p:nvGrpSpPr>
      <p:grpSpPr>
        <a:xfrm>
          <a:off x="0" y="0"/>
          <a:ext cx="0" cy="0"/>
          <a:chOff x="0" y="0"/>
          <a:chExt cx="0" cy="0"/>
        </a:xfrm>
      </p:grpSpPr>
      <p:sp>
        <p:nvSpPr>
          <p:cNvPr id="6" name="Slide Number Placeholder 5">
            <a:extLst>
              <a:ext uri="{FF2B5EF4-FFF2-40B4-BE49-F238E27FC236}">
                <a16:creationId xmlns:a16="http://schemas.microsoft.com/office/drawing/2014/main" id="{4A34F1BB-AC17-632D-5BDA-752B9DC74B59}"/>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874D6C6-B3A5-4F2C-A6BF-E3D57C3A1219}" type="slidenum">
              <a:rPr kumimoji="0" lang="en-US" sz="1200" b="0" i="0" u="none" strike="noStrike" kern="1200" cap="none" spc="0" normalizeH="0" baseline="0" noProof="0" smtClean="0">
                <a:ln>
                  <a:noFill/>
                </a:ln>
                <a:solidFill>
                  <a:srgbClr val="FFFFFF"/>
                </a:solidFill>
                <a:effectLst/>
                <a:uLnTx/>
                <a:uFillTx/>
                <a:latin typeface="Raleway"/>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30</a:t>
            </a:fld>
            <a:endParaRPr kumimoji="0" lang="en-US" sz="1200" b="0" i="0" u="none" strike="noStrike" kern="1200" cap="none" spc="0" normalizeH="0" baseline="0" noProof="0">
              <a:ln>
                <a:noFill/>
              </a:ln>
              <a:solidFill>
                <a:srgbClr val="FFFFFF"/>
              </a:solidFill>
              <a:effectLst/>
              <a:uLnTx/>
              <a:uFillTx/>
              <a:latin typeface="Raleway"/>
              <a:ea typeface="+mn-ea"/>
              <a:cs typeface="+mn-cs"/>
            </a:endParaRPr>
          </a:p>
        </p:txBody>
      </p:sp>
      <p:sp>
        <p:nvSpPr>
          <p:cNvPr id="3" name="Date Placeholder 3">
            <a:extLst>
              <a:ext uri="{FF2B5EF4-FFF2-40B4-BE49-F238E27FC236}">
                <a16:creationId xmlns:a16="http://schemas.microsoft.com/office/drawing/2014/main" id="{9EF01EB6-9ED9-22E2-9172-2A7115572ACB}"/>
              </a:ext>
            </a:extLst>
          </p:cNvPr>
          <p:cNvSpPr>
            <a:spLocks noGrp="1"/>
          </p:cNvSpPr>
          <p:nvPr>
            <p:ph type="dt" sz="half" idx="10"/>
          </p:nvPr>
        </p:nvSpPr>
        <p:spPr>
          <a:xfrm>
            <a:off x="285750" y="6173787"/>
            <a:ext cx="1847850" cy="365125"/>
          </a:xfr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srgbClr val="FFFFFF"/>
                </a:solidFill>
                <a:effectLst/>
                <a:uLnTx/>
                <a:uFillTx/>
                <a:latin typeface="Raleway"/>
                <a:ea typeface="+mn-ea"/>
                <a:cs typeface="+mn-cs"/>
              </a:rPr>
              <a:t>02.13.2024</a:t>
            </a:r>
          </a:p>
        </p:txBody>
      </p:sp>
      <p:sp>
        <p:nvSpPr>
          <p:cNvPr id="13" name="Footer Placeholder 4">
            <a:extLst>
              <a:ext uri="{FF2B5EF4-FFF2-40B4-BE49-F238E27FC236}">
                <a16:creationId xmlns:a16="http://schemas.microsoft.com/office/drawing/2014/main" id="{E42AB790-0A36-E05F-87D6-FC111308F4CB}"/>
              </a:ext>
            </a:extLst>
          </p:cNvPr>
          <p:cNvSpPr>
            <a:spLocks noGrp="1"/>
          </p:cNvSpPr>
          <p:nvPr>
            <p:ph type="ftr" sz="quarter" idx="11"/>
          </p:nvPr>
        </p:nvSpPr>
        <p:spPr>
          <a:xfrm>
            <a:off x="3657600" y="6173786"/>
            <a:ext cx="4114800" cy="365125"/>
          </a:xfrm>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srgbClr val="FFFFFF"/>
                </a:solidFill>
                <a:effectLst/>
                <a:uLnTx/>
                <a:uFillTx/>
                <a:latin typeface="Raleway"/>
                <a:ea typeface="+mn-ea"/>
                <a:cs typeface="+mn-cs"/>
              </a:rPr>
              <a:t>EIB Feb 2024 Monthly Meeting</a:t>
            </a:r>
          </a:p>
        </p:txBody>
      </p:sp>
      <p:sp>
        <p:nvSpPr>
          <p:cNvPr id="8" name="TextBox 7">
            <a:extLst>
              <a:ext uri="{FF2B5EF4-FFF2-40B4-BE49-F238E27FC236}">
                <a16:creationId xmlns:a16="http://schemas.microsoft.com/office/drawing/2014/main" id="{0CBB256E-CC43-55BE-D884-039597E5BD15}"/>
              </a:ext>
            </a:extLst>
          </p:cNvPr>
          <p:cNvSpPr txBox="1"/>
          <p:nvPr/>
        </p:nvSpPr>
        <p:spPr>
          <a:xfrm>
            <a:off x="285750" y="1110484"/>
            <a:ext cx="11468100" cy="5078313"/>
          </a:xfrm>
          <a:prstGeom prst="rect">
            <a:avLst/>
          </a:prstGeom>
          <a:noFill/>
        </p:spPr>
        <p:txBody>
          <a:bodyPr wrap="square" lIns="91440" tIns="45720" rIns="91440" bIns="45720" anchor="t">
            <a:spAutoFit/>
          </a:bodyPr>
          <a:lstStyle/>
          <a:p>
            <a:pPr marL="742950" lvl="1" indent="-285750">
              <a:buFont typeface="Arial" panose="020B0604020202020204" pitchFamily="34" charset="0"/>
              <a:buChar char="•"/>
            </a:pPr>
            <a:r>
              <a:rPr lang="en-US" sz="1800"/>
              <a:t>The Benefits and Risks section in the Business Case serves as a valuable tool for business owners to anticipate gains, guide projects, and assess post-implementation impact to determine to what extent the change led or did not lead to an improvement.</a:t>
            </a:r>
          </a:p>
          <a:p>
            <a:pPr lvl="1"/>
            <a:endParaRPr lang="en-US" sz="1800"/>
          </a:p>
          <a:p>
            <a:pPr marL="742950" lvl="1" indent="-285750">
              <a:buFont typeface="Arial" panose="020B0604020202020204" pitchFamily="34" charset="0"/>
              <a:buChar char="•"/>
            </a:pPr>
            <a:r>
              <a:rPr lang="en-US" sz="1800"/>
              <a:t>For the Dragon Medical One (DMO) project, we could know if the change led to an improvement by considering rate of use (process metric), time in the EHR pre- and post- data from the Oracle Advance tool (outcome metric), and end-user satisfaction (outcome metric). These metrics offer insight into the impact of this project in furthering the organization’s strategic goals (KR8a) and vision. Dr. DeSouza requested CIs leverage DMO usage reports to track user engagement with the solution, aiming to understand and address any low usage issues through awareness and education campaigns.</a:t>
            </a:r>
            <a:r>
              <a:rPr lang="en-US"/>
              <a:t> </a:t>
            </a:r>
            <a:endParaRPr lang="en-US" sz="1800"/>
          </a:p>
          <a:p>
            <a:pPr lvl="1"/>
            <a:endParaRPr lang="en-US" sz="1800"/>
          </a:p>
          <a:p>
            <a:pPr marL="742950" lvl="1" indent="-285750">
              <a:buFont typeface="Arial" panose="020B0604020202020204" pitchFamily="34" charset="0"/>
              <a:buChar char="•"/>
            </a:pPr>
            <a:r>
              <a:rPr lang="en-US" sz="1800"/>
              <a:t>This section, when considered alongside estimated costs, aids the EIB in deciding whether the identified risks are worth the anticipated benefits. Redefining proposed solutions can streamline Business Case production for Intake Services, maintaining focus on measurable benefits and risk awareness. This aspect, lacking in the ITIB concept/transition document, offers an additional area where the EIB Business Case can benefit the agency.</a:t>
            </a:r>
          </a:p>
          <a:p>
            <a:pPr lvl="1"/>
            <a:endParaRPr lang="en-US" sz="1800"/>
          </a:p>
        </p:txBody>
      </p:sp>
      <p:sp>
        <p:nvSpPr>
          <p:cNvPr id="2" name="Content Placeholder 6">
            <a:extLst>
              <a:ext uri="{FF2B5EF4-FFF2-40B4-BE49-F238E27FC236}">
                <a16:creationId xmlns:a16="http://schemas.microsoft.com/office/drawing/2014/main" id="{AF7A0784-1B33-30A9-B1EC-CE57F78300A3}"/>
              </a:ext>
            </a:extLst>
          </p:cNvPr>
          <p:cNvSpPr txBox="1">
            <a:spLocks/>
          </p:cNvSpPr>
          <p:nvPr/>
        </p:nvSpPr>
        <p:spPr>
          <a:xfrm>
            <a:off x="3273218" y="493160"/>
            <a:ext cx="7246938" cy="321732"/>
          </a:xfrm>
          <a:prstGeom prst="rect">
            <a:avLst/>
          </a:prstGeom>
        </p:spPr>
        <p:txBody>
          <a:bodyPr vert="horz" lIns="91440" tIns="45720" rIns="91440" bIns="45720" rtlCol="0">
            <a:noAutofit/>
          </a:bodyPr>
          <a:lstStyle>
            <a:lvl1pPr marL="0" indent="0" algn="r" defTabSz="914400" rtl="0" eaLnBrk="1" latinLnBrk="0" hangingPunct="1">
              <a:lnSpc>
                <a:spcPct val="90000"/>
              </a:lnSpc>
              <a:spcBef>
                <a:spcPts val="1000"/>
              </a:spcBef>
              <a:buFont typeface="Arial" panose="020B0604020202020204" pitchFamily="34" charset="0"/>
              <a:buNone/>
              <a:defRPr sz="1800" kern="1200">
                <a:solidFill>
                  <a:schemeClr val="bg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a:t>Lessons Learned – Business Cases</a:t>
            </a:r>
          </a:p>
        </p:txBody>
      </p:sp>
    </p:spTree>
    <p:extLst>
      <p:ext uri="{BB962C8B-B14F-4D97-AF65-F5344CB8AC3E}">
        <p14:creationId xmlns:p14="http://schemas.microsoft.com/office/powerpoint/2010/main" val="86248523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show="0">
  <p:cSld>
    <p:spTree>
      <p:nvGrpSpPr>
        <p:cNvPr id="1" name="">
          <a:extLst>
            <a:ext uri="{FF2B5EF4-FFF2-40B4-BE49-F238E27FC236}">
              <a16:creationId xmlns:a16="http://schemas.microsoft.com/office/drawing/2014/main" id="{EBAE1B50-3DDD-1642-2C2A-EB9A634392BE}"/>
            </a:ext>
          </a:extLst>
        </p:cNvPr>
        <p:cNvGrpSpPr/>
        <p:nvPr/>
      </p:nvGrpSpPr>
      <p:grpSpPr>
        <a:xfrm>
          <a:off x="0" y="0"/>
          <a:ext cx="0" cy="0"/>
          <a:chOff x="0" y="0"/>
          <a:chExt cx="0" cy="0"/>
        </a:xfrm>
      </p:grpSpPr>
      <p:sp>
        <p:nvSpPr>
          <p:cNvPr id="6" name="Slide Number Placeholder 5">
            <a:extLst>
              <a:ext uri="{FF2B5EF4-FFF2-40B4-BE49-F238E27FC236}">
                <a16:creationId xmlns:a16="http://schemas.microsoft.com/office/drawing/2014/main" id="{4A34F1BB-AC17-632D-5BDA-752B9DC74B59}"/>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874D6C6-B3A5-4F2C-A6BF-E3D57C3A1219}" type="slidenum">
              <a:rPr kumimoji="0" lang="en-US" sz="1200" b="0" i="0" u="none" strike="noStrike" kern="1200" cap="none" spc="0" normalizeH="0" baseline="0" noProof="0" smtClean="0">
                <a:ln>
                  <a:noFill/>
                </a:ln>
                <a:solidFill>
                  <a:srgbClr val="FFFFFF"/>
                </a:solidFill>
                <a:effectLst/>
                <a:uLnTx/>
                <a:uFillTx/>
                <a:latin typeface="Raleway"/>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31</a:t>
            </a:fld>
            <a:endParaRPr kumimoji="0" lang="en-US" sz="1200" b="0" i="0" u="none" strike="noStrike" kern="1200" cap="none" spc="0" normalizeH="0" baseline="0" noProof="0">
              <a:ln>
                <a:noFill/>
              </a:ln>
              <a:solidFill>
                <a:srgbClr val="FFFFFF"/>
              </a:solidFill>
              <a:effectLst/>
              <a:uLnTx/>
              <a:uFillTx/>
              <a:latin typeface="Raleway"/>
              <a:ea typeface="+mn-ea"/>
              <a:cs typeface="+mn-cs"/>
            </a:endParaRPr>
          </a:p>
        </p:txBody>
      </p:sp>
      <p:sp>
        <p:nvSpPr>
          <p:cNvPr id="3" name="Date Placeholder 3">
            <a:extLst>
              <a:ext uri="{FF2B5EF4-FFF2-40B4-BE49-F238E27FC236}">
                <a16:creationId xmlns:a16="http://schemas.microsoft.com/office/drawing/2014/main" id="{9EF01EB6-9ED9-22E2-9172-2A7115572ACB}"/>
              </a:ext>
            </a:extLst>
          </p:cNvPr>
          <p:cNvSpPr>
            <a:spLocks noGrp="1"/>
          </p:cNvSpPr>
          <p:nvPr>
            <p:ph type="dt" sz="half" idx="10"/>
          </p:nvPr>
        </p:nvSpPr>
        <p:spPr>
          <a:xfrm>
            <a:off x="285750" y="6173787"/>
            <a:ext cx="1847850" cy="365125"/>
          </a:xfr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srgbClr val="FFFFFF"/>
                </a:solidFill>
                <a:effectLst/>
                <a:uLnTx/>
                <a:uFillTx/>
                <a:latin typeface="Raleway"/>
                <a:ea typeface="+mn-ea"/>
                <a:cs typeface="+mn-cs"/>
              </a:rPr>
              <a:t>02.13.2024</a:t>
            </a:r>
          </a:p>
        </p:txBody>
      </p:sp>
      <p:sp>
        <p:nvSpPr>
          <p:cNvPr id="13" name="Footer Placeholder 4">
            <a:extLst>
              <a:ext uri="{FF2B5EF4-FFF2-40B4-BE49-F238E27FC236}">
                <a16:creationId xmlns:a16="http://schemas.microsoft.com/office/drawing/2014/main" id="{E42AB790-0A36-E05F-87D6-FC111308F4CB}"/>
              </a:ext>
            </a:extLst>
          </p:cNvPr>
          <p:cNvSpPr>
            <a:spLocks noGrp="1"/>
          </p:cNvSpPr>
          <p:nvPr>
            <p:ph type="ftr" sz="quarter" idx="11"/>
          </p:nvPr>
        </p:nvSpPr>
        <p:spPr>
          <a:xfrm>
            <a:off x="3657600" y="6173786"/>
            <a:ext cx="4114800" cy="365125"/>
          </a:xfrm>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srgbClr val="FFFFFF"/>
                </a:solidFill>
                <a:effectLst/>
                <a:uLnTx/>
                <a:uFillTx/>
                <a:latin typeface="Raleway"/>
                <a:ea typeface="+mn-ea"/>
                <a:cs typeface="+mn-cs"/>
              </a:rPr>
              <a:t>EIB Feb 2024 Monthly Meeting</a:t>
            </a:r>
          </a:p>
        </p:txBody>
      </p:sp>
      <p:sp>
        <p:nvSpPr>
          <p:cNvPr id="8" name="TextBox 7">
            <a:extLst>
              <a:ext uri="{FF2B5EF4-FFF2-40B4-BE49-F238E27FC236}">
                <a16:creationId xmlns:a16="http://schemas.microsoft.com/office/drawing/2014/main" id="{0CBB256E-CC43-55BE-D884-039597E5BD15}"/>
              </a:ext>
            </a:extLst>
          </p:cNvPr>
          <p:cNvSpPr txBox="1"/>
          <p:nvPr/>
        </p:nvSpPr>
        <p:spPr>
          <a:xfrm>
            <a:off x="285750" y="1110484"/>
            <a:ext cx="11468100" cy="2585323"/>
          </a:xfrm>
          <a:prstGeom prst="rect">
            <a:avLst/>
          </a:prstGeom>
          <a:noFill/>
        </p:spPr>
        <p:txBody>
          <a:bodyPr wrap="square">
            <a:spAutoFit/>
          </a:bodyPr>
          <a:lstStyle/>
          <a:p>
            <a:pPr marL="742950" lvl="1" indent="-285750">
              <a:buFont typeface="Arial" panose="020B0604020202020204" pitchFamily="34" charset="0"/>
              <a:buChar char="•"/>
            </a:pPr>
            <a:r>
              <a:rPr lang="en-US" sz="1800"/>
              <a:t>Cross-division review of current state meeting register of OKR 8b related meetings</a:t>
            </a:r>
          </a:p>
          <a:p>
            <a:pPr marL="1200150" lvl="2" indent="-285750">
              <a:buFont typeface="Arial" panose="020B0604020202020204" pitchFamily="34" charset="0"/>
              <a:buChar char="•"/>
            </a:pPr>
            <a:r>
              <a:rPr lang="en-US"/>
              <a:t>Change Advisory Board membership and scope expanded to incorporate EA and EPMO</a:t>
            </a:r>
          </a:p>
          <a:p>
            <a:pPr marL="1200150" lvl="2" indent="-285750">
              <a:buFont typeface="Arial" panose="020B0604020202020204" pitchFamily="34" charset="0"/>
              <a:buChar char="•"/>
            </a:pPr>
            <a:r>
              <a:rPr lang="en-US" sz="1800"/>
              <a:t>Establishment of Weekly Portfolio Management meeting for Clinical/Facilities</a:t>
            </a:r>
          </a:p>
          <a:p>
            <a:pPr marL="1200150" lvl="2" indent="-285750">
              <a:buFont typeface="Arial" panose="020B0604020202020204" pitchFamily="34" charset="0"/>
              <a:buChar char="•"/>
            </a:pPr>
            <a:r>
              <a:rPr lang="en-US" sz="1800"/>
              <a:t>EPMO, IT EA and O&amp;M, Facility Services Division Admin and Quality work sessions targeting process improvements, communication plans, role definitions and relationships </a:t>
            </a:r>
          </a:p>
          <a:p>
            <a:pPr marL="1200150" lvl="2" indent="-285750">
              <a:buFont typeface="Arial" panose="020B0604020202020204" pitchFamily="34" charset="0"/>
              <a:buChar char="•"/>
            </a:pPr>
            <a:r>
              <a:rPr lang="en-US" sz="1800"/>
              <a:t>Clinical</a:t>
            </a:r>
            <a:r>
              <a:rPr lang="en-US"/>
              <a:t>/Facilities EPMO Interim Sr. PM in weekly EHR Strategy meeting for alignment on EHR roadmap</a:t>
            </a:r>
            <a:endParaRPr lang="en-US" sz="1800"/>
          </a:p>
          <a:p>
            <a:pPr lvl="1"/>
            <a:endParaRPr lang="en-US" sz="1800"/>
          </a:p>
          <a:p>
            <a:pPr lvl="1"/>
            <a:endParaRPr lang="en-US" sz="1800"/>
          </a:p>
        </p:txBody>
      </p:sp>
      <p:sp>
        <p:nvSpPr>
          <p:cNvPr id="2" name="Content Placeholder 6">
            <a:extLst>
              <a:ext uri="{FF2B5EF4-FFF2-40B4-BE49-F238E27FC236}">
                <a16:creationId xmlns:a16="http://schemas.microsoft.com/office/drawing/2014/main" id="{AF7A0784-1B33-30A9-B1EC-CE57F78300A3}"/>
              </a:ext>
            </a:extLst>
          </p:cNvPr>
          <p:cNvSpPr txBox="1">
            <a:spLocks/>
          </p:cNvSpPr>
          <p:nvPr/>
        </p:nvSpPr>
        <p:spPr>
          <a:xfrm>
            <a:off x="3273218" y="493160"/>
            <a:ext cx="7246938" cy="321732"/>
          </a:xfrm>
          <a:prstGeom prst="rect">
            <a:avLst/>
          </a:prstGeom>
        </p:spPr>
        <p:txBody>
          <a:bodyPr vert="horz" lIns="91440" tIns="45720" rIns="91440" bIns="45720" rtlCol="0">
            <a:noAutofit/>
          </a:bodyPr>
          <a:lstStyle>
            <a:lvl1pPr marL="0" indent="0" algn="r" defTabSz="914400" rtl="0" eaLnBrk="1" latinLnBrk="0" hangingPunct="1">
              <a:lnSpc>
                <a:spcPct val="90000"/>
              </a:lnSpc>
              <a:spcBef>
                <a:spcPts val="1000"/>
              </a:spcBef>
              <a:buFont typeface="Arial" panose="020B0604020202020204" pitchFamily="34" charset="0"/>
              <a:buNone/>
              <a:defRPr sz="1800" kern="1200">
                <a:solidFill>
                  <a:schemeClr val="bg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a:t>Wins and Successes</a:t>
            </a:r>
          </a:p>
        </p:txBody>
      </p:sp>
    </p:spTree>
    <p:extLst>
      <p:ext uri="{BB962C8B-B14F-4D97-AF65-F5344CB8AC3E}">
        <p14:creationId xmlns:p14="http://schemas.microsoft.com/office/powerpoint/2010/main" val="228201103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2154A3-0A22-2004-6610-C63D62663E6A}"/>
              </a:ext>
            </a:extLst>
          </p:cNvPr>
          <p:cNvSpPr>
            <a:spLocks noGrp="1"/>
          </p:cNvSpPr>
          <p:nvPr>
            <p:ph type="title"/>
          </p:nvPr>
        </p:nvSpPr>
        <p:spPr>
          <a:xfrm>
            <a:off x="457200" y="1081195"/>
            <a:ext cx="10515600" cy="321732"/>
          </a:xfrm>
        </p:spPr>
        <p:txBody>
          <a:bodyPr>
            <a:normAutofit fontScale="90000"/>
          </a:bodyPr>
          <a:lstStyle/>
          <a:p>
            <a:r>
              <a:rPr lang="en-US" dirty="0"/>
              <a:t>Intake Pipeline (35)</a:t>
            </a:r>
          </a:p>
        </p:txBody>
      </p:sp>
      <p:sp>
        <p:nvSpPr>
          <p:cNvPr id="6" name="Slide Number Placeholder 5">
            <a:extLst>
              <a:ext uri="{FF2B5EF4-FFF2-40B4-BE49-F238E27FC236}">
                <a16:creationId xmlns:a16="http://schemas.microsoft.com/office/drawing/2014/main" id="{24EC8667-81DB-6EC0-74C7-47CC4D370B6F}"/>
              </a:ext>
            </a:extLst>
          </p:cNvPr>
          <p:cNvSpPr>
            <a:spLocks noGrp="1"/>
          </p:cNvSpPr>
          <p:nvPr>
            <p:ph type="sldNum" sz="quarter" idx="12"/>
          </p:nvPr>
        </p:nvSpPr>
        <p:spPr/>
        <p:txBody>
          <a:bodyPr/>
          <a:lstStyle/>
          <a:p>
            <a:fld id="{5874D6C6-B3A5-4F2C-A6BF-E3D57C3A1219}" type="slidenum">
              <a:rPr lang="en-US" smtClean="0"/>
              <a:t>4</a:t>
            </a:fld>
            <a:endParaRPr lang="en-US"/>
          </a:p>
        </p:txBody>
      </p:sp>
      <p:sp>
        <p:nvSpPr>
          <p:cNvPr id="7" name="Content Placeholder 6">
            <a:extLst>
              <a:ext uri="{FF2B5EF4-FFF2-40B4-BE49-F238E27FC236}">
                <a16:creationId xmlns:a16="http://schemas.microsoft.com/office/drawing/2014/main" id="{4871C349-8076-AD3F-6489-13B5819361B3}"/>
              </a:ext>
            </a:extLst>
          </p:cNvPr>
          <p:cNvSpPr>
            <a:spLocks noGrp="1"/>
          </p:cNvSpPr>
          <p:nvPr>
            <p:ph sz="quarter" idx="13"/>
          </p:nvPr>
        </p:nvSpPr>
        <p:spPr/>
        <p:txBody>
          <a:bodyPr/>
          <a:lstStyle/>
          <a:p>
            <a:r>
              <a:rPr lang="en-US" dirty="0"/>
              <a:t>Potential Future Projects List </a:t>
            </a:r>
          </a:p>
        </p:txBody>
      </p:sp>
      <p:sp>
        <p:nvSpPr>
          <p:cNvPr id="13" name="Content Placeholder 2">
            <a:extLst>
              <a:ext uri="{FF2B5EF4-FFF2-40B4-BE49-F238E27FC236}">
                <a16:creationId xmlns:a16="http://schemas.microsoft.com/office/drawing/2014/main" id="{C211360E-E9D5-5653-3CAD-6F93A3C349B9}"/>
              </a:ext>
            </a:extLst>
          </p:cNvPr>
          <p:cNvSpPr txBox="1">
            <a:spLocks/>
          </p:cNvSpPr>
          <p:nvPr/>
        </p:nvSpPr>
        <p:spPr>
          <a:xfrm>
            <a:off x="3526041" y="1677492"/>
            <a:ext cx="4935063" cy="4335458"/>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16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endParaRPr lang="en-US" sz="1500" b="1" dirty="0"/>
          </a:p>
          <a:p>
            <a:pPr marL="0" indent="0">
              <a:buNone/>
            </a:pPr>
            <a:endParaRPr lang="en-US" sz="1500" b="1" dirty="0"/>
          </a:p>
          <a:p>
            <a:pPr marL="0" indent="0">
              <a:buNone/>
            </a:pPr>
            <a:endParaRPr lang="en-US" sz="1500" b="1" dirty="0"/>
          </a:p>
          <a:p>
            <a:pPr marL="0" indent="0">
              <a:buNone/>
            </a:pPr>
            <a:endParaRPr lang="en-US" sz="1500" b="1" dirty="0"/>
          </a:p>
          <a:p>
            <a:pPr marL="0" indent="0">
              <a:buNone/>
            </a:pPr>
            <a:endParaRPr lang="en-US" sz="1500" b="1" dirty="0"/>
          </a:p>
          <a:p>
            <a:pPr marL="0" indent="0">
              <a:buNone/>
            </a:pPr>
            <a:endParaRPr lang="en-US" sz="1500" dirty="0">
              <a:hlinkClick r:id="rId3"/>
            </a:endParaRPr>
          </a:p>
          <a:p>
            <a:pPr marL="0" indent="0">
              <a:buNone/>
            </a:pPr>
            <a:endParaRPr lang="en-US" sz="1500" dirty="0">
              <a:hlinkClick r:id="rId3"/>
            </a:endParaRPr>
          </a:p>
          <a:p>
            <a:pPr marL="0" indent="0" algn="ctr">
              <a:buNone/>
            </a:pPr>
            <a:endParaRPr lang="en-US" sz="1500" dirty="0">
              <a:hlinkClick r:id="rId3"/>
            </a:endParaRPr>
          </a:p>
          <a:p>
            <a:pPr marL="0" indent="0" algn="ctr">
              <a:buNone/>
            </a:pPr>
            <a:endParaRPr lang="en-US" sz="1500" dirty="0">
              <a:hlinkClick r:id="rId3"/>
            </a:endParaRPr>
          </a:p>
          <a:p>
            <a:pPr marL="0" indent="0">
              <a:buNone/>
            </a:pPr>
            <a:endParaRPr lang="en-US" sz="1300" dirty="0">
              <a:ea typeface="Calibri"/>
              <a:cs typeface="Calibri"/>
            </a:endParaRPr>
          </a:p>
        </p:txBody>
      </p:sp>
      <p:sp>
        <p:nvSpPr>
          <p:cNvPr id="8" name="Date Placeholder 3">
            <a:extLst>
              <a:ext uri="{FF2B5EF4-FFF2-40B4-BE49-F238E27FC236}">
                <a16:creationId xmlns:a16="http://schemas.microsoft.com/office/drawing/2014/main" id="{4DE936CE-69EA-C075-B09D-0FDB48785886}"/>
              </a:ext>
            </a:extLst>
          </p:cNvPr>
          <p:cNvSpPr>
            <a:spLocks noGrp="1"/>
          </p:cNvSpPr>
          <p:nvPr>
            <p:ph type="dt" sz="half" idx="10"/>
          </p:nvPr>
        </p:nvSpPr>
        <p:spPr>
          <a:xfrm>
            <a:off x="285750" y="6173787"/>
            <a:ext cx="1847850" cy="365125"/>
          </a:xfrm>
        </p:spPr>
        <p:txBody>
          <a:bodyPr/>
          <a:lstStyle/>
          <a:p>
            <a:r>
              <a:rPr lang="en-US"/>
              <a:t>02.13.2024</a:t>
            </a:r>
            <a:endParaRPr lang="en-US" dirty="0"/>
          </a:p>
        </p:txBody>
      </p:sp>
      <p:sp>
        <p:nvSpPr>
          <p:cNvPr id="9" name="Footer Placeholder 4">
            <a:extLst>
              <a:ext uri="{FF2B5EF4-FFF2-40B4-BE49-F238E27FC236}">
                <a16:creationId xmlns:a16="http://schemas.microsoft.com/office/drawing/2014/main" id="{52D5DE3B-E09F-6984-D213-6E369B4556BD}"/>
              </a:ext>
            </a:extLst>
          </p:cNvPr>
          <p:cNvSpPr>
            <a:spLocks noGrp="1"/>
          </p:cNvSpPr>
          <p:nvPr>
            <p:ph type="ftr" sz="quarter" idx="11"/>
          </p:nvPr>
        </p:nvSpPr>
        <p:spPr>
          <a:xfrm>
            <a:off x="3657600" y="6173786"/>
            <a:ext cx="4114800" cy="365125"/>
          </a:xfrm>
        </p:spPr>
        <p:txBody>
          <a:bodyPr/>
          <a:lstStyle/>
          <a:p>
            <a:r>
              <a:rPr lang="en-US"/>
              <a:t>EIB Feb 2024 Monthly Meeting</a:t>
            </a:r>
            <a:endParaRPr lang="en-US" dirty="0"/>
          </a:p>
        </p:txBody>
      </p:sp>
      <p:sp>
        <p:nvSpPr>
          <p:cNvPr id="11" name="TextBox 10">
            <a:extLst>
              <a:ext uri="{FF2B5EF4-FFF2-40B4-BE49-F238E27FC236}">
                <a16:creationId xmlns:a16="http://schemas.microsoft.com/office/drawing/2014/main" id="{9899CCE6-DC23-8ABC-9145-E879AFDBA6A4}"/>
              </a:ext>
            </a:extLst>
          </p:cNvPr>
          <p:cNvSpPr txBox="1"/>
          <p:nvPr/>
        </p:nvSpPr>
        <p:spPr>
          <a:xfrm>
            <a:off x="8817185" y="1714378"/>
            <a:ext cx="3405942" cy="1181084"/>
          </a:xfrm>
          <a:prstGeom prst="rect">
            <a:avLst/>
          </a:prstGeom>
          <a:noFill/>
        </p:spPr>
        <p:txBody>
          <a:bodyPr wrap="square" rtlCol="0">
            <a:normAutofit/>
          </a:bodyPr>
          <a:lstStyle/>
          <a:p>
            <a:pPr lvl="0"/>
            <a:endParaRPr lang="en-US" sz="1200" dirty="0">
              <a:cs typeface="Calibri"/>
            </a:endParaRPr>
          </a:p>
          <a:p>
            <a:pPr marL="285750" lvl="0" indent="-285750">
              <a:buFont typeface="Arial" panose="020B0604020202020204" pitchFamily="34" charset="0"/>
              <a:buChar char="•"/>
            </a:pPr>
            <a:endParaRPr lang="en-US" sz="1200" dirty="0">
              <a:cs typeface="Calibri"/>
            </a:endParaRPr>
          </a:p>
          <a:p>
            <a:endParaRPr lang="en-US" dirty="0"/>
          </a:p>
        </p:txBody>
      </p:sp>
      <p:pic>
        <p:nvPicPr>
          <p:cNvPr id="22" name="Graphic 21" descr="Girl wearing cape">
            <a:extLst>
              <a:ext uri="{FF2B5EF4-FFF2-40B4-BE49-F238E27FC236}">
                <a16:creationId xmlns:a16="http://schemas.microsoft.com/office/drawing/2014/main" id="{6EB5AE00-1DF1-7B71-6B62-510653B09704}"/>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3753344" y="5764500"/>
            <a:ext cx="478866" cy="993647"/>
          </a:xfrm>
          <a:prstGeom prst="rect">
            <a:avLst/>
          </a:prstGeom>
        </p:spPr>
      </p:pic>
      <p:graphicFrame>
        <p:nvGraphicFramePr>
          <p:cNvPr id="33" name="Diagram 32">
            <a:extLst>
              <a:ext uri="{FF2B5EF4-FFF2-40B4-BE49-F238E27FC236}">
                <a16:creationId xmlns:a16="http://schemas.microsoft.com/office/drawing/2014/main" id="{0C6B1753-828C-2301-03C5-3ECFD69BA6DB}"/>
              </a:ext>
            </a:extLst>
          </p:cNvPr>
          <p:cNvGraphicFramePr/>
          <p:nvPr>
            <p:extLst>
              <p:ext uri="{D42A27DB-BD31-4B8C-83A1-F6EECF244321}">
                <p14:modId xmlns:p14="http://schemas.microsoft.com/office/powerpoint/2010/main" val="3386863211"/>
              </p:ext>
            </p:extLst>
          </p:nvPr>
        </p:nvGraphicFramePr>
        <p:xfrm>
          <a:off x="9040606" y="3913186"/>
          <a:ext cx="1479550" cy="230832"/>
        </p:xfrm>
        <a:graphic>
          <a:graphicData uri="http://schemas.openxmlformats.org/drawingml/2006/diagram">
            <dgm:relIds xmlns:dgm="http://schemas.openxmlformats.org/drawingml/2006/diagram" xmlns:r="http://schemas.openxmlformats.org/officeDocument/2006/relationships" r:dm="rId6" r:lo="rId7" r:qs="rId8" r:cs="rId9"/>
          </a:graphicData>
        </a:graphic>
      </p:graphicFrame>
      <p:sp>
        <p:nvSpPr>
          <p:cNvPr id="27" name="TextBox 26">
            <a:extLst>
              <a:ext uri="{FF2B5EF4-FFF2-40B4-BE49-F238E27FC236}">
                <a16:creationId xmlns:a16="http://schemas.microsoft.com/office/drawing/2014/main" id="{47A98874-8320-CB8B-B64E-7C8A284FE4A4}"/>
              </a:ext>
            </a:extLst>
          </p:cNvPr>
          <p:cNvSpPr txBox="1"/>
          <p:nvPr/>
        </p:nvSpPr>
        <p:spPr>
          <a:xfrm>
            <a:off x="3040380" y="5579834"/>
            <a:ext cx="6111240" cy="369332"/>
          </a:xfrm>
          <a:prstGeom prst="rect">
            <a:avLst/>
          </a:prstGeom>
          <a:noFill/>
        </p:spPr>
        <p:txBody>
          <a:bodyPr wrap="square">
            <a:spAutoFit/>
          </a:bodyPr>
          <a:lstStyle/>
          <a:p>
            <a:pPr marL="0" indent="0" algn="ctr">
              <a:buNone/>
            </a:pPr>
            <a:r>
              <a:rPr lang="en-US" sz="1800" dirty="0">
                <a:hlinkClick r:id="rId3"/>
              </a:rPr>
              <a:t>Microsoft Power BI (powerbigov.us)</a:t>
            </a:r>
            <a:endParaRPr lang="en-US" sz="1800" b="1" dirty="0"/>
          </a:p>
        </p:txBody>
      </p:sp>
      <p:sp>
        <p:nvSpPr>
          <p:cNvPr id="28" name="TextBox 27">
            <a:extLst>
              <a:ext uri="{FF2B5EF4-FFF2-40B4-BE49-F238E27FC236}">
                <a16:creationId xmlns:a16="http://schemas.microsoft.com/office/drawing/2014/main" id="{BB1EC1C2-0BDE-03D9-F264-72FBEF7DFE0C}"/>
              </a:ext>
            </a:extLst>
          </p:cNvPr>
          <p:cNvSpPr txBox="1"/>
          <p:nvPr/>
        </p:nvSpPr>
        <p:spPr>
          <a:xfrm>
            <a:off x="574219" y="2481956"/>
            <a:ext cx="2488123" cy="3034094"/>
          </a:xfrm>
          <a:prstGeom prst="rect">
            <a:avLst/>
          </a:prstGeom>
          <a:noFill/>
        </p:spPr>
        <p:txBody>
          <a:bodyPr wrap="square" rtlCol="0">
            <a:normAutofit/>
          </a:bodyPr>
          <a:lstStyle/>
          <a:p>
            <a:pPr>
              <a:lnSpc>
                <a:spcPct val="150000"/>
              </a:lnSpc>
            </a:pPr>
            <a:r>
              <a:rPr lang="en-US" sz="1600" b="1" dirty="0"/>
              <a:t>Open Submissions (30)</a:t>
            </a:r>
          </a:p>
          <a:p>
            <a:pPr marL="628650" lvl="1" indent="-171450">
              <a:lnSpc>
                <a:spcPct val="150000"/>
              </a:lnSpc>
              <a:buFont typeface="Arial" panose="020B0604020202020204" pitchFamily="34" charset="0"/>
              <a:buChar char="•"/>
            </a:pPr>
            <a:r>
              <a:rPr lang="en-US" sz="1600" dirty="0"/>
              <a:t>Active (25)</a:t>
            </a:r>
          </a:p>
          <a:p>
            <a:pPr marL="628650" lvl="1" indent="-171450">
              <a:lnSpc>
                <a:spcPct val="150000"/>
              </a:lnSpc>
              <a:buFont typeface="Arial" panose="020B0604020202020204" pitchFamily="34" charset="0"/>
              <a:buChar char="•"/>
            </a:pPr>
            <a:r>
              <a:rPr lang="en-US" sz="1600" dirty="0"/>
              <a:t>Pending (2)</a:t>
            </a:r>
          </a:p>
          <a:p>
            <a:pPr marL="628650" lvl="1" indent="-171450">
              <a:lnSpc>
                <a:spcPct val="150000"/>
              </a:lnSpc>
              <a:buFont typeface="Arial" panose="020B0604020202020204" pitchFamily="34" charset="0"/>
              <a:buChar char="•"/>
            </a:pPr>
            <a:r>
              <a:rPr lang="en-US" sz="1600" dirty="0"/>
              <a:t>On Hold (3)</a:t>
            </a:r>
          </a:p>
          <a:p>
            <a:pPr>
              <a:lnSpc>
                <a:spcPct val="150000"/>
              </a:lnSpc>
            </a:pPr>
            <a:r>
              <a:rPr lang="en-US" sz="1600" b="1" dirty="0"/>
              <a:t>Closed (5)</a:t>
            </a:r>
          </a:p>
          <a:p>
            <a:pPr marL="285750" lvl="0" indent="-285750">
              <a:buFont typeface="Arial" panose="020B0604020202020204" pitchFamily="34" charset="0"/>
              <a:buChar char="•"/>
            </a:pPr>
            <a:endParaRPr lang="en-US" sz="1200" dirty="0">
              <a:cs typeface="Calibri"/>
            </a:endParaRPr>
          </a:p>
          <a:p>
            <a:endParaRPr lang="en-US" dirty="0"/>
          </a:p>
        </p:txBody>
      </p:sp>
      <p:grpSp>
        <p:nvGrpSpPr>
          <p:cNvPr id="10" name="Group 9">
            <a:extLst>
              <a:ext uri="{FF2B5EF4-FFF2-40B4-BE49-F238E27FC236}">
                <a16:creationId xmlns:a16="http://schemas.microsoft.com/office/drawing/2014/main" id="{4289733F-2735-41B8-DAFB-7150460D5AC0}"/>
              </a:ext>
            </a:extLst>
          </p:cNvPr>
          <p:cNvGrpSpPr/>
          <p:nvPr/>
        </p:nvGrpSpPr>
        <p:grpSpPr>
          <a:xfrm>
            <a:off x="3657600" y="4536941"/>
            <a:ext cx="664668" cy="649970"/>
            <a:chOff x="1441408" y="0"/>
            <a:chExt cx="664668" cy="649970"/>
          </a:xfrm>
        </p:grpSpPr>
        <p:sp>
          <p:nvSpPr>
            <p:cNvPr id="12" name="Rectangle: Rounded Corners 11">
              <a:extLst>
                <a:ext uri="{FF2B5EF4-FFF2-40B4-BE49-F238E27FC236}">
                  <a16:creationId xmlns:a16="http://schemas.microsoft.com/office/drawing/2014/main" id="{7E40F363-642E-EF05-2670-F2FA76C7B4D1}"/>
                </a:ext>
              </a:extLst>
            </p:cNvPr>
            <p:cNvSpPr/>
            <p:nvPr/>
          </p:nvSpPr>
          <p:spPr>
            <a:xfrm>
              <a:off x="1441408" y="0"/>
              <a:ext cx="664668" cy="649970"/>
            </a:xfrm>
            <a:prstGeom prst="roundRect">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14" name="Rectangle: Rounded Corners 4">
              <a:extLst>
                <a:ext uri="{FF2B5EF4-FFF2-40B4-BE49-F238E27FC236}">
                  <a16:creationId xmlns:a16="http://schemas.microsoft.com/office/drawing/2014/main" id="{D096EE57-8B76-B817-7C2E-6D88E6796359}"/>
                </a:ext>
              </a:extLst>
            </p:cNvPr>
            <p:cNvSpPr txBox="1"/>
            <p:nvPr/>
          </p:nvSpPr>
          <p:spPr>
            <a:xfrm>
              <a:off x="1473137" y="31729"/>
              <a:ext cx="601210" cy="586512"/>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38100" tIns="19050" rIns="38100" bIns="19050" numCol="1" spcCol="1270" anchor="ctr" anchorCtr="0">
              <a:noAutofit/>
            </a:bodyPr>
            <a:lstStyle/>
            <a:p>
              <a:pPr marL="0" lvl="0" indent="0" algn="ctr" defTabSz="444500">
                <a:lnSpc>
                  <a:spcPct val="90000"/>
                </a:lnSpc>
                <a:spcBef>
                  <a:spcPct val="0"/>
                </a:spcBef>
                <a:spcAft>
                  <a:spcPct val="35000"/>
                </a:spcAft>
                <a:buNone/>
              </a:pPr>
              <a:r>
                <a:rPr lang="en-US" sz="1000" kern="1200" dirty="0"/>
                <a:t>Business Case Backlog</a:t>
              </a:r>
            </a:p>
          </p:txBody>
        </p:sp>
      </p:grpSp>
      <p:pic>
        <p:nvPicPr>
          <p:cNvPr id="19" name="Picture 18">
            <a:extLst>
              <a:ext uri="{FF2B5EF4-FFF2-40B4-BE49-F238E27FC236}">
                <a16:creationId xmlns:a16="http://schemas.microsoft.com/office/drawing/2014/main" id="{4C08B651-128C-7F91-4498-986FC27316A8}"/>
              </a:ext>
            </a:extLst>
          </p:cNvPr>
          <p:cNvPicPr>
            <a:picLocks noChangeAspect="1"/>
          </p:cNvPicPr>
          <p:nvPr/>
        </p:nvPicPr>
        <p:blipFill>
          <a:blip r:embed="rId11"/>
          <a:stretch>
            <a:fillRect/>
          </a:stretch>
        </p:blipFill>
        <p:spPr>
          <a:xfrm>
            <a:off x="3502349" y="1645993"/>
            <a:ext cx="5314836" cy="3957671"/>
          </a:xfrm>
          <a:prstGeom prst="rect">
            <a:avLst/>
          </a:prstGeom>
        </p:spPr>
      </p:pic>
    </p:spTree>
    <p:extLst>
      <p:ext uri="{BB962C8B-B14F-4D97-AF65-F5344CB8AC3E}">
        <p14:creationId xmlns:p14="http://schemas.microsoft.com/office/powerpoint/2010/main" val="270997557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75E4DC-65BA-03D5-D854-4B078B7E6A77}"/>
              </a:ext>
            </a:extLst>
          </p:cNvPr>
          <p:cNvSpPr>
            <a:spLocks noGrp="1"/>
          </p:cNvSpPr>
          <p:nvPr>
            <p:ph type="title"/>
          </p:nvPr>
        </p:nvSpPr>
        <p:spPr>
          <a:xfrm>
            <a:off x="457200" y="2266588"/>
            <a:ext cx="10515600" cy="1325563"/>
          </a:xfrm>
        </p:spPr>
        <p:txBody>
          <a:bodyPr/>
          <a:lstStyle/>
          <a:p>
            <a:r>
              <a:rPr lang="en-US" sz="3600" dirty="0"/>
              <a:t>Progress Updates, New Intakes &amp; EIB Decisions</a:t>
            </a:r>
          </a:p>
        </p:txBody>
      </p:sp>
      <p:sp>
        <p:nvSpPr>
          <p:cNvPr id="6" name="Slide Number Placeholder 5">
            <a:extLst>
              <a:ext uri="{FF2B5EF4-FFF2-40B4-BE49-F238E27FC236}">
                <a16:creationId xmlns:a16="http://schemas.microsoft.com/office/drawing/2014/main" id="{075AD6C6-D1FC-F762-B748-38AE2A52F2A5}"/>
              </a:ext>
            </a:extLst>
          </p:cNvPr>
          <p:cNvSpPr>
            <a:spLocks noGrp="1"/>
          </p:cNvSpPr>
          <p:nvPr>
            <p:ph type="sldNum" sz="quarter" idx="12"/>
          </p:nvPr>
        </p:nvSpPr>
        <p:spPr/>
        <p:txBody>
          <a:bodyPr/>
          <a:lstStyle/>
          <a:p>
            <a:fld id="{5874D6C6-B3A5-4F2C-A6BF-E3D57C3A1219}" type="slidenum">
              <a:rPr lang="en-US" smtClean="0"/>
              <a:t>5</a:t>
            </a:fld>
            <a:endParaRPr lang="en-US"/>
          </a:p>
        </p:txBody>
      </p:sp>
      <p:sp>
        <p:nvSpPr>
          <p:cNvPr id="7" name="Content Placeholder 6">
            <a:extLst>
              <a:ext uri="{FF2B5EF4-FFF2-40B4-BE49-F238E27FC236}">
                <a16:creationId xmlns:a16="http://schemas.microsoft.com/office/drawing/2014/main" id="{FE56CDAD-49C4-9D60-8593-1373A3C53E91}"/>
              </a:ext>
            </a:extLst>
          </p:cNvPr>
          <p:cNvSpPr>
            <a:spLocks noGrp="1"/>
          </p:cNvSpPr>
          <p:nvPr>
            <p:ph sz="quarter" idx="13"/>
          </p:nvPr>
        </p:nvSpPr>
        <p:spPr/>
        <p:txBody>
          <a:bodyPr/>
          <a:lstStyle/>
          <a:p>
            <a:r>
              <a:rPr lang="en-US" dirty="0"/>
              <a:t> </a:t>
            </a:r>
          </a:p>
        </p:txBody>
      </p:sp>
      <p:sp>
        <p:nvSpPr>
          <p:cNvPr id="11" name="Footer Placeholder 4">
            <a:extLst>
              <a:ext uri="{FF2B5EF4-FFF2-40B4-BE49-F238E27FC236}">
                <a16:creationId xmlns:a16="http://schemas.microsoft.com/office/drawing/2014/main" id="{E3E67429-6114-064D-5B8E-ADF7E15688F5}"/>
              </a:ext>
            </a:extLst>
          </p:cNvPr>
          <p:cNvSpPr>
            <a:spLocks noGrp="1"/>
          </p:cNvSpPr>
          <p:nvPr>
            <p:ph type="ftr" sz="quarter" idx="11"/>
          </p:nvPr>
        </p:nvSpPr>
        <p:spPr>
          <a:xfrm>
            <a:off x="3657600" y="6173786"/>
            <a:ext cx="4114800" cy="365125"/>
          </a:xfrm>
        </p:spPr>
        <p:txBody>
          <a:bodyPr/>
          <a:lstStyle/>
          <a:p>
            <a:r>
              <a:rPr lang="en-US"/>
              <a:t>EIB Feb 2024 Monthly Meeting</a:t>
            </a:r>
            <a:endParaRPr lang="en-US" dirty="0"/>
          </a:p>
        </p:txBody>
      </p:sp>
      <p:sp>
        <p:nvSpPr>
          <p:cNvPr id="4" name="Date Placeholder 3">
            <a:extLst>
              <a:ext uri="{FF2B5EF4-FFF2-40B4-BE49-F238E27FC236}">
                <a16:creationId xmlns:a16="http://schemas.microsoft.com/office/drawing/2014/main" id="{0A846E38-8057-2E09-6910-E1A97D4E385C}"/>
              </a:ext>
            </a:extLst>
          </p:cNvPr>
          <p:cNvSpPr>
            <a:spLocks noGrp="1"/>
          </p:cNvSpPr>
          <p:nvPr>
            <p:ph type="dt" sz="half" idx="10"/>
          </p:nvPr>
        </p:nvSpPr>
        <p:spPr>
          <a:xfrm>
            <a:off x="285750" y="6173787"/>
            <a:ext cx="1847850" cy="365125"/>
          </a:xfrm>
        </p:spPr>
        <p:txBody>
          <a:bodyPr/>
          <a:lstStyle/>
          <a:p>
            <a:r>
              <a:rPr lang="en-US"/>
              <a:t>02.13.2024</a:t>
            </a:r>
            <a:endParaRPr lang="en-US" dirty="0"/>
          </a:p>
        </p:txBody>
      </p:sp>
    </p:spTree>
    <p:extLst>
      <p:ext uri="{BB962C8B-B14F-4D97-AF65-F5344CB8AC3E}">
        <p14:creationId xmlns:p14="http://schemas.microsoft.com/office/powerpoint/2010/main" val="135455743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a:extLst>
              <a:ext uri="{FF2B5EF4-FFF2-40B4-BE49-F238E27FC236}">
                <a16:creationId xmlns:a16="http://schemas.microsoft.com/office/drawing/2014/main" id="{08ED73AE-2688-DB02-7D08-F62678E618FF}"/>
              </a:ext>
            </a:extLst>
          </p:cNvPr>
          <p:cNvSpPr>
            <a:spLocks noGrp="1"/>
          </p:cNvSpPr>
          <p:nvPr>
            <p:ph type="sldNum" sz="quarter" idx="12"/>
          </p:nvPr>
        </p:nvSpPr>
        <p:spPr/>
        <p:txBody>
          <a:bodyPr/>
          <a:lstStyle/>
          <a:p>
            <a:fld id="{5874D6C6-B3A5-4F2C-A6BF-E3D57C3A1219}" type="slidenum">
              <a:rPr lang="en-US" smtClean="0"/>
              <a:t>6</a:t>
            </a:fld>
            <a:endParaRPr lang="en-US"/>
          </a:p>
        </p:txBody>
      </p:sp>
      <p:sp>
        <p:nvSpPr>
          <p:cNvPr id="7" name="Content Placeholder 6">
            <a:extLst>
              <a:ext uri="{FF2B5EF4-FFF2-40B4-BE49-F238E27FC236}">
                <a16:creationId xmlns:a16="http://schemas.microsoft.com/office/drawing/2014/main" id="{698504DE-9440-FD3A-7BA5-A288A31FC417}"/>
              </a:ext>
            </a:extLst>
          </p:cNvPr>
          <p:cNvSpPr>
            <a:spLocks noGrp="1"/>
          </p:cNvSpPr>
          <p:nvPr>
            <p:ph sz="quarter" idx="13"/>
          </p:nvPr>
        </p:nvSpPr>
        <p:spPr/>
        <p:txBody>
          <a:bodyPr/>
          <a:lstStyle/>
          <a:p>
            <a:r>
              <a:rPr lang="en-US" dirty="0"/>
              <a:t>Progress Update</a:t>
            </a:r>
          </a:p>
        </p:txBody>
      </p:sp>
      <p:sp>
        <p:nvSpPr>
          <p:cNvPr id="2" name="Title 1">
            <a:extLst>
              <a:ext uri="{FF2B5EF4-FFF2-40B4-BE49-F238E27FC236}">
                <a16:creationId xmlns:a16="http://schemas.microsoft.com/office/drawing/2014/main" id="{B38D0FE5-EC69-FF9C-73A8-988F7A8BC4DA}"/>
              </a:ext>
            </a:extLst>
          </p:cNvPr>
          <p:cNvSpPr>
            <a:spLocks noGrp="1"/>
          </p:cNvSpPr>
          <p:nvPr>
            <p:ph type="title"/>
          </p:nvPr>
        </p:nvSpPr>
        <p:spPr>
          <a:xfrm>
            <a:off x="457200" y="867528"/>
            <a:ext cx="10515600" cy="706831"/>
          </a:xfrm>
        </p:spPr>
        <p:txBody>
          <a:bodyPr>
            <a:normAutofit/>
          </a:bodyPr>
          <a:lstStyle/>
          <a:p>
            <a:r>
              <a:rPr lang="en-US" sz="2400" dirty="0"/>
              <a:t>In Progress – Business Case Development (8)</a:t>
            </a:r>
          </a:p>
        </p:txBody>
      </p:sp>
      <p:sp>
        <p:nvSpPr>
          <p:cNvPr id="3" name="Date Placeholder 3">
            <a:extLst>
              <a:ext uri="{FF2B5EF4-FFF2-40B4-BE49-F238E27FC236}">
                <a16:creationId xmlns:a16="http://schemas.microsoft.com/office/drawing/2014/main" id="{61B940BE-CBA9-1E41-D826-7FCB7BF37445}"/>
              </a:ext>
            </a:extLst>
          </p:cNvPr>
          <p:cNvSpPr>
            <a:spLocks noGrp="1"/>
          </p:cNvSpPr>
          <p:nvPr>
            <p:ph type="dt" sz="half" idx="10"/>
          </p:nvPr>
        </p:nvSpPr>
        <p:spPr>
          <a:xfrm>
            <a:off x="285750" y="6173787"/>
            <a:ext cx="1847850" cy="365125"/>
          </a:xfrm>
        </p:spPr>
        <p:txBody>
          <a:bodyPr/>
          <a:lstStyle/>
          <a:p>
            <a:r>
              <a:rPr lang="en-US" dirty="0"/>
              <a:t>02.13.2024</a:t>
            </a:r>
          </a:p>
        </p:txBody>
      </p:sp>
      <p:sp>
        <p:nvSpPr>
          <p:cNvPr id="13" name="Footer Placeholder 4">
            <a:extLst>
              <a:ext uri="{FF2B5EF4-FFF2-40B4-BE49-F238E27FC236}">
                <a16:creationId xmlns:a16="http://schemas.microsoft.com/office/drawing/2014/main" id="{066289FE-E166-CD64-77B1-8DFF08EBA95C}"/>
              </a:ext>
            </a:extLst>
          </p:cNvPr>
          <p:cNvSpPr>
            <a:spLocks noGrp="1"/>
          </p:cNvSpPr>
          <p:nvPr>
            <p:ph type="ftr" sz="quarter" idx="11"/>
          </p:nvPr>
        </p:nvSpPr>
        <p:spPr>
          <a:xfrm>
            <a:off x="3657600" y="6173786"/>
            <a:ext cx="4114800" cy="365125"/>
          </a:xfrm>
        </p:spPr>
        <p:txBody>
          <a:bodyPr/>
          <a:lstStyle/>
          <a:p>
            <a:r>
              <a:rPr lang="en-US"/>
              <a:t>EIB Feb 2024 Monthly Meeting</a:t>
            </a:r>
            <a:endParaRPr lang="en-US" dirty="0"/>
          </a:p>
        </p:txBody>
      </p:sp>
      <p:sp>
        <p:nvSpPr>
          <p:cNvPr id="25" name="Arrow: Up 24">
            <a:extLst>
              <a:ext uri="{FF2B5EF4-FFF2-40B4-BE49-F238E27FC236}">
                <a16:creationId xmlns:a16="http://schemas.microsoft.com/office/drawing/2014/main" id="{DDB8DF90-ED6A-C49C-37FB-7E2A9C290ADF}"/>
              </a:ext>
            </a:extLst>
          </p:cNvPr>
          <p:cNvSpPr/>
          <p:nvPr/>
        </p:nvSpPr>
        <p:spPr>
          <a:xfrm>
            <a:off x="7785326" y="2962163"/>
            <a:ext cx="329184" cy="319849"/>
          </a:xfrm>
          <a:prstGeom prst="upArrow">
            <a:avLst/>
          </a:prstGeom>
          <a:solidFill>
            <a:schemeClr val="bg2">
              <a:lumMod val="25000"/>
            </a:schemeClr>
          </a:solidFill>
          <a:ln>
            <a:solidFill>
              <a:schemeClr val="bg2">
                <a:lumMod val="1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26" name="Graphic 25" descr="Checkmark with solid fill">
            <a:extLst>
              <a:ext uri="{FF2B5EF4-FFF2-40B4-BE49-F238E27FC236}">
                <a16:creationId xmlns:a16="http://schemas.microsoft.com/office/drawing/2014/main" id="{22308BA4-E8FD-0EF1-9E65-1908735A6217}"/>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rot="20388362">
            <a:off x="7839462" y="2871604"/>
            <a:ext cx="352425" cy="352425"/>
          </a:xfrm>
          <a:prstGeom prst="rect">
            <a:avLst/>
          </a:prstGeom>
        </p:spPr>
      </p:pic>
      <p:pic>
        <p:nvPicPr>
          <p:cNvPr id="28" name="Picture 27">
            <a:extLst>
              <a:ext uri="{FF2B5EF4-FFF2-40B4-BE49-F238E27FC236}">
                <a16:creationId xmlns:a16="http://schemas.microsoft.com/office/drawing/2014/main" id="{BA998BAD-A0ED-A3AE-F353-EE97334544A5}"/>
              </a:ext>
            </a:extLst>
          </p:cNvPr>
          <p:cNvPicPr>
            <a:picLocks noChangeAspect="1"/>
          </p:cNvPicPr>
          <p:nvPr/>
        </p:nvPicPr>
        <p:blipFill>
          <a:blip r:embed="rId5"/>
          <a:stretch>
            <a:fillRect/>
          </a:stretch>
        </p:blipFill>
        <p:spPr>
          <a:xfrm>
            <a:off x="7869749" y="3307169"/>
            <a:ext cx="152421" cy="114316"/>
          </a:xfrm>
          <a:prstGeom prst="rect">
            <a:avLst/>
          </a:prstGeom>
        </p:spPr>
      </p:pic>
      <p:sp>
        <p:nvSpPr>
          <p:cNvPr id="30" name="Arrow: Up 29">
            <a:extLst>
              <a:ext uri="{FF2B5EF4-FFF2-40B4-BE49-F238E27FC236}">
                <a16:creationId xmlns:a16="http://schemas.microsoft.com/office/drawing/2014/main" id="{BC5DD446-507F-8047-DF1D-A28A2022D9AB}"/>
              </a:ext>
            </a:extLst>
          </p:cNvPr>
          <p:cNvSpPr/>
          <p:nvPr/>
        </p:nvSpPr>
        <p:spPr>
          <a:xfrm>
            <a:off x="7807549" y="3708162"/>
            <a:ext cx="329184" cy="319849"/>
          </a:xfrm>
          <a:prstGeom prst="upArrow">
            <a:avLst/>
          </a:prstGeom>
          <a:solidFill>
            <a:schemeClr val="bg2">
              <a:lumMod val="25000"/>
            </a:schemeClr>
          </a:solidFill>
          <a:ln>
            <a:solidFill>
              <a:schemeClr val="bg2">
                <a:lumMod val="1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Star: 5 Points 16">
            <a:extLst>
              <a:ext uri="{FF2B5EF4-FFF2-40B4-BE49-F238E27FC236}">
                <a16:creationId xmlns:a16="http://schemas.microsoft.com/office/drawing/2014/main" id="{C7F30822-4E2C-B291-5FE6-78CC6BC95CE9}"/>
              </a:ext>
            </a:extLst>
          </p:cNvPr>
          <p:cNvSpPr/>
          <p:nvPr/>
        </p:nvSpPr>
        <p:spPr>
          <a:xfrm>
            <a:off x="7650095" y="2954087"/>
            <a:ext cx="322046" cy="349809"/>
          </a:xfrm>
          <a:prstGeom prst="star5">
            <a:avLst>
              <a:gd name="adj" fmla="val 21561"/>
              <a:gd name="hf" fmla="val 105146"/>
              <a:gd name="vf" fmla="val 110557"/>
            </a:avLst>
          </a:prstGeom>
        </p:spPr>
        <p:style>
          <a:lnRef idx="2">
            <a:schemeClr val="accent2">
              <a:shade val="15000"/>
            </a:schemeClr>
          </a:lnRef>
          <a:fillRef idx="1">
            <a:schemeClr val="accent2"/>
          </a:fillRef>
          <a:effectRef idx="0">
            <a:schemeClr val="accent2"/>
          </a:effectRef>
          <a:fontRef idx="minor">
            <a:schemeClr val="lt1"/>
          </a:fontRef>
        </p:style>
        <p:txBody>
          <a:bodyPr rtlCol="0" anchor="ctr"/>
          <a:lstStyle/>
          <a:p>
            <a:pPr algn="ctr"/>
            <a:endParaRPr lang="en-US"/>
          </a:p>
        </p:txBody>
      </p:sp>
      <p:pic>
        <p:nvPicPr>
          <p:cNvPr id="19" name="Graphic 18" descr="Checkmark with solid fill">
            <a:extLst>
              <a:ext uri="{FF2B5EF4-FFF2-40B4-BE49-F238E27FC236}">
                <a16:creationId xmlns:a16="http://schemas.microsoft.com/office/drawing/2014/main" id="{ECB57B12-69BB-B2B6-0708-FDF49F32D58F}"/>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rot="20388362">
            <a:off x="7815621" y="3644385"/>
            <a:ext cx="352425" cy="352425"/>
          </a:xfrm>
          <a:prstGeom prst="rect">
            <a:avLst/>
          </a:prstGeom>
        </p:spPr>
      </p:pic>
      <p:graphicFrame>
        <p:nvGraphicFramePr>
          <p:cNvPr id="23" name="Table 19">
            <a:extLst>
              <a:ext uri="{FF2B5EF4-FFF2-40B4-BE49-F238E27FC236}">
                <a16:creationId xmlns:a16="http://schemas.microsoft.com/office/drawing/2014/main" id="{764A293E-2C08-3D90-F1E1-696F9E22F131}"/>
              </a:ext>
            </a:extLst>
          </p:cNvPr>
          <p:cNvGraphicFramePr>
            <a:graphicFrameLocks noGrp="1"/>
          </p:cNvGraphicFramePr>
          <p:nvPr>
            <p:extLst>
              <p:ext uri="{D42A27DB-BD31-4B8C-83A1-F6EECF244321}">
                <p14:modId xmlns:p14="http://schemas.microsoft.com/office/powerpoint/2010/main" val="2586958539"/>
              </p:ext>
            </p:extLst>
          </p:nvPr>
        </p:nvGraphicFramePr>
        <p:xfrm>
          <a:off x="457200" y="1574359"/>
          <a:ext cx="10954824" cy="3606131"/>
        </p:xfrm>
        <a:graphic>
          <a:graphicData uri="http://schemas.openxmlformats.org/drawingml/2006/table">
            <a:tbl>
              <a:tblPr firstRow="1" bandRow="1">
                <a:tableStyleId>{5C22544A-7EE6-4342-B048-85BDC9FD1C3A}</a:tableStyleId>
              </a:tblPr>
              <a:tblGrid>
                <a:gridCol w="3210999">
                  <a:extLst>
                    <a:ext uri="{9D8B030D-6E8A-4147-A177-3AD203B41FA5}">
                      <a16:colId xmlns:a16="http://schemas.microsoft.com/office/drawing/2014/main" val="704646470"/>
                    </a:ext>
                  </a:extLst>
                </a:gridCol>
                <a:gridCol w="4276725">
                  <a:extLst>
                    <a:ext uri="{9D8B030D-6E8A-4147-A177-3AD203B41FA5}">
                      <a16:colId xmlns:a16="http://schemas.microsoft.com/office/drawing/2014/main" val="3157066230"/>
                    </a:ext>
                  </a:extLst>
                </a:gridCol>
                <a:gridCol w="3467100">
                  <a:extLst>
                    <a:ext uri="{9D8B030D-6E8A-4147-A177-3AD203B41FA5}">
                      <a16:colId xmlns:a16="http://schemas.microsoft.com/office/drawing/2014/main" val="802472876"/>
                    </a:ext>
                  </a:extLst>
                </a:gridCol>
              </a:tblGrid>
              <a:tr h="458468">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b="0" dirty="0"/>
                        <a:t>Community (1)</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b="0" dirty="0"/>
                        <a:t>Clinical/Facilities (6)</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b="0" dirty="0"/>
                        <a:t>Operations (1)</a:t>
                      </a:r>
                    </a:p>
                  </a:txBody>
                  <a:tcPr/>
                </a:tc>
                <a:extLst>
                  <a:ext uri="{0D108BD9-81ED-4DB2-BD59-A6C34878D82A}">
                    <a16:rowId xmlns:a16="http://schemas.microsoft.com/office/drawing/2014/main" val="1455457669"/>
                  </a:ext>
                </a:extLst>
              </a:tr>
              <a:tr h="677546">
                <a:tc>
                  <a:txBody>
                    <a:bodyPr/>
                    <a:lstStyle/>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300" dirty="0"/>
                        <a:t>Central Registry for Opioid Treatment Providers </a:t>
                      </a:r>
                      <a:r>
                        <a:rPr lang="en-US" sz="1300" b="1" dirty="0"/>
                        <a:t>(5%) </a:t>
                      </a:r>
                      <a:r>
                        <a:rPr lang="en-US" sz="1300" dirty="0"/>
                        <a:t>- </a:t>
                      </a:r>
                      <a:r>
                        <a:rPr lang="en-US" sz="1300" b="1" dirty="0"/>
                        <a:t>(R-20)</a:t>
                      </a:r>
                      <a:endParaRPr lang="en-US" sz="1300" b="1" dirty="0">
                        <a:solidFill>
                          <a:srgbClr val="FF0000"/>
                        </a:solidFill>
                      </a:endParaRPr>
                    </a:p>
                  </a:txBody>
                  <a:tcPr/>
                </a:tc>
                <a:tc>
                  <a:txBody>
                    <a:bodyPr/>
                    <a:lstStyle/>
                    <a:p>
                      <a:pPr marL="285750" lvl="0" indent="-285750">
                        <a:buFont typeface="Arial" panose="020B0604020202020204" pitchFamily="34" charset="0"/>
                        <a:buChar char="•"/>
                      </a:pPr>
                      <a:r>
                        <a:rPr lang="en-US" sz="1300" dirty="0"/>
                        <a:t>Language Interpretation &amp; Translation Solution </a:t>
                      </a:r>
                      <a:r>
                        <a:rPr lang="en-US" sz="1300" b="1" dirty="0"/>
                        <a:t>(100%) – remove? (R-2)</a:t>
                      </a:r>
                      <a:endParaRPr lang="en-US" sz="1300" b="1" dirty="0">
                        <a:solidFill>
                          <a:srgbClr val="FF0000"/>
                        </a:solidFill>
                      </a:endParaRPr>
                    </a:p>
                  </a:txBody>
                  <a:tcPr/>
                </a:tc>
                <a:tc>
                  <a:txBody>
                    <a:bodyPr/>
                    <a:lstStyle/>
                    <a:p>
                      <a:pPr marL="285750" lvl="0" indent="-285750" rtl="0">
                        <a:buFont typeface="Arial" panose="020B0604020202020204" pitchFamily="34" charset="0"/>
                        <a:buChar char="•"/>
                      </a:pPr>
                      <a:r>
                        <a:rPr lang="en-US" sz="1300" dirty="0">
                          <a:solidFill>
                            <a:schemeClr val="tx1"/>
                          </a:solidFill>
                          <a:latin typeface="+mn-lt"/>
                          <a:cs typeface="Calibri"/>
                        </a:rPr>
                        <a:t>EDCC Integration /</a:t>
                      </a:r>
                      <a:endParaRPr lang="en-US" sz="1300" dirty="0">
                        <a:solidFill>
                          <a:schemeClr val="tx1"/>
                        </a:solidFill>
                        <a:highlight>
                          <a:srgbClr val="FFFF00"/>
                        </a:highlight>
                        <a:latin typeface="+mn-lt"/>
                        <a:cs typeface="Calibri"/>
                      </a:endParaRPr>
                    </a:p>
                    <a:p>
                      <a:pPr lvl="0" rtl="0"/>
                      <a:r>
                        <a:rPr lang="en-US" sz="1300" dirty="0">
                          <a:solidFill>
                            <a:schemeClr val="tx1"/>
                          </a:solidFill>
                          <a:latin typeface="+mn-lt"/>
                          <a:cs typeface="Calibri"/>
                        </a:rPr>
                        <a:t>     SmartChart Network </a:t>
                      </a:r>
                      <a:r>
                        <a:rPr lang="en-US" sz="1300" b="1" dirty="0">
                          <a:solidFill>
                            <a:schemeClr val="tx1"/>
                          </a:solidFill>
                          <a:latin typeface="+mn-lt"/>
                          <a:cs typeface="Calibri"/>
                        </a:rPr>
                        <a:t>(5%) (R-12)</a:t>
                      </a:r>
                    </a:p>
                  </a:txBody>
                  <a:tcPr/>
                </a:tc>
                <a:extLst>
                  <a:ext uri="{0D108BD9-81ED-4DB2-BD59-A6C34878D82A}">
                    <a16:rowId xmlns:a16="http://schemas.microsoft.com/office/drawing/2014/main" val="1105052414"/>
                  </a:ext>
                </a:extLst>
              </a:tr>
              <a:tr h="401570">
                <a:tc>
                  <a:txBody>
                    <a:bodyPr/>
                    <a:lstStyle/>
                    <a:p>
                      <a:endParaRPr lang="en-US" sz="1300" dirty="0"/>
                    </a:p>
                  </a:txBody>
                  <a:tcPr/>
                </a:tc>
                <a:tc>
                  <a:txBody>
                    <a:bodyPr/>
                    <a:lstStyle/>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fr-FR" sz="1300" dirty="0"/>
                        <a:t>UKG Dimensions/Pro migration &amp; implementation </a:t>
                      </a:r>
                      <a:r>
                        <a:rPr lang="fr-FR" sz="1300" b="1" dirty="0"/>
                        <a:t>(60%) (R-7)</a:t>
                      </a:r>
                      <a:endParaRPr lang="en-US" sz="1300" b="1" dirty="0"/>
                    </a:p>
                  </a:txBody>
                  <a:tcPr/>
                </a:tc>
                <a:tc>
                  <a:txBody>
                    <a:bodyPr/>
                    <a:lstStyle/>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US" sz="1300" b="1" dirty="0">
                        <a:solidFill>
                          <a:schemeClr val="tx1"/>
                        </a:solidFill>
                        <a:latin typeface="+mn-lt"/>
                        <a:cs typeface="Calibri"/>
                      </a:endParaRPr>
                    </a:p>
                  </a:txBody>
                  <a:tcPr/>
                </a:tc>
                <a:extLst>
                  <a:ext uri="{0D108BD9-81ED-4DB2-BD59-A6C34878D82A}">
                    <a16:rowId xmlns:a16="http://schemas.microsoft.com/office/drawing/2014/main" val="3134514305"/>
                  </a:ext>
                </a:extLst>
              </a:tr>
              <a:tr h="602220">
                <a:tc>
                  <a:txBody>
                    <a:bodyPr/>
                    <a:lstStyle/>
                    <a:p>
                      <a:endParaRPr lang="en-US" sz="1300" dirty="0"/>
                    </a:p>
                  </a:txBody>
                  <a:tcPr/>
                </a:tc>
                <a:tc>
                  <a:txBody>
                    <a:bodyPr/>
                    <a:lstStyle/>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300" dirty="0"/>
                        <a:t>Patient ID Armband Integrated Solution </a:t>
                      </a:r>
                      <a:r>
                        <a:rPr lang="en-US" sz="1300" b="1" dirty="0"/>
                        <a:t>(70%) (R-10)</a:t>
                      </a:r>
                    </a:p>
                  </a:txBody>
                  <a:tcPr/>
                </a:tc>
                <a:tc>
                  <a:txBody>
                    <a:bodyPr/>
                    <a:lstStyle/>
                    <a:p>
                      <a:pPr marL="285750" indent="-285750">
                        <a:buFont typeface="Arial" panose="020B0604020202020204" pitchFamily="34" charset="0"/>
                        <a:buChar char="•"/>
                      </a:pPr>
                      <a:endParaRPr lang="en-US" sz="1300" dirty="0"/>
                    </a:p>
                  </a:txBody>
                  <a:tcPr/>
                </a:tc>
                <a:extLst>
                  <a:ext uri="{0D108BD9-81ED-4DB2-BD59-A6C34878D82A}">
                    <a16:rowId xmlns:a16="http://schemas.microsoft.com/office/drawing/2014/main" val="211606326"/>
                  </a:ext>
                </a:extLst>
              </a:tr>
              <a:tr h="422564">
                <a:tc>
                  <a:txBody>
                    <a:bodyPr/>
                    <a:lstStyle/>
                    <a:p>
                      <a:endParaRPr lang="en-US" sz="1300" dirty="0"/>
                    </a:p>
                  </a:txBody>
                  <a:tcPr/>
                </a:tc>
                <a:tc>
                  <a:txBody>
                    <a:bodyPr/>
                    <a:lstStyle/>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300" dirty="0"/>
                        <a:t>E-Prescribe Discharge Medication Billing </a:t>
                      </a:r>
                      <a:r>
                        <a:rPr lang="en-US" sz="1300" b="1" dirty="0"/>
                        <a:t>(100%) (R-13) – BC complete</a:t>
                      </a:r>
                    </a:p>
                  </a:txBody>
                  <a:tcPr/>
                </a:tc>
                <a:tc>
                  <a:txBody>
                    <a:bodyPr/>
                    <a:lstStyle/>
                    <a:p>
                      <a:pPr marL="285750" indent="-285750">
                        <a:buFont typeface="Arial" panose="020B0604020202020204" pitchFamily="34" charset="0"/>
                        <a:buChar char="•"/>
                      </a:pPr>
                      <a:endParaRPr lang="en-US" sz="1300" dirty="0"/>
                    </a:p>
                  </a:txBody>
                  <a:tcPr/>
                </a:tc>
                <a:extLst>
                  <a:ext uri="{0D108BD9-81ED-4DB2-BD59-A6C34878D82A}">
                    <a16:rowId xmlns:a16="http://schemas.microsoft.com/office/drawing/2014/main" val="4288668593"/>
                  </a:ext>
                </a:extLst>
              </a:tr>
              <a:tr h="428842">
                <a:tc>
                  <a:txBody>
                    <a:bodyPr/>
                    <a:lstStyle/>
                    <a:p>
                      <a:endParaRPr lang="en-US" sz="1300" dirty="0"/>
                    </a:p>
                  </a:txBody>
                  <a:tcPr/>
                </a:tc>
                <a:tc>
                  <a:txBody>
                    <a:bodyPr/>
                    <a:lstStyle/>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300" dirty="0"/>
                        <a:t>Discharge Assistance Planning (DAP) </a:t>
                      </a:r>
                      <a:r>
                        <a:rPr lang="en-US" sz="1300" b="1" dirty="0"/>
                        <a:t>(30%) (R-15)</a:t>
                      </a:r>
                    </a:p>
                  </a:txBody>
                  <a:tcPr/>
                </a:tc>
                <a:tc>
                  <a:txBody>
                    <a:bodyPr/>
                    <a:lstStyle/>
                    <a:p>
                      <a:pPr marL="285750" indent="-285750">
                        <a:buFont typeface="Arial" panose="020B0604020202020204" pitchFamily="34" charset="0"/>
                        <a:buChar char="•"/>
                      </a:pPr>
                      <a:endParaRPr lang="en-US" sz="1300" dirty="0"/>
                    </a:p>
                  </a:txBody>
                  <a:tcPr/>
                </a:tc>
                <a:extLst>
                  <a:ext uri="{0D108BD9-81ED-4DB2-BD59-A6C34878D82A}">
                    <a16:rowId xmlns:a16="http://schemas.microsoft.com/office/drawing/2014/main" val="4082810946"/>
                  </a:ext>
                </a:extLst>
              </a:tr>
              <a:tr h="463695">
                <a:tc>
                  <a:txBody>
                    <a:bodyPr/>
                    <a:lstStyle/>
                    <a:p>
                      <a:endParaRPr lang="en-US" sz="1300" dirty="0"/>
                    </a:p>
                  </a:txBody>
                  <a:tcPr/>
                </a:tc>
                <a:tc>
                  <a:txBody>
                    <a:bodyPr/>
                    <a:lstStyle/>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300" dirty="0"/>
                        <a:t>Telehealth Services </a:t>
                      </a:r>
                      <a:r>
                        <a:rPr lang="en-US" sz="1300" b="1" dirty="0"/>
                        <a:t>(60%) (R-17)</a:t>
                      </a:r>
                    </a:p>
                  </a:txBody>
                  <a:tcPr/>
                </a:tc>
                <a:tc>
                  <a:txBody>
                    <a:bodyPr/>
                    <a:lstStyle/>
                    <a:p>
                      <a:pPr marL="285750" indent="-285750">
                        <a:buFont typeface="Arial" panose="020B0604020202020204" pitchFamily="34" charset="0"/>
                        <a:buChar char="•"/>
                      </a:pPr>
                      <a:endParaRPr lang="en-US" sz="1300" dirty="0"/>
                    </a:p>
                  </a:txBody>
                  <a:tcPr/>
                </a:tc>
                <a:extLst>
                  <a:ext uri="{0D108BD9-81ED-4DB2-BD59-A6C34878D82A}">
                    <a16:rowId xmlns:a16="http://schemas.microsoft.com/office/drawing/2014/main" val="2072594876"/>
                  </a:ext>
                </a:extLst>
              </a:tr>
            </a:tbl>
          </a:graphicData>
        </a:graphic>
      </p:graphicFrame>
    </p:spTree>
    <p:extLst>
      <p:ext uri="{BB962C8B-B14F-4D97-AF65-F5344CB8AC3E}">
        <p14:creationId xmlns:p14="http://schemas.microsoft.com/office/powerpoint/2010/main" val="246139196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a:extLst>
              <a:ext uri="{FF2B5EF4-FFF2-40B4-BE49-F238E27FC236}">
                <a16:creationId xmlns:a16="http://schemas.microsoft.com/office/drawing/2014/main" id="{24EC8667-81DB-6EC0-74C7-47CC4D370B6F}"/>
              </a:ext>
            </a:extLst>
          </p:cNvPr>
          <p:cNvSpPr>
            <a:spLocks noGrp="1"/>
          </p:cNvSpPr>
          <p:nvPr>
            <p:ph type="sldNum" sz="quarter" idx="12"/>
          </p:nvPr>
        </p:nvSpPr>
        <p:spPr/>
        <p:txBody>
          <a:bodyPr/>
          <a:lstStyle/>
          <a:p>
            <a:fld id="{5874D6C6-B3A5-4F2C-A6BF-E3D57C3A1219}" type="slidenum">
              <a:rPr lang="en-US" smtClean="0"/>
              <a:t>7</a:t>
            </a:fld>
            <a:endParaRPr lang="en-US"/>
          </a:p>
        </p:txBody>
      </p:sp>
      <p:sp>
        <p:nvSpPr>
          <p:cNvPr id="7" name="Content Placeholder 6">
            <a:extLst>
              <a:ext uri="{FF2B5EF4-FFF2-40B4-BE49-F238E27FC236}">
                <a16:creationId xmlns:a16="http://schemas.microsoft.com/office/drawing/2014/main" id="{4871C349-8076-AD3F-6489-13B5819361B3}"/>
              </a:ext>
            </a:extLst>
          </p:cNvPr>
          <p:cNvSpPr>
            <a:spLocks noGrp="1"/>
          </p:cNvSpPr>
          <p:nvPr>
            <p:ph sz="quarter" idx="13"/>
          </p:nvPr>
        </p:nvSpPr>
        <p:spPr/>
        <p:txBody>
          <a:bodyPr/>
          <a:lstStyle/>
          <a:p>
            <a:r>
              <a:rPr lang="en-US" dirty="0"/>
              <a:t>New Intakes</a:t>
            </a:r>
          </a:p>
        </p:txBody>
      </p:sp>
      <p:sp>
        <p:nvSpPr>
          <p:cNvPr id="8" name="Date Placeholder 3">
            <a:extLst>
              <a:ext uri="{FF2B5EF4-FFF2-40B4-BE49-F238E27FC236}">
                <a16:creationId xmlns:a16="http://schemas.microsoft.com/office/drawing/2014/main" id="{4DE936CE-69EA-C075-B09D-0FDB48785886}"/>
              </a:ext>
            </a:extLst>
          </p:cNvPr>
          <p:cNvSpPr>
            <a:spLocks noGrp="1"/>
          </p:cNvSpPr>
          <p:nvPr>
            <p:ph type="dt" sz="half" idx="10"/>
          </p:nvPr>
        </p:nvSpPr>
        <p:spPr>
          <a:xfrm>
            <a:off x="285750" y="6173787"/>
            <a:ext cx="1847850" cy="365125"/>
          </a:xfrm>
        </p:spPr>
        <p:txBody>
          <a:bodyPr/>
          <a:lstStyle/>
          <a:p>
            <a:r>
              <a:rPr lang="en-US"/>
              <a:t>02.13.2024</a:t>
            </a:r>
            <a:endParaRPr lang="en-US" dirty="0"/>
          </a:p>
        </p:txBody>
      </p:sp>
      <p:sp>
        <p:nvSpPr>
          <p:cNvPr id="9" name="Footer Placeholder 4">
            <a:extLst>
              <a:ext uri="{FF2B5EF4-FFF2-40B4-BE49-F238E27FC236}">
                <a16:creationId xmlns:a16="http://schemas.microsoft.com/office/drawing/2014/main" id="{52D5DE3B-E09F-6984-D213-6E369B4556BD}"/>
              </a:ext>
            </a:extLst>
          </p:cNvPr>
          <p:cNvSpPr>
            <a:spLocks noGrp="1"/>
          </p:cNvSpPr>
          <p:nvPr>
            <p:ph type="ftr" sz="quarter" idx="11"/>
          </p:nvPr>
        </p:nvSpPr>
        <p:spPr>
          <a:xfrm>
            <a:off x="3657600" y="6173786"/>
            <a:ext cx="4114800" cy="365125"/>
          </a:xfrm>
        </p:spPr>
        <p:txBody>
          <a:bodyPr/>
          <a:lstStyle/>
          <a:p>
            <a:r>
              <a:rPr lang="en-US"/>
              <a:t>EIB Feb 2024 Monthly Meeting</a:t>
            </a:r>
            <a:endParaRPr lang="en-US" dirty="0"/>
          </a:p>
        </p:txBody>
      </p:sp>
      <p:sp>
        <p:nvSpPr>
          <p:cNvPr id="22" name="TextBox 21">
            <a:extLst>
              <a:ext uri="{FF2B5EF4-FFF2-40B4-BE49-F238E27FC236}">
                <a16:creationId xmlns:a16="http://schemas.microsoft.com/office/drawing/2014/main" id="{38B82604-7F6C-D614-1565-C21C62A057D0}"/>
              </a:ext>
            </a:extLst>
          </p:cNvPr>
          <p:cNvSpPr txBox="1"/>
          <p:nvPr/>
        </p:nvSpPr>
        <p:spPr>
          <a:xfrm>
            <a:off x="2344818" y="1101303"/>
            <a:ext cx="7754786" cy="646331"/>
          </a:xfrm>
          <a:prstGeom prst="rect">
            <a:avLst/>
          </a:prstGeom>
          <a:noFill/>
        </p:spPr>
        <p:txBody>
          <a:bodyPr wrap="square" rtlCol="0">
            <a:spAutoFit/>
          </a:bodyPr>
          <a:lstStyle/>
          <a:p>
            <a:r>
              <a:rPr lang="en-US" dirty="0"/>
              <a:t>New Intakes (2) to be reviewed in February against current priorities</a:t>
            </a:r>
          </a:p>
          <a:p>
            <a:r>
              <a:rPr lang="en-US" dirty="0"/>
              <a:t>	Approve for Business Case? </a:t>
            </a:r>
          </a:p>
        </p:txBody>
      </p:sp>
      <p:graphicFrame>
        <p:nvGraphicFramePr>
          <p:cNvPr id="3" name="Table 15">
            <a:extLst>
              <a:ext uri="{FF2B5EF4-FFF2-40B4-BE49-F238E27FC236}">
                <a16:creationId xmlns:a16="http://schemas.microsoft.com/office/drawing/2014/main" id="{15A6AD3C-997B-BA7A-50F0-CFDA0021C095}"/>
              </a:ext>
            </a:extLst>
          </p:cNvPr>
          <p:cNvGraphicFramePr>
            <a:graphicFrameLocks noGrp="1"/>
          </p:cNvGraphicFramePr>
          <p:nvPr>
            <p:extLst>
              <p:ext uri="{D42A27DB-BD31-4B8C-83A1-F6EECF244321}">
                <p14:modId xmlns:p14="http://schemas.microsoft.com/office/powerpoint/2010/main" val="2319136508"/>
              </p:ext>
            </p:extLst>
          </p:nvPr>
        </p:nvGraphicFramePr>
        <p:xfrm>
          <a:off x="734079" y="2560548"/>
          <a:ext cx="10590492" cy="1589067"/>
        </p:xfrm>
        <a:graphic>
          <a:graphicData uri="http://schemas.openxmlformats.org/drawingml/2006/table">
            <a:tbl>
              <a:tblPr firstRow="1" bandRow="1">
                <a:tableStyleId>{5C22544A-7EE6-4342-B048-85BDC9FD1C3A}</a:tableStyleId>
              </a:tblPr>
              <a:tblGrid>
                <a:gridCol w="3530164">
                  <a:extLst>
                    <a:ext uri="{9D8B030D-6E8A-4147-A177-3AD203B41FA5}">
                      <a16:colId xmlns:a16="http://schemas.microsoft.com/office/drawing/2014/main" val="2712292128"/>
                    </a:ext>
                  </a:extLst>
                </a:gridCol>
                <a:gridCol w="3530164">
                  <a:extLst>
                    <a:ext uri="{9D8B030D-6E8A-4147-A177-3AD203B41FA5}">
                      <a16:colId xmlns:a16="http://schemas.microsoft.com/office/drawing/2014/main" val="3659579783"/>
                    </a:ext>
                  </a:extLst>
                </a:gridCol>
                <a:gridCol w="3530164">
                  <a:extLst>
                    <a:ext uri="{9D8B030D-6E8A-4147-A177-3AD203B41FA5}">
                      <a16:colId xmlns:a16="http://schemas.microsoft.com/office/drawing/2014/main" val="1100975372"/>
                    </a:ext>
                  </a:extLst>
                </a:gridCol>
              </a:tblGrid>
              <a:tr h="899808">
                <a:tc>
                  <a:txBody>
                    <a:bodyPr/>
                    <a:lstStyle/>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b="0" dirty="0"/>
                        <a:t>Community (1)</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b="0" dirty="0"/>
                        <a:t>Clinical/Facilities (1)</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b="0" dirty="0"/>
                        <a:t>Operations (0)</a:t>
                      </a:r>
                    </a:p>
                  </a:txBody>
                  <a:tcPr/>
                </a:tc>
                <a:extLst>
                  <a:ext uri="{0D108BD9-81ED-4DB2-BD59-A6C34878D82A}">
                    <a16:rowId xmlns:a16="http://schemas.microsoft.com/office/drawing/2014/main" val="4212340290"/>
                  </a:ext>
                </a:extLst>
              </a:tr>
              <a:tr h="689259">
                <a:tc>
                  <a:txBody>
                    <a:bodyPr/>
                    <a:lstStyle/>
                    <a:p>
                      <a:pPr marL="285750" indent="-285750" algn="l" fontAlgn="b">
                        <a:buFont typeface="Arial" panose="020B0604020202020204" pitchFamily="34" charset="0"/>
                        <a:buChar char="•"/>
                      </a:pPr>
                      <a:r>
                        <a:rPr lang="en-US" sz="1400" b="0" i="0" u="none" strike="noStrike" dirty="0">
                          <a:effectLst/>
                          <a:latin typeface="+mn-lt"/>
                        </a:rPr>
                        <a:t>WaMS CR-141 Multi-Factor Authentication </a:t>
                      </a:r>
                      <a:r>
                        <a:rPr lang="en-US" sz="1400" b="1" i="0" u="none" strike="noStrike" dirty="0">
                          <a:effectLst/>
                          <a:latin typeface="+mn-lt"/>
                        </a:rPr>
                        <a:t>(R-3)</a:t>
                      </a:r>
                    </a:p>
                  </a:txBody>
                  <a:tcPr/>
                </a:tc>
                <a:tc>
                  <a:txBody>
                    <a:bodyPr/>
                    <a:lstStyle/>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400" b="0" i="0" u="none" strike="noStrike" dirty="0">
                          <a:effectLst/>
                          <a:latin typeface="+mn-lt"/>
                        </a:rPr>
                        <a:t>OnShift ECOS </a:t>
                      </a:r>
                      <a:r>
                        <a:rPr lang="en-US" sz="1400" b="1" i="0" u="none" strike="noStrike" dirty="0">
                          <a:effectLst/>
                          <a:latin typeface="+mn-lt"/>
                        </a:rPr>
                        <a:t>(R-8)</a:t>
                      </a:r>
                    </a:p>
                  </a:txBody>
                  <a:tcPr/>
                </a:tc>
                <a:tc>
                  <a:txBody>
                    <a:bodyPr/>
                    <a:lstStyle/>
                    <a:p>
                      <a:pPr marL="0" marR="0" lvl="0" indent="0" algn="l" defTabSz="914400" rtl="0" eaLnBrk="1" fontAlgn="auto" latinLnBrk="0" hangingPunct="1">
                        <a:lnSpc>
                          <a:spcPct val="100000"/>
                        </a:lnSpc>
                        <a:spcBef>
                          <a:spcPts val="0"/>
                        </a:spcBef>
                        <a:spcAft>
                          <a:spcPts val="0"/>
                        </a:spcAft>
                        <a:buClrTx/>
                        <a:buSzTx/>
                        <a:buNone/>
                        <a:tabLst/>
                        <a:defRPr/>
                      </a:pPr>
                      <a:endParaRPr lang="en-US" sz="1400" b="1" dirty="0">
                        <a:solidFill>
                          <a:schemeClr val="tx1"/>
                        </a:solidFill>
                      </a:endParaRPr>
                    </a:p>
                  </a:txBody>
                  <a:tcPr/>
                </a:tc>
                <a:extLst>
                  <a:ext uri="{0D108BD9-81ED-4DB2-BD59-A6C34878D82A}">
                    <a16:rowId xmlns:a16="http://schemas.microsoft.com/office/drawing/2014/main" val="1242212081"/>
                  </a:ext>
                </a:extLst>
              </a:tr>
            </a:tbl>
          </a:graphicData>
        </a:graphic>
      </p:graphicFrame>
    </p:spTree>
    <p:extLst>
      <p:ext uri="{BB962C8B-B14F-4D97-AF65-F5344CB8AC3E}">
        <p14:creationId xmlns:p14="http://schemas.microsoft.com/office/powerpoint/2010/main" val="85873271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BE3622-77AC-0E90-823E-3F686A0ACD01}"/>
              </a:ext>
            </a:extLst>
          </p:cNvPr>
          <p:cNvSpPr>
            <a:spLocks noGrp="1"/>
          </p:cNvSpPr>
          <p:nvPr>
            <p:ph type="title"/>
          </p:nvPr>
        </p:nvSpPr>
        <p:spPr>
          <a:xfrm>
            <a:off x="457200" y="1084262"/>
            <a:ext cx="10515600" cy="646935"/>
          </a:xfrm>
        </p:spPr>
        <p:txBody>
          <a:bodyPr/>
          <a:lstStyle/>
          <a:p>
            <a:r>
              <a:rPr lang="en-US" dirty="0"/>
              <a:t>Next Step – Close</a:t>
            </a:r>
          </a:p>
        </p:txBody>
      </p:sp>
      <p:sp>
        <p:nvSpPr>
          <p:cNvPr id="6" name="Slide Number Placeholder 5">
            <a:extLst>
              <a:ext uri="{FF2B5EF4-FFF2-40B4-BE49-F238E27FC236}">
                <a16:creationId xmlns:a16="http://schemas.microsoft.com/office/drawing/2014/main" id="{08ED73AE-2688-DB02-7D08-F62678E618FF}"/>
              </a:ext>
            </a:extLst>
          </p:cNvPr>
          <p:cNvSpPr>
            <a:spLocks noGrp="1"/>
          </p:cNvSpPr>
          <p:nvPr>
            <p:ph type="sldNum" sz="quarter" idx="12"/>
          </p:nvPr>
        </p:nvSpPr>
        <p:spPr/>
        <p:txBody>
          <a:bodyPr/>
          <a:lstStyle/>
          <a:p>
            <a:fld id="{5874D6C6-B3A5-4F2C-A6BF-E3D57C3A1219}" type="slidenum">
              <a:rPr lang="en-US" smtClean="0"/>
              <a:t>8</a:t>
            </a:fld>
            <a:endParaRPr lang="en-US"/>
          </a:p>
        </p:txBody>
      </p:sp>
      <p:sp>
        <p:nvSpPr>
          <p:cNvPr id="7" name="Content Placeholder 6">
            <a:extLst>
              <a:ext uri="{FF2B5EF4-FFF2-40B4-BE49-F238E27FC236}">
                <a16:creationId xmlns:a16="http://schemas.microsoft.com/office/drawing/2014/main" id="{698504DE-9440-FD3A-7BA5-A288A31FC417}"/>
              </a:ext>
            </a:extLst>
          </p:cNvPr>
          <p:cNvSpPr>
            <a:spLocks noGrp="1"/>
          </p:cNvSpPr>
          <p:nvPr>
            <p:ph sz="quarter" idx="13"/>
          </p:nvPr>
        </p:nvSpPr>
        <p:spPr/>
        <p:txBody>
          <a:bodyPr/>
          <a:lstStyle/>
          <a:p>
            <a:r>
              <a:rPr lang="en-US" dirty="0"/>
              <a:t>Recommendations to Close </a:t>
            </a:r>
          </a:p>
        </p:txBody>
      </p:sp>
      <p:sp>
        <p:nvSpPr>
          <p:cNvPr id="4" name="Date Placeholder 3">
            <a:extLst>
              <a:ext uri="{FF2B5EF4-FFF2-40B4-BE49-F238E27FC236}">
                <a16:creationId xmlns:a16="http://schemas.microsoft.com/office/drawing/2014/main" id="{5BFB8BBD-3297-5B4A-4091-020B512D40F4}"/>
              </a:ext>
            </a:extLst>
          </p:cNvPr>
          <p:cNvSpPr>
            <a:spLocks noGrp="1"/>
          </p:cNvSpPr>
          <p:nvPr>
            <p:ph type="dt" sz="half" idx="10"/>
          </p:nvPr>
        </p:nvSpPr>
        <p:spPr>
          <a:xfrm>
            <a:off x="285750" y="6173787"/>
            <a:ext cx="1847850" cy="365125"/>
          </a:xfrm>
        </p:spPr>
        <p:txBody>
          <a:bodyPr/>
          <a:lstStyle/>
          <a:p>
            <a:r>
              <a:rPr lang="en-US"/>
              <a:t>02.13.2024</a:t>
            </a:r>
            <a:endParaRPr lang="en-US" dirty="0"/>
          </a:p>
        </p:txBody>
      </p:sp>
      <p:sp>
        <p:nvSpPr>
          <p:cNvPr id="5" name="Footer Placeholder 4">
            <a:extLst>
              <a:ext uri="{FF2B5EF4-FFF2-40B4-BE49-F238E27FC236}">
                <a16:creationId xmlns:a16="http://schemas.microsoft.com/office/drawing/2014/main" id="{552AEF31-6B0E-13C2-1FDE-3685DD96DA65}"/>
              </a:ext>
            </a:extLst>
          </p:cNvPr>
          <p:cNvSpPr>
            <a:spLocks noGrp="1"/>
          </p:cNvSpPr>
          <p:nvPr>
            <p:ph type="ftr" sz="quarter" idx="11"/>
          </p:nvPr>
        </p:nvSpPr>
        <p:spPr>
          <a:xfrm>
            <a:off x="3657600" y="6173786"/>
            <a:ext cx="4114800" cy="365125"/>
          </a:xfrm>
        </p:spPr>
        <p:txBody>
          <a:bodyPr/>
          <a:lstStyle/>
          <a:p>
            <a:r>
              <a:rPr lang="en-US"/>
              <a:t>EIB Feb 2024 Monthly Meeting</a:t>
            </a:r>
            <a:endParaRPr lang="en-US" dirty="0"/>
          </a:p>
        </p:txBody>
      </p:sp>
      <p:graphicFrame>
        <p:nvGraphicFramePr>
          <p:cNvPr id="20" name="Table 20">
            <a:extLst>
              <a:ext uri="{FF2B5EF4-FFF2-40B4-BE49-F238E27FC236}">
                <a16:creationId xmlns:a16="http://schemas.microsoft.com/office/drawing/2014/main" id="{3B4D2FB3-EE25-7CF4-18B6-55102EFE255F}"/>
              </a:ext>
            </a:extLst>
          </p:cNvPr>
          <p:cNvGraphicFramePr>
            <a:graphicFrameLocks noGrp="1"/>
          </p:cNvGraphicFramePr>
          <p:nvPr>
            <p:extLst>
              <p:ext uri="{D42A27DB-BD31-4B8C-83A1-F6EECF244321}">
                <p14:modId xmlns:p14="http://schemas.microsoft.com/office/powerpoint/2010/main" val="3827977362"/>
              </p:ext>
            </p:extLst>
          </p:nvPr>
        </p:nvGraphicFramePr>
        <p:xfrm>
          <a:off x="677799" y="2119368"/>
          <a:ext cx="10436403" cy="2357382"/>
        </p:xfrm>
        <a:graphic>
          <a:graphicData uri="http://schemas.openxmlformats.org/drawingml/2006/table">
            <a:tbl>
              <a:tblPr firstRow="1" bandRow="1">
                <a:tableStyleId>{5C22544A-7EE6-4342-B048-85BDC9FD1C3A}</a:tableStyleId>
              </a:tblPr>
              <a:tblGrid>
                <a:gridCol w="3827526">
                  <a:extLst>
                    <a:ext uri="{9D8B030D-6E8A-4147-A177-3AD203B41FA5}">
                      <a16:colId xmlns:a16="http://schemas.microsoft.com/office/drawing/2014/main" val="1108299798"/>
                    </a:ext>
                  </a:extLst>
                </a:gridCol>
                <a:gridCol w="3130076">
                  <a:extLst>
                    <a:ext uri="{9D8B030D-6E8A-4147-A177-3AD203B41FA5}">
                      <a16:colId xmlns:a16="http://schemas.microsoft.com/office/drawing/2014/main" val="2309222417"/>
                    </a:ext>
                  </a:extLst>
                </a:gridCol>
                <a:gridCol w="3478801">
                  <a:extLst>
                    <a:ext uri="{9D8B030D-6E8A-4147-A177-3AD203B41FA5}">
                      <a16:colId xmlns:a16="http://schemas.microsoft.com/office/drawing/2014/main" val="2969034648"/>
                    </a:ext>
                  </a:extLst>
                </a:gridCol>
              </a:tblGrid>
              <a:tr h="948978">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dirty="0"/>
                        <a:t>Community (1)</a:t>
                      </a:r>
                    </a:p>
                    <a:p>
                      <a:pPr algn="ctr"/>
                      <a:endParaRPr lang="en-US"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dirty="0"/>
                        <a:t>Clinical/Facilities  (0)</a:t>
                      </a:r>
                    </a:p>
                    <a:p>
                      <a:pPr algn="ctr"/>
                      <a:endParaRPr lang="en-US"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dirty="0"/>
                        <a:t>Operations (2)</a:t>
                      </a:r>
                    </a:p>
                    <a:p>
                      <a:pPr algn="ctr"/>
                      <a:endParaRPr lang="en-US" dirty="0"/>
                    </a:p>
                  </a:txBody>
                  <a:tcPr/>
                </a:tc>
                <a:extLst>
                  <a:ext uri="{0D108BD9-81ED-4DB2-BD59-A6C34878D82A}">
                    <a16:rowId xmlns:a16="http://schemas.microsoft.com/office/drawing/2014/main" val="1201487306"/>
                  </a:ext>
                </a:extLst>
              </a:tr>
              <a:tr h="858599">
                <a:tc>
                  <a:txBody>
                    <a:bodyPr/>
                    <a:lstStyle/>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600" dirty="0"/>
                        <a:t>IMS – CHRIS Data Cleanup</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1600" b="1" dirty="0"/>
                        <a:t>Procurement of resources in progress</a:t>
                      </a:r>
                    </a:p>
                  </a:txBody>
                  <a:tcPr/>
                </a:tc>
                <a:tc>
                  <a:txBody>
                    <a:bodyPr/>
                    <a:lstStyle/>
                    <a:p>
                      <a:pPr marL="285750" indent="-285750">
                        <a:buFont typeface="Arial" panose="020B0604020202020204" pitchFamily="34" charset="0"/>
                        <a:buChar char="•"/>
                      </a:pPr>
                      <a:r>
                        <a:rPr lang="en-US" sz="1600" dirty="0"/>
                        <a:t>None</a:t>
                      </a:r>
                    </a:p>
                  </a:txBody>
                  <a:tcPr/>
                </a:tc>
                <a:tc>
                  <a:txBody>
                    <a:bodyPr/>
                    <a:lstStyle/>
                    <a:p>
                      <a:pPr marL="285750" indent="-285750">
                        <a:buFont typeface="Arial" panose="020B0604020202020204" pitchFamily="34" charset="0"/>
                        <a:buChar char="•"/>
                      </a:pPr>
                      <a:r>
                        <a:rPr lang="en-US" sz="1600" dirty="0"/>
                        <a:t>Synmed Contract Renewal</a:t>
                      </a:r>
                    </a:p>
                  </a:txBody>
                  <a:tcPr/>
                </a:tc>
                <a:extLst>
                  <a:ext uri="{0D108BD9-81ED-4DB2-BD59-A6C34878D82A}">
                    <a16:rowId xmlns:a16="http://schemas.microsoft.com/office/drawing/2014/main" val="4200294949"/>
                  </a:ext>
                </a:extLst>
              </a:tr>
              <a:tr h="549805">
                <a:tc>
                  <a:txBody>
                    <a:bodyPr/>
                    <a:lstStyle/>
                    <a:p>
                      <a:endParaRPr lang="en-US" sz="1600" dirty="0"/>
                    </a:p>
                  </a:txBody>
                  <a:tcPr/>
                </a:tc>
                <a:tc>
                  <a:txBody>
                    <a:bodyPr/>
                    <a:lstStyle/>
                    <a:p>
                      <a:endParaRPr lang="en-US" sz="1600" dirty="0"/>
                    </a:p>
                  </a:txBody>
                  <a:tcPr/>
                </a:tc>
                <a:tc>
                  <a:txBody>
                    <a:bodyPr/>
                    <a:lstStyle/>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600" dirty="0" err="1"/>
                        <a:t>Waystar</a:t>
                      </a:r>
                      <a:r>
                        <a:rPr lang="en-US" sz="1600" dirty="0"/>
                        <a:t> ECOS Assessment</a:t>
                      </a:r>
                      <a:endParaRPr lang="en-US" sz="1600" dirty="0" err="1"/>
                    </a:p>
                  </a:txBody>
                  <a:tcPr/>
                </a:tc>
                <a:extLst>
                  <a:ext uri="{0D108BD9-81ED-4DB2-BD59-A6C34878D82A}">
                    <a16:rowId xmlns:a16="http://schemas.microsoft.com/office/drawing/2014/main" val="1009175246"/>
                  </a:ext>
                </a:extLst>
              </a:tr>
            </a:tbl>
          </a:graphicData>
        </a:graphic>
      </p:graphicFrame>
    </p:spTree>
    <p:extLst>
      <p:ext uri="{BB962C8B-B14F-4D97-AF65-F5344CB8AC3E}">
        <p14:creationId xmlns:p14="http://schemas.microsoft.com/office/powerpoint/2010/main" val="129842442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BE3622-77AC-0E90-823E-3F686A0ACD01}"/>
              </a:ext>
            </a:extLst>
          </p:cNvPr>
          <p:cNvSpPr>
            <a:spLocks noGrp="1"/>
          </p:cNvSpPr>
          <p:nvPr>
            <p:ph type="title"/>
          </p:nvPr>
        </p:nvSpPr>
        <p:spPr/>
        <p:txBody>
          <a:bodyPr/>
          <a:lstStyle/>
          <a:p>
            <a:r>
              <a:rPr lang="en-US" dirty="0"/>
              <a:t>Next Step – Approve for Project (1)</a:t>
            </a:r>
            <a:endParaRPr lang="en-US" dirty="0">
              <a:solidFill>
                <a:srgbClr val="FF0000"/>
              </a:solidFill>
            </a:endParaRPr>
          </a:p>
        </p:txBody>
      </p:sp>
      <p:sp>
        <p:nvSpPr>
          <p:cNvPr id="6" name="Slide Number Placeholder 5">
            <a:extLst>
              <a:ext uri="{FF2B5EF4-FFF2-40B4-BE49-F238E27FC236}">
                <a16:creationId xmlns:a16="http://schemas.microsoft.com/office/drawing/2014/main" id="{08ED73AE-2688-DB02-7D08-F62678E618FF}"/>
              </a:ext>
            </a:extLst>
          </p:cNvPr>
          <p:cNvSpPr>
            <a:spLocks noGrp="1"/>
          </p:cNvSpPr>
          <p:nvPr>
            <p:ph type="sldNum" sz="quarter" idx="12"/>
          </p:nvPr>
        </p:nvSpPr>
        <p:spPr/>
        <p:txBody>
          <a:bodyPr/>
          <a:lstStyle/>
          <a:p>
            <a:fld id="{5874D6C6-B3A5-4F2C-A6BF-E3D57C3A1219}" type="slidenum">
              <a:rPr lang="en-US" smtClean="0"/>
              <a:t>9</a:t>
            </a:fld>
            <a:endParaRPr lang="en-US"/>
          </a:p>
        </p:txBody>
      </p:sp>
      <p:sp>
        <p:nvSpPr>
          <p:cNvPr id="7" name="Content Placeholder 6">
            <a:extLst>
              <a:ext uri="{FF2B5EF4-FFF2-40B4-BE49-F238E27FC236}">
                <a16:creationId xmlns:a16="http://schemas.microsoft.com/office/drawing/2014/main" id="{698504DE-9440-FD3A-7BA5-A288A31FC417}"/>
              </a:ext>
            </a:extLst>
          </p:cNvPr>
          <p:cNvSpPr>
            <a:spLocks noGrp="1"/>
          </p:cNvSpPr>
          <p:nvPr>
            <p:ph sz="quarter" idx="13"/>
          </p:nvPr>
        </p:nvSpPr>
        <p:spPr/>
        <p:txBody>
          <a:bodyPr/>
          <a:lstStyle/>
          <a:p>
            <a:r>
              <a:rPr lang="en-US" dirty="0"/>
              <a:t>Project Recommendations</a:t>
            </a:r>
          </a:p>
        </p:txBody>
      </p:sp>
      <p:sp>
        <p:nvSpPr>
          <p:cNvPr id="4" name="Date Placeholder 3">
            <a:extLst>
              <a:ext uri="{FF2B5EF4-FFF2-40B4-BE49-F238E27FC236}">
                <a16:creationId xmlns:a16="http://schemas.microsoft.com/office/drawing/2014/main" id="{1C63378B-E77A-A265-B92F-08A9DB75C3DE}"/>
              </a:ext>
            </a:extLst>
          </p:cNvPr>
          <p:cNvSpPr>
            <a:spLocks noGrp="1"/>
          </p:cNvSpPr>
          <p:nvPr>
            <p:ph type="dt" sz="half" idx="10"/>
          </p:nvPr>
        </p:nvSpPr>
        <p:spPr>
          <a:xfrm>
            <a:off x="285750" y="6173787"/>
            <a:ext cx="1847850" cy="365125"/>
          </a:xfrm>
        </p:spPr>
        <p:txBody>
          <a:bodyPr/>
          <a:lstStyle/>
          <a:p>
            <a:r>
              <a:rPr lang="en-US"/>
              <a:t>02.13.2024</a:t>
            </a:r>
            <a:endParaRPr lang="en-US" dirty="0"/>
          </a:p>
        </p:txBody>
      </p:sp>
      <p:sp>
        <p:nvSpPr>
          <p:cNvPr id="5" name="Footer Placeholder 4">
            <a:extLst>
              <a:ext uri="{FF2B5EF4-FFF2-40B4-BE49-F238E27FC236}">
                <a16:creationId xmlns:a16="http://schemas.microsoft.com/office/drawing/2014/main" id="{08222B52-8C01-54A7-5F90-5317B4D28E96}"/>
              </a:ext>
            </a:extLst>
          </p:cNvPr>
          <p:cNvSpPr>
            <a:spLocks noGrp="1"/>
          </p:cNvSpPr>
          <p:nvPr>
            <p:ph type="ftr" sz="quarter" idx="11"/>
          </p:nvPr>
        </p:nvSpPr>
        <p:spPr>
          <a:xfrm>
            <a:off x="3657600" y="6173786"/>
            <a:ext cx="4114800" cy="365125"/>
          </a:xfrm>
        </p:spPr>
        <p:txBody>
          <a:bodyPr/>
          <a:lstStyle/>
          <a:p>
            <a:r>
              <a:rPr lang="en-US"/>
              <a:t>EIB Feb 2024 Monthly Meeting</a:t>
            </a:r>
            <a:endParaRPr lang="en-US" dirty="0"/>
          </a:p>
        </p:txBody>
      </p:sp>
      <p:graphicFrame>
        <p:nvGraphicFramePr>
          <p:cNvPr id="15" name="Table 15">
            <a:extLst>
              <a:ext uri="{FF2B5EF4-FFF2-40B4-BE49-F238E27FC236}">
                <a16:creationId xmlns:a16="http://schemas.microsoft.com/office/drawing/2014/main" id="{1C7DC2B8-C240-9DE8-CAB2-23EAD29F7750}"/>
              </a:ext>
            </a:extLst>
          </p:cNvPr>
          <p:cNvGraphicFramePr>
            <a:graphicFrameLocks noGrp="1"/>
          </p:cNvGraphicFramePr>
          <p:nvPr>
            <p:extLst>
              <p:ext uri="{D42A27DB-BD31-4B8C-83A1-F6EECF244321}">
                <p14:modId xmlns:p14="http://schemas.microsoft.com/office/powerpoint/2010/main" val="3113547310"/>
              </p:ext>
            </p:extLst>
          </p:nvPr>
        </p:nvGraphicFramePr>
        <p:xfrm>
          <a:off x="677799" y="2779237"/>
          <a:ext cx="10590492" cy="1799616"/>
        </p:xfrm>
        <a:graphic>
          <a:graphicData uri="http://schemas.openxmlformats.org/drawingml/2006/table">
            <a:tbl>
              <a:tblPr firstRow="1" bandRow="1">
                <a:tableStyleId>{5C22544A-7EE6-4342-B048-85BDC9FD1C3A}</a:tableStyleId>
              </a:tblPr>
              <a:tblGrid>
                <a:gridCol w="3530164">
                  <a:extLst>
                    <a:ext uri="{9D8B030D-6E8A-4147-A177-3AD203B41FA5}">
                      <a16:colId xmlns:a16="http://schemas.microsoft.com/office/drawing/2014/main" val="2712292128"/>
                    </a:ext>
                  </a:extLst>
                </a:gridCol>
                <a:gridCol w="3530164">
                  <a:extLst>
                    <a:ext uri="{9D8B030D-6E8A-4147-A177-3AD203B41FA5}">
                      <a16:colId xmlns:a16="http://schemas.microsoft.com/office/drawing/2014/main" val="3659579783"/>
                    </a:ext>
                  </a:extLst>
                </a:gridCol>
                <a:gridCol w="3530164">
                  <a:extLst>
                    <a:ext uri="{9D8B030D-6E8A-4147-A177-3AD203B41FA5}">
                      <a16:colId xmlns:a16="http://schemas.microsoft.com/office/drawing/2014/main" val="1100975372"/>
                    </a:ext>
                  </a:extLst>
                </a:gridCol>
              </a:tblGrid>
              <a:tr h="899808">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b="0" dirty="0"/>
                        <a:t>Community (o)</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b="0" dirty="0"/>
                        <a:t>Clinical/Facilities (0)</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b="0" dirty="0"/>
                        <a:t>Operations (1)</a:t>
                      </a:r>
                    </a:p>
                  </a:txBody>
                  <a:tcPr/>
                </a:tc>
                <a:extLst>
                  <a:ext uri="{0D108BD9-81ED-4DB2-BD59-A6C34878D82A}">
                    <a16:rowId xmlns:a16="http://schemas.microsoft.com/office/drawing/2014/main" val="4212340290"/>
                  </a:ext>
                </a:extLst>
              </a:tr>
              <a:tr h="899808">
                <a:tc>
                  <a:txBody>
                    <a:bodyPr/>
                    <a:lstStyle/>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None</a:t>
                      </a:r>
                    </a:p>
                  </a:txBody>
                  <a:tcPr/>
                </a:tc>
                <a:tc>
                  <a:txBody>
                    <a:bodyPr/>
                    <a:lstStyle/>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None</a:t>
                      </a:r>
                      <a:endParaRPr lang="en-US" b="1" dirty="0"/>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US" b="1" dirty="0"/>
                    </a:p>
                  </a:txBody>
                  <a:tcPr/>
                </a:tc>
                <a:tc>
                  <a:txBody>
                    <a:bodyPr/>
                    <a:lstStyle/>
                    <a:p>
                      <a:pPr marL="285750" marR="0" lvl="0" indent="-285750" algn="l">
                        <a:lnSpc>
                          <a:spcPct val="100000"/>
                        </a:lnSpc>
                        <a:spcBef>
                          <a:spcPts val="0"/>
                        </a:spcBef>
                        <a:spcAft>
                          <a:spcPts val="0"/>
                        </a:spcAft>
                        <a:buClrTx/>
                        <a:buSzTx/>
                        <a:buFont typeface="Arial" panose="020B0604020202020204" pitchFamily="34" charset="0"/>
                        <a:buChar char="•"/>
                      </a:pPr>
                      <a:r>
                        <a:rPr lang="en-US" sz="1400" b="0" i="0" u="none" strike="noStrike" noProof="0" dirty="0">
                          <a:solidFill>
                            <a:schemeClr val="tx1"/>
                          </a:solidFill>
                          <a:latin typeface="Raleway"/>
                        </a:rPr>
                        <a:t>Fast Track Project – Little Cars Data Update </a:t>
                      </a:r>
                      <a:r>
                        <a:rPr lang="en-US" sz="1400" b="1" i="0" u="none" strike="noStrike" noProof="0" dirty="0">
                          <a:solidFill>
                            <a:schemeClr val="tx1"/>
                          </a:solidFill>
                          <a:latin typeface="Raleway"/>
                        </a:rPr>
                        <a:t>(R-3)</a:t>
                      </a:r>
                      <a:endParaRPr lang="en-US" sz="1400" b="1"/>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US" dirty="0"/>
                    </a:p>
                  </a:txBody>
                  <a:tcPr/>
                </a:tc>
                <a:extLst>
                  <a:ext uri="{0D108BD9-81ED-4DB2-BD59-A6C34878D82A}">
                    <a16:rowId xmlns:a16="http://schemas.microsoft.com/office/drawing/2014/main" val="1242212081"/>
                  </a:ext>
                </a:extLst>
              </a:tr>
            </a:tbl>
          </a:graphicData>
        </a:graphic>
      </p:graphicFrame>
    </p:spTree>
    <p:extLst>
      <p:ext uri="{BB962C8B-B14F-4D97-AF65-F5344CB8AC3E}">
        <p14:creationId xmlns:p14="http://schemas.microsoft.com/office/powerpoint/2010/main" val="3297347213"/>
      </p:ext>
    </p:extLst>
  </p:cSld>
  <p:clrMapOvr>
    <a:masterClrMapping/>
  </p:clrMapOvr>
</p:sld>
</file>

<file path=ppt/theme/theme1.xml><?xml version="1.0" encoding="utf-8"?>
<a:theme xmlns:a="http://schemas.openxmlformats.org/drawingml/2006/main" name="Office Theme">
  <a:themeElements>
    <a:clrScheme name="DBHDS Brand">
      <a:dk1>
        <a:srgbClr val="00689A"/>
      </a:dk1>
      <a:lt1>
        <a:srgbClr val="FFFFFF"/>
      </a:lt1>
      <a:dk2>
        <a:srgbClr val="53575A"/>
      </a:dk2>
      <a:lt2>
        <a:srgbClr val="E7E6E6"/>
      </a:lt2>
      <a:accent1>
        <a:srgbClr val="6C9742"/>
      </a:accent1>
      <a:accent2>
        <a:srgbClr val="E3B938"/>
      </a:accent2>
      <a:accent3>
        <a:srgbClr val="A5A5A5"/>
      </a:accent3>
      <a:accent4>
        <a:srgbClr val="48AEE1"/>
      </a:accent4>
      <a:accent5>
        <a:srgbClr val="5B9BD5"/>
      </a:accent5>
      <a:accent6>
        <a:srgbClr val="97D147"/>
      </a:accent6>
      <a:hlink>
        <a:srgbClr val="517431"/>
      </a:hlink>
      <a:folHlink>
        <a:srgbClr val="074369"/>
      </a:folHlink>
    </a:clrScheme>
    <a:fontScheme name="Raleway">
      <a:majorFont>
        <a:latin typeface="Raleway Light"/>
        <a:ea typeface=""/>
        <a:cs typeface=""/>
      </a:majorFont>
      <a:minorFont>
        <a:latin typeface="Raleway"/>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owerPointTemplate" id="{6F38A437-CFA7-6A4B-AFFB-654BBC280D38}" vid="{A0E23D19-48A7-BA4E-9B6F-9BD17F01A379}"/>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de940092-c8aa-4a0a-a426-a01f7d19718e" xsi:nil="true"/>
    <lcf76f155ced4ddcb4097134ff3c332f xmlns="4d6345c9-895b-47f1-88d5-db4ce12b0202">
      <Terms xmlns="http://schemas.microsoft.com/office/infopath/2007/PartnerControls"/>
    </lcf76f155ced4ddcb4097134ff3c332f>
    <SharedWithUsers xmlns="de940092-c8aa-4a0a-a426-a01f7d19718e">
      <UserInfo>
        <DisplayName/>
        <AccountId xsi:nil="true"/>
        <AccountType/>
      </UserInfo>
    </SharedWithUser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A8B8C5EFB8084D4589C40D79EC8163C5" ma:contentTypeVersion="14" ma:contentTypeDescription="Create a new document." ma:contentTypeScope="" ma:versionID="396203739866b134a6edf9be665902c4">
  <xsd:schema xmlns:xsd="http://www.w3.org/2001/XMLSchema" xmlns:xs="http://www.w3.org/2001/XMLSchema" xmlns:p="http://schemas.microsoft.com/office/2006/metadata/properties" xmlns:ns2="4d6345c9-895b-47f1-88d5-db4ce12b0202" xmlns:ns3="de940092-c8aa-4a0a-a426-a01f7d19718e" targetNamespace="http://schemas.microsoft.com/office/2006/metadata/properties" ma:root="true" ma:fieldsID="ab393ab615f6852ac74837bd85779998" ns2:_="" ns3:_="">
    <xsd:import namespace="4d6345c9-895b-47f1-88d5-db4ce12b0202"/>
    <xsd:import namespace="de940092-c8aa-4a0a-a426-a01f7d19718e"/>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3:SharedWithUsers" minOccurs="0"/>
                <xsd:element ref="ns3:SharedWithDetails"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ServiceDateTaken" minOccurs="0"/>
                <xsd:element ref="ns2:MediaLengthInSecond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d6345c9-895b-47f1-88d5-db4ce12b020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lcf76f155ced4ddcb4097134ff3c332f" ma:index="14" nillable="true" ma:taxonomy="true" ma:internalName="lcf76f155ced4ddcb4097134ff3c332f" ma:taxonomyFieldName="MediaServiceImageTags" ma:displayName="Image Tags" ma:readOnly="false" ma:fieldId="{5cf76f15-5ced-4ddc-b409-7134ff3c332f}" ma:taxonomyMulti="true" ma:sspId="0920e099-540f-4e49-b54d-0e500676ccfd" ma:termSetId="09814cd3-568e-fe90-9814-8d621ff8fb84" ma:anchorId="fba54fb3-c3e1-fe81-a776-ca4b69148c4d" ma:open="true" ma:isKeyword="false">
      <xsd:complexType>
        <xsd:sequence>
          <xsd:element ref="pc:Terms" minOccurs="0" maxOccurs="1"/>
        </xsd:sequence>
      </xsd:complex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DateTaken" ma:index="19" nillable="true" ma:displayName="MediaServiceDateTaken" ma:hidden="true" ma:indexed="true" ma:internalName="MediaServiceDateTaken" ma:readOnly="true">
      <xsd:simpleType>
        <xsd:restriction base="dms:Text"/>
      </xsd:simpleType>
    </xsd:element>
    <xsd:element name="MediaLengthInSeconds" ma:index="20" nillable="true" ma:displayName="MediaLengthInSeconds" ma:hidden="true" ma:internalName="MediaLengthInSeconds" ma:readOnly="true">
      <xsd:simpleType>
        <xsd:restriction base="dms:Unknown"/>
      </xsd:simpleType>
    </xsd:element>
    <xsd:element name="MediaServiceSearchProperties" ma:index="21"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de940092-c8aa-4a0a-a426-a01f7d19718e" elementFormDefault="qualified">
    <xsd:import namespace="http://schemas.microsoft.com/office/2006/documentManagement/types"/>
    <xsd:import namespace="http://schemas.microsoft.com/office/infopath/2007/PartnerControls"/>
    <xsd:element name="SharedWithUsers" ma:index="11"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2" nillable="true" ma:displayName="Shared With Details" ma:internalName="SharedWithDetails" ma:readOnly="true">
      <xsd:simpleType>
        <xsd:restriction base="dms:Note">
          <xsd:maxLength value="255"/>
        </xsd:restriction>
      </xsd:simpleType>
    </xsd:element>
    <xsd:element name="TaxCatchAll" ma:index="15" nillable="true" ma:displayName="Taxonomy Catch All Column" ma:hidden="true" ma:list="{e0db4066-e138-43a4-9578-fe9092904c14}" ma:internalName="TaxCatchAll" ma:showField="CatchAllData" ma:web="de940092-c8aa-4a0a-a426-a01f7d19718e">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F0384161-7EDC-49BC-9913-4A8797950EA2}">
  <ds:schemaRefs>
    <ds:schemaRef ds:uri="http://purl.org/dc/dcmitype/"/>
    <ds:schemaRef ds:uri="http://schemas.openxmlformats.org/package/2006/metadata/core-properties"/>
    <ds:schemaRef ds:uri="http://schemas.microsoft.com/office/2006/documentManagement/types"/>
    <ds:schemaRef ds:uri="http://purl.org/dc/terms/"/>
    <ds:schemaRef ds:uri="http://purl.org/dc/elements/1.1/"/>
    <ds:schemaRef ds:uri="http://www.w3.org/XML/1998/namespace"/>
    <ds:schemaRef ds:uri="4d6345c9-895b-47f1-88d5-db4ce12b0202"/>
    <ds:schemaRef ds:uri="http://schemas.microsoft.com/office/2006/metadata/properties"/>
    <ds:schemaRef ds:uri="http://schemas.microsoft.com/office/infopath/2007/PartnerControls"/>
    <ds:schemaRef ds:uri="de940092-c8aa-4a0a-a426-a01f7d19718e"/>
  </ds:schemaRefs>
</ds:datastoreItem>
</file>

<file path=customXml/itemProps2.xml><?xml version="1.0" encoding="utf-8"?>
<ds:datastoreItem xmlns:ds="http://schemas.openxmlformats.org/officeDocument/2006/customXml" ds:itemID="{6450769C-ED17-4D5B-B562-3379CE6DCBD6}">
  <ds:schemaRefs>
    <ds:schemaRef ds:uri="http://schemas.microsoft.com/sharepoint/v3/contenttype/forms"/>
  </ds:schemaRefs>
</ds:datastoreItem>
</file>

<file path=customXml/itemProps3.xml><?xml version="1.0" encoding="utf-8"?>
<ds:datastoreItem xmlns:ds="http://schemas.openxmlformats.org/officeDocument/2006/customXml" ds:itemID="{14092649-5F27-4EC0-B33D-97E76593986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4d6345c9-895b-47f1-88d5-db4ce12b0202"/>
    <ds:schemaRef ds:uri="de940092-c8aa-4a0a-a426-a01f7d19718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TM03457444[[fn=Basis]]</Template>
  <TotalTime>47939</TotalTime>
  <Words>1001</Words>
  <Application>Microsoft Office PowerPoint</Application>
  <PresentationFormat>Widescreen</PresentationFormat>
  <Paragraphs>185</Paragraphs>
  <Slides>31</Slides>
  <Notes>21</Notes>
  <HiddenSlides>1</HiddenSlides>
  <MMClips>0</MMClips>
  <ScaleCrop>false</ScaleCrop>
  <HeadingPairs>
    <vt:vector size="4" baseType="variant">
      <vt:variant>
        <vt:lpstr>Theme</vt:lpstr>
      </vt:variant>
      <vt:variant>
        <vt:i4>1</vt:i4>
      </vt:variant>
      <vt:variant>
        <vt:lpstr>Slide Titles</vt:lpstr>
      </vt:variant>
      <vt:variant>
        <vt:i4>31</vt:i4>
      </vt:variant>
    </vt:vector>
  </HeadingPairs>
  <TitlesOfParts>
    <vt:vector size="32" baseType="lpstr">
      <vt:lpstr>Office Theme</vt:lpstr>
      <vt:lpstr>Enterprise Investment Board</vt:lpstr>
      <vt:lpstr>PowerPoint Presentation</vt:lpstr>
      <vt:lpstr>Celebrate Successes</vt:lpstr>
      <vt:lpstr>Intake Pipeline (35)</vt:lpstr>
      <vt:lpstr>Progress Updates, New Intakes &amp; EIB Decisions</vt:lpstr>
      <vt:lpstr>In Progress – Business Case Development (8)</vt:lpstr>
      <vt:lpstr>PowerPoint Presentation</vt:lpstr>
      <vt:lpstr>Next Step – Close</vt:lpstr>
      <vt:lpstr>Next Step – Approve for Project (1)</vt:lpstr>
      <vt:lpstr>March EIB Meeting Tuesday, 03/12/2024</vt:lpstr>
      <vt:lpstr>PowerPoint Presentation</vt:lpstr>
      <vt:lpstr>Appendix   </vt:lpstr>
      <vt:lpstr>BACKLOG (Pending BA assignment for Business Case Development)</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Appendix</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Robbins, Kylie (DBHDS)</dc:creator>
  <cp:lastModifiedBy>Gupta, Sameer (DBHDS)</cp:lastModifiedBy>
  <cp:revision>300</cp:revision>
  <cp:lastPrinted>2024-01-04T16:37:04Z</cp:lastPrinted>
  <dcterms:created xsi:type="dcterms:W3CDTF">2023-09-19T17:30:46Z</dcterms:created>
  <dcterms:modified xsi:type="dcterms:W3CDTF">2024-02-13T15:16:53Z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0x010100A8B8C5EFB8084D4589C40D79EC8163C5</vt:lpwstr>
  </property>
  <property fmtid="{D5CDD505-2E9C-101B-9397-08002B2CF9AE}" pid="3" name="Order">
    <vt:r8>400</vt:r8>
  </property>
  <property fmtid="{D5CDD505-2E9C-101B-9397-08002B2CF9AE}" pid="4" name="xd_Signature">
    <vt:bool>false</vt:bool>
  </property>
  <property fmtid="{D5CDD505-2E9C-101B-9397-08002B2CF9AE}" pid="5" name="xd_ProgID">
    <vt:lpwstr/>
  </property>
  <property fmtid="{D5CDD505-2E9C-101B-9397-08002B2CF9AE}" pid="6" name="ComplianceAssetId">
    <vt:lpwstr/>
  </property>
  <property fmtid="{D5CDD505-2E9C-101B-9397-08002B2CF9AE}" pid="7" name="TemplateUrl">
    <vt:lpwstr/>
  </property>
  <property fmtid="{D5CDD505-2E9C-101B-9397-08002B2CF9AE}" pid="8" name="_ExtendedDescription">
    <vt:lpwstr/>
  </property>
  <property fmtid="{D5CDD505-2E9C-101B-9397-08002B2CF9AE}" pid="9" name="TriggerFlowInfo">
    <vt:lpwstr/>
  </property>
  <property fmtid="{D5CDD505-2E9C-101B-9397-08002B2CF9AE}" pid="10" name="MediaServiceImageTags">
    <vt:lpwstr/>
  </property>
</Properties>
</file>