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59" r:id="rId6"/>
    <p:sldId id="260" r:id="rId7"/>
    <p:sldId id="258" r:id="rId8"/>
    <p:sldId id="261" r:id="rId9"/>
    <p:sldId id="267" r:id="rId10"/>
    <p:sldId id="271" r:id="rId11"/>
    <p:sldId id="268" r:id="rId12"/>
    <p:sldId id="270" r:id="rId13"/>
    <p:sldId id="272" r:id="rId14"/>
    <p:sldId id="273" r:id="rId15"/>
    <p:sldId id="274" r:id="rId16"/>
    <p:sldId id="292" r:id="rId17"/>
    <p:sldId id="276" r:id="rId18"/>
    <p:sldId id="277" r:id="rId19"/>
    <p:sldId id="278" r:id="rId20"/>
    <p:sldId id="286" r:id="rId21"/>
    <p:sldId id="288" r:id="rId22"/>
    <p:sldId id="287" r:id="rId23"/>
    <p:sldId id="290" r:id="rId24"/>
    <p:sldId id="291" r:id="rId25"/>
    <p:sldId id="293" r:id="rId26"/>
    <p:sldId id="294" r:id="rId27"/>
    <p:sldId id="295" r:id="rId28"/>
    <p:sldId id="296" r:id="rId29"/>
    <p:sldId id="297" r:id="rId30"/>
    <p:sldId id="298" r:id="rId31"/>
    <p:sldId id="299" r:id="rId32"/>
    <p:sldId id="300" r:id="rId33"/>
    <p:sldId id="301" r:id="rId34"/>
    <p:sldId id="283" r:id="rId35"/>
    <p:sldId id="284" r:id="rId36"/>
    <p:sldId id="302" r:id="rId37"/>
    <p:sldId id="289"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83" d="100"/>
          <a:sy n="83" d="100"/>
        </p:scale>
        <p:origin x="6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Calibri" pitchFamily="34" charset="0"/>
                <a:cs typeface="Times New Roman" pitchFamily="18" charset="0"/>
              </a:rPr>
              <a:t>The Final Rule is designed to enhance the quality of HCBS, provide additional protections, and ensure full access to the benefits of community living.  The intent of the Final Rule is to </a:t>
            </a:r>
            <a:r>
              <a:rPr lang="en-US" sz="1200" dirty="0"/>
              <a:t>maximize opportunities for individuals to have full access to the benefits of community living and ensure individuals can receive services in the most integrated setting.  Virginia has until 12/31/25 to fully transition into compliance</a:t>
            </a:r>
            <a:r>
              <a:rPr lang="en-US" sz="1200" baseline="0" dirty="0"/>
              <a:t> with this regulation. </a:t>
            </a:r>
            <a:endParaRPr lang="en-US" sz="1200"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5</a:t>
            </a:fld>
            <a:endParaRPr lang="en-US"/>
          </a:p>
        </p:txBody>
      </p:sp>
    </p:spTree>
    <p:extLst>
      <p:ext uri="{BB962C8B-B14F-4D97-AF65-F5344CB8AC3E}">
        <p14:creationId xmlns:p14="http://schemas.microsoft.com/office/powerpoint/2010/main" val="289591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have a right to access all areas of the home. There should be no “staff only areas”-</a:t>
            </a:r>
            <a:r>
              <a:rPr lang="en-US" baseline="0" dirty="0"/>
              <a:t> especially staff only bathrooms. Common areas- living rooms, kitchens, dining rooms, washer/dryer, garages, outside areas (decks, patio). Any area where daily life activities takes place must be accessible. Home offices are considered a common area and must be accessible to all individuals.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16</a:t>
            </a:fld>
            <a:endParaRPr lang="en-US"/>
          </a:p>
        </p:txBody>
      </p:sp>
    </p:spTree>
    <p:extLst>
      <p:ext uri="{BB962C8B-B14F-4D97-AF65-F5344CB8AC3E}">
        <p14:creationId xmlns:p14="http://schemas.microsoft.com/office/powerpoint/2010/main" val="276707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several slides we will explore</a:t>
            </a:r>
            <a:r>
              <a:rPr lang="en-US" baseline="0" dirty="0"/>
              <a:t> </a:t>
            </a:r>
            <a:r>
              <a:rPr lang="en-US" dirty="0"/>
              <a:t>modifications. </a:t>
            </a:r>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17</a:t>
            </a:fld>
            <a:endParaRPr lang="en-US"/>
          </a:p>
        </p:txBody>
      </p:sp>
    </p:spTree>
    <p:extLst>
      <p:ext uri="{BB962C8B-B14F-4D97-AF65-F5344CB8AC3E}">
        <p14:creationId xmlns:p14="http://schemas.microsoft.com/office/powerpoint/2010/main" val="404769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now</a:t>
            </a:r>
            <a:r>
              <a:rPr lang="en-US" baseline="0" dirty="0"/>
              <a:t> going to take a look at some examples of Modifications. We will start with Mary’s Story.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20</a:t>
            </a:fld>
            <a:endParaRPr lang="en-US"/>
          </a:p>
        </p:txBody>
      </p:sp>
    </p:spTree>
    <p:extLst>
      <p:ext uri="{BB962C8B-B14F-4D97-AF65-F5344CB8AC3E}">
        <p14:creationId xmlns:p14="http://schemas.microsoft.com/office/powerpoint/2010/main" val="390847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provider, the appropriate steps for a modification were taken and documented</a:t>
            </a:r>
            <a:r>
              <a:rPr lang="en-US" baseline="0" dirty="0"/>
              <a:t> in Mary’s specific situation.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21</a:t>
            </a:fld>
            <a:endParaRPr lang="en-US"/>
          </a:p>
        </p:txBody>
      </p:sp>
    </p:spTree>
    <p:extLst>
      <p:ext uri="{BB962C8B-B14F-4D97-AF65-F5344CB8AC3E}">
        <p14:creationId xmlns:p14="http://schemas.microsoft.com/office/powerpoint/2010/main" val="234848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provider, the appropriate steps for a modification were taken and documented</a:t>
            </a:r>
            <a:r>
              <a:rPr lang="en-US" baseline="0" dirty="0"/>
              <a:t> in Justin’s specific situation.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24</a:t>
            </a:fld>
            <a:endParaRPr lang="en-US"/>
          </a:p>
        </p:txBody>
      </p:sp>
    </p:spTree>
    <p:extLst>
      <p:ext uri="{BB962C8B-B14F-4D97-AF65-F5344CB8AC3E}">
        <p14:creationId xmlns:p14="http://schemas.microsoft.com/office/powerpoint/2010/main" val="130471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25</a:t>
            </a:fld>
            <a:endParaRPr lang="en-US"/>
          </a:p>
        </p:txBody>
      </p:sp>
    </p:spTree>
    <p:extLst>
      <p:ext uri="{BB962C8B-B14F-4D97-AF65-F5344CB8AC3E}">
        <p14:creationId xmlns:p14="http://schemas.microsoft.com/office/powerpoint/2010/main" val="327963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all documented in the</a:t>
            </a:r>
            <a:r>
              <a:rPr lang="en-US" baseline="0" dirty="0"/>
              <a:t> safety restriction form in Amelia’s plan. In this situation, Amelia lives in a sponsored setting and there are no other individuals impacted by the lock. However, in a group home setting- a provider may need to look at things like alarms to ensure that other individual’s rights are not modified. A provider could also provide keys to individuals who don’t have modifications or look into other alternatives that will best meet the needs of all individuals in the home. The main point is that a modification is specific to the individual and should not impact the day to day lives of others.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26</a:t>
            </a:fld>
            <a:endParaRPr lang="en-US"/>
          </a:p>
        </p:txBody>
      </p:sp>
    </p:spTree>
    <p:extLst>
      <p:ext uri="{BB962C8B-B14F-4D97-AF65-F5344CB8AC3E}">
        <p14:creationId xmlns:p14="http://schemas.microsoft.com/office/powerpoint/2010/main" val="368483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provider, the appropriate steps for a modification were taken and documented</a:t>
            </a:r>
            <a:r>
              <a:rPr lang="en-US" baseline="0" dirty="0"/>
              <a:t> in Amelia’s specific situation.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27</a:t>
            </a:fld>
            <a:endParaRPr lang="en-US"/>
          </a:p>
        </p:txBody>
      </p:sp>
    </p:spTree>
    <p:extLst>
      <p:ext uri="{BB962C8B-B14F-4D97-AF65-F5344CB8AC3E}">
        <p14:creationId xmlns:p14="http://schemas.microsoft.com/office/powerpoint/2010/main" val="26439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28</a:t>
            </a:fld>
            <a:endParaRPr lang="en-US"/>
          </a:p>
        </p:txBody>
      </p:sp>
    </p:spTree>
    <p:extLst>
      <p:ext uri="{BB962C8B-B14F-4D97-AF65-F5344CB8AC3E}">
        <p14:creationId xmlns:p14="http://schemas.microsoft.com/office/powerpoint/2010/main" val="299718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29</a:t>
            </a:fld>
            <a:endParaRPr lang="en-US"/>
          </a:p>
        </p:txBody>
      </p:sp>
    </p:spTree>
    <p:extLst>
      <p:ext uri="{BB962C8B-B14F-4D97-AF65-F5344CB8AC3E}">
        <p14:creationId xmlns:p14="http://schemas.microsoft.com/office/powerpoint/2010/main" val="154311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focus today is on the additional residential specific protections. What do these protections look like? What is required of residential providers? If a modification is required, how can a person and their support team implement the modification successfully?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6</a:t>
            </a:fld>
            <a:endParaRPr lang="en-US"/>
          </a:p>
        </p:txBody>
      </p:sp>
    </p:spTree>
    <p:extLst>
      <p:ext uri="{BB962C8B-B14F-4D97-AF65-F5344CB8AC3E}">
        <p14:creationId xmlns:p14="http://schemas.microsoft.com/office/powerpoint/2010/main" val="1375297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30</a:t>
            </a:fld>
            <a:endParaRPr lang="en-US"/>
          </a:p>
        </p:txBody>
      </p:sp>
    </p:spTree>
    <p:extLst>
      <p:ext uri="{BB962C8B-B14F-4D97-AF65-F5344CB8AC3E}">
        <p14:creationId xmlns:p14="http://schemas.microsoft.com/office/powerpoint/2010/main" val="28465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providers</a:t>
            </a:r>
            <a:r>
              <a:rPr lang="en-US" baseline="0" dirty="0"/>
              <a:t> come into compliance they are to remain in compliance.  There will be several entities providing continuous oversite.    Failing to remain in compliance has the same potential consequences of suspension of billing or provider agreement termination.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33</a:t>
            </a:fld>
            <a:endParaRPr lang="en-US"/>
          </a:p>
        </p:txBody>
      </p:sp>
    </p:spTree>
    <p:extLst>
      <p:ext uri="{BB962C8B-B14F-4D97-AF65-F5344CB8AC3E}">
        <p14:creationId xmlns:p14="http://schemas.microsoft.com/office/powerpoint/2010/main" val="426108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35</a:t>
            </a:fld>
            <a:endParaRPr lang="en-US"/>
          </a:p>
        </p:txBody>
      </p:sp>
    </p:spTree>
    <p:extLst>
      <p:ext uri="{BB962C8B-B14F-4D97-AF65-F5344CB8AC3E}">
        <p14:creationId xmlns:p14="http://schemas.microsoft.com/office/powerpoint/2010/main" val="46952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with disabilities are often presumed incompetent based on the bias of their support system. This creates a cycle of treating individuals “less-than” and creates a power dynamic that is not helpful for the supportive relationship. Adults with disabilities must be given the same opportunities for growth and failure as you or I. This is how people grow.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Labels</a:t>
            </a:r>
            <a:r>
              <a:rPr lang="en-US" baseline="0" dirty="0"/>
              <a:t> are often given to people with disabilities like high or low functioning. This language in itself creates a bias for the supporters by pre-determining what someone is capable of. Staff and natural supports are there to assist an individual to exercise all of their inherit rights and to make informed choices. Assuming someone will make a poor choice or is not able to exercise their rights is presuming incompetence.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discuss the rest of the presentation with presumed competence in mind!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75864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basic rights that each individual receiving services is entitled to.</a:t>
            </a:r>
            <a:r>
              <a:rPr lang="en-US" baseline="0" dirty="0"/>
              <a:t> Every person receiving services is entitles to these basic rights.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8</a:t>
            </a:fld>
            <a:endParaRPr lang="en-US"/>
          </a:p>
        </p:txBody>
      </p:sp>
    </p:spTree>
    <p:extLst>
      <p:ext uri="{BB962C8B-B14F-4D97-AF65-F5344CB8AC3E}">
        <p14:creationId xmlns:p14="http://schemas.microsoft.com/office/powerpoint/2010/main" val="334140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additional rights are</a:t>
            </a:r>
            <a:r>
              <a:rPr lang="en-US" baseline="0" dirty="0"/>
              <a:t> the ones at we will be addressing in todays training.  In addition to the basic rights, all residential providers must also adhere to these rights in order to reach compliance.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9</a:t>
            </a:fld>
            <a:endParaRPr lang="en-US"/>
          </a:p>
        </p:txBody>
      </p:sp>
    </p:spTree>
    <p:extLst>
      <p:ext uri="{BB962C8B-B14F-4D97-AF65-F5344CB8AC3E}">
        <p14:creationId xmlns:p14="http://schemas.microsoft.com/office/powerpoint/2010/main" val="164376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a:t>
            </a:r>
            <a:r>
              <a:rPr lang="en-US" baseline="0" dirty="0"/>
              <a:t> look at lease and residency agreements. This is not an exhaustive list, but there is more information on VLTA available from Virginia DHCD- linked in the slide.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10</a:t>
            </a:fld>
            <a:endParaRPr lang="en-US"/>
          </a:p>
        </p:txBody>
      </p:sp>
    </p:spTree>
    <p:extLst>
      <p:ext uri="{BB962C8B-B14F-4D97-AF65-F5344CB8AC3E}">
        <p14:creationId xmlns:p14="http://schemas.microsoft.com/office/powerpoint/2010/main" val="412270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is an expectation of privacy for individuals in all areas of the home including bedrooms and bathrooms. Bedroom and bathroom doors require lockable doors. All keys must be accessible to the individuals to use- for example, if someone uses a wheelchair the key should be within reach (not kept at the top of the door frame).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11</a:t>
            </a:fld>
            <a:endParaRPr lang="en-US"/>
          </a:p>
        </p:txBody>
      </p:sp>
    </p:spTree>
    <p:extLst>
      <p:ext uri="{BB962C8B-B14F-4D97-AF65-F5344CB8AC3E}">
        <p14:creationId xmlns:p14="http://schemas.microsoft.com/office/powerpoint/2010/main" val="360148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room is shared, the provider must document this choice</a:t>
            </a:r>
            <a:r>
              <a:rPr lang="en-US" baseline="0" dirty="0"/>
              <a:t> for both individuals. This documentation must be maintained by the provider and this choice must be revisited by the provider on a regular basis. </a:t>
            </a:r>
          </a:p>
          <a:p>
            <a:r>
              <a:rPr lang="en-US" baseline="0" dirty="0"/>
              <a:t>Individuals can also decorate their space however they wish. A provider can NOT dictate these choices. Also, if two people share a room, each person can decorate their space. </a:t>
            </a:r>
            <a:r>
              <a:rPr lang="en-US" dirty="0"/>
              <a:t>If the individual</a:t>
            </a:r>
            <a:r>
              <a:rPr lang="en-US" baseline="0" dirty="0"/>
              <a:t> has family or natural supports, the provider should seek their input in decorating the space. </a:t>
            </a:r>
          </a:p>
          <a:p>
            <a:r>
              <a:rPr lang="en-US" baseline="0" dirty="0"/>
              <a:t>Should an individual not want any specific items on their walls or have a desire to have a minimal space, a provider can use paint color, lights, </a:t>
            </a:r>
            <a:r>
              <a:rPr lang="en-US" baseline="0" dirty="0" err="1"/>
              <a:t>etc</a:t>
            </a:r>
            <a:r>
              <a:rPr lang="en-US" baseline="0" dirty="0"/>
              <a:t> to show personalization. There should be documentation of how this discussion happened and the décor was decided.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12</a:t>
            </a:fld>
            <a:endParaRPr lang="en-US"/>
          </a:p>
        </p:txBody>
      </p:sp>
    </p:spTree>
    <p:extLst>
      <p:ext uri="{BB962C8B-B14F-4D97-AF65-F5344CB8AC3E}">
        <p14:creationId xmlns:p14="http://schemas.microsoft.com/office/powerpoint/2010/main" val="375292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a:t>
            </a:r>
            <a:r>
              <a:rPr lang="en-US" baseline="0" dirty="0"/>
              <a:t> have a right to have access to food at any time. This includes healthy meals and snacks, but also any preferred items (even if they might not be deemed healthy).  The provider is responsible for assisting any individual in having meal and snack options that fit into their prescribed/specialized diet. Any specialized diet must be documented in the ISP. </a:t>
            </a:r>
            <a:endParaRPr lang="en-US" dirty="0"/>
          </a:p>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14</a:t>
            </a:fld>
            <a:endParaRPr lang="en-US"/>
          </a:p>
        </p:txBody>
      </p:sp>
    </p:spTree>
    <p:extLst>
      <p:ext uri="{BB962C8B-B14F-4D97-AF65-F5344CB8AC3E}">
        <p14:creationId xmlns:p14="http://schemas.microsoft.com/office/powerpoint/2010/main" val="223794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b="0" i="0">
                <a:solidFill>
                  <a:schemeClr val="bg1"/>
                </a:solidFill>
                <a:latin typeface="Helvetica" pitchFamily="2" charset="0"/>
              </a:defRPr>
            </a:lvl1pPr>
          </a:lstStyle>
          <a:p>
            <a:r>
              <a:rPr lang="en-US" dirty="0"/>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b="0" i="0">
                <a:solidFill>
                  <a:schemeClr val="bg1"/>
                </a:solidFill>
                <a:latin typeface="Helvetica"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b="0" i="0" kern="1200">
          <a:solidFill>
            <a:schemeClr val="tx1"/>
          </a:solidFill>
          <a:latin typeface="Helvetica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hcd.virginia.gov/hous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zh/%E6%AC%A2%E8%BF%8E-%E8%AF%B7%E8%BF%9B-%E6%AC%A2%E8%BF%8E%E5%9B%9E%E5%AE%B6-%E9%A6%96%E9%A1%B5-%E6%9D%A5%E5%AE%BE-%E8%BF%8E%E6%8E%A5-%E6%9D%A5-1185856/"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88284&amp;picture=diet-nutri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ublicdomainpictures.net/view-image.php?image=82321&amp;picture=dollar-sig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dmas.virginia.gov/#/index" TargetMode="External"/><Relationship Id="rId2" Type="http://schemas.openxmlformats.org/officeDocument/2006/relationships/hyperlink" Target="http://www.dmas.virginia.gov/Content_pgs/HCBS.aspx"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hcbscomments@dmas.virginia.gov"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Katie.morris@dmas.virgini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mailto:Ronnitta.clements@dbhds.virginia.gov" TargetMode="External"/><Relationship Id="rId4" Type="http://schemas.openxmlformats.org/officeDocument/2006/relationships/hyperlink" Target="mailto:Amie.brittain@dbhds.virgini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05A8-4C00-38C4-3D35-28D368FD3579}"/>
              </a:ext>
            </a:extLst>
          </p:cNvPr>
          <p:cNvSpPr>
            <a:spLocks noGrp="1"/>
          </p:cNvSpPr>
          <p:nvPr>
            <p:ph type="ctrTitle"/>
          </p:nvPr>
        </p:nvSpPr>
        <p:spPr/>
        <p:txBody>
          <a:bodyPr/>
          <a:lstStyle/>
          <a:p>
            <a:r>
              <a:rPr lang="en-US" sz="3600" b="1" dirty="0"/>
              <a:t>Home &amp; Community Based Services Setting Rule  </a:t>
            </a:r>
            <a:br>
              <a:rPr lang="en-US" sz="3600" b="1" dirty="0"/>
            </a:br>
            <a:endParaRPr lang="en-US" dirty="0"/>
          </a:p>
        </p:txBody>
      </p:sp>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a:xfrm>
            <a:off x="638175" y="3602038"/>
            <a:ext cx="10029825" cy="1884361"/>
          </a:xfrm>
        </p:spPr>
        <p:txBody>
          <a:bodyPr/>
          <a:lstStyle/>
          <a:p>
            <a:r>
              <a:rPr lang="en-US" sz="2800" b="1" dirty="0">
                <a:latin typeface="Helvetica Light" panose="020B0403020202020204"/>
              </a:rPr>
              <a:t>For Waiver Providers</a:t>
            </a:r>
          </a:p>
          <a:p>
            <a:endParaRPr lang="en-US" dirty="0">
              <a:latin typeface="Helvetica Light" panose="020B0403020202020204"/>
            </a:endParaRPr>
          </a:p>
          <a:p>
            <a:r>
              <a:rPr lang="en-US" dirty="0">
                <a:latin typeface="Helvetica Light" panose="020B0403020202020204"/>
              </a:rPr>
              <a:t>Katie Morris, DMAS &amp; Amie Brittain, DBHDS</a:t>
            </a:r>
          </a:p>
        </p:txBody>
      </p:sp>
      <p:sp>
        <p:nvSpPr>
          <p:cNvPr id="4" name="Date Placeholder 3">
            <a:extLst>
              <a:ext uri="{FF2B5EF4-FFF2-40B4-BE49-F238E27FC236}">
                <a16:creationId xmlns:a16="http://schemas.microsoft.com/office/drawing/2014/main" id="{983332A5-AA27-76A5-521C-44D0BFFACB98}"/>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2E61D8A5-4820-3734-94CB-1B2D7BB33472}"/>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en-US" dirty="0"/>
          </a:p>
        </p:txBody>
      </p:sp>
    </p:spTree>
    <p:extLst>
      <p:ext uri="{BB962C8B-B14F-4D97-AF65-F5344CB8AC3E}">
        <p14:creationId xmlns:p14="http://schemas.microsoft.com/office/powerpoint/2010/main" val="407911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AC19-3888-4EDC-E353-45506621AF23}"/>
              </a:ext>
            </a:extLst>
          </p:cNvPr>
          <p:cNvSpPr>
            <a:spLocks noGrp="1"/>
          </p:cNvSpPr>
          <p:nvPr>
            <p:ph type="title"/>
          </p:nvPr>
        </p:nvSpPr>
        <p:spPr/>
        <p:txBody>
          <a:bodyPr/>
          <a:lstStyle/>
          <a:p>
            <a:r>
              <a:rPr lang="en-US" b="1" dirty="0"/>
              <a:t>Lease / Residency Agreement</a:t>
            </a:r>
          </a:p>
        </p:txBody>
      </p:sp>
      <p:sp>
        <p:nvSpPr>
          <p:cNvPr id="3" name="Content Placeholder 2">
            <a:extLst>
              <a:ext uri="{FF2B5EF4-FFF2-40B4-BE49-F238E27FC236}">
                <a16:creationId xmlns:a16="http://schemas.microsoft.com/office/drawing/2014/main" id="{CB8EE107-98C5-661F-836B-742D884B614A}"/>
              </a:ext>
            </a:extLst>
          </p:cNvPr>
          <p:cNvSpPr>
            <a:spLocks noGrp="1"/>
          </p:cNvSpPr>
          <p:nvPr>
            <p:ph idx="1"/>
          </p:nvPr>
        </p:nvSpPr>
        <p:spPr>
          <a:xfrm>
            <a:off x="457200" y="2295860"/>
            <a:ext cx="10515600" cy="3515977"/>
          </a:xfrm>
        </p:spPr>
        <p:txBody>
          <a:bodyPr>
            <a:normAutofit lnSpcReduction="10000"/>
          </a:bodyPr>
          <a:lstStyle/>
          <a:p>
            <a:pPr algn="l" rtl="0" fontAlgn="base">
              <a:buFont typeface="Arial" panose="020B0604020202020204" pitchFamily="34" charset="0"/>
              <a:buChar char="•"/>
            </a:pPr>
            <a:r>
              <a:rPr lang="en-US" sz="3200" b="0" i="0" u="none" strike="noStrike" dirty="0">
                <a:effectLst/>
                <a:latin typeface="Helvetica Light" panose="020B0403020202020204"/>
              </a:rPr>
              <a:t>Individuals should have a lease or other legally enforceable agreement.</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Follow the VA Landlord Tenant Act.</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Address eviction procedures.</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Not be in conflict with HCBS agency policies.</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sng" strike="noStrike" dirty="0">
                <a:effectLst/>
                <a:latin typeface="Helvetica Light" panose="020B0403020202020204"/>
                <a:hlinkClick r:id="rId3">
                  <a:extLst>
                    <a:ext uri="{A12FA001-AC4F-418D-AE19-62706E023703}">
                      <ahyp:hlinkClr xmlns:ahyp="http://schemas.microsoft.com/office/drawing/2018/hyperlinkcolor" val="tx"/>
                    </a:ext>
                  </a:extLst>
                </a:hlinkClick>
              </a:rPr>
              <a:t>Virginia Department of Housing and Community Development </a:t>
            </a:r>
            <a:r>
              <a:rPr lang="en-US" sz="32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770E27C6-9B4B-BC73-7FFF-D48EE07EA6C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FE75FB6-FE97-3B88-1497-10B5BBB5EFF7}"/>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96235E92-35C7-93B5-7BA6-E8E46A3B7B7B}"/>
              </a:ext>
            </a:extLst>
          </p:cNvPr>
          <p:cNvSpPr>
            <a:spLocks noGrp="1"/>
          </p:cNvSpPr>
          <p:nvPr>
            <p:ph type="sldNum" sz="quarter" idx="12"/>
          </p:nvPr>
        </p:nvSpPr>
        <p:spPr/>
        <p:txBody>
          <a:bodyPr/>
          <a:lstStyle/>
          <a:p>
            <a:fld id="{5874D6C6-B3A5-4F2C-A6BF-E3D57C3A1219}" type="slidenum">
              <a:rPr lang="en-US" smtClean="0"/>
              <a:t>10</a:t>
            </a:fld>
            <a:endParaRPr lang="en-US"/>
          </a:p>
        </p:txBody>
      </p:sp>
      <p:sp>
        <p:nvSpPr>
          <p:cNvPr id="7" name="Content Placeholder 6">
            <a:extLst>
              <a:ext uri="{FF2B5EF4-FFF2-40B4-BE49-F238E27FC236}">
                <a16:creationId xmlns:a16="http://schemas.microsoft.com/office/drawing/2014/main" id="{E58A5179-F512-CB02-0C4E-AAECD2D56E32}"/>
              </a:ext>
            </a:extLst>
          </p:cNvPr>
          <p:cNvSpPr>
            <a:spLocks noGrp="1"/>
          </p:cNvSpPr>
          <p:nvPr>
            <p:ph sz="quarter" idx="13"/>
          </p:nvPr>
        </p:nvSpPr>
        <p:spPr/>
        <p:txBody>
          <a:bodyPr/>
          <a:lstStyle/>
          <a:p>
            <a:r>
              <a:rPr lang="en-US" dirty="0"/>
              <a:t>Lease</a:t>
            </a:r>
          </a:p>
        </p:txBody>
      </p:sp>
      <p:pic>
        <p:nvPicPr>
          <p:cNvPr id="6146" name="Picture 2" descr="free missouri standard residential lease agreement pdf word eforms ...">
            <a:extLst>
              <a:ext uri="{FF2B5EF4-FFF2-40B4-BE49-F238E27FC236}">
                <a16:creationId xmlns:a16="http://schemas.microsoft.com/office/drawing/2014/main" id="{B2C65B0F-B401-0DF3-7173-157C753CE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169" y="3027873"/>
            <a:ext cx="2112753" cy="16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8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4997-3EA0-3E63-E27E-459E83998111}"/>
              </a:ext>
            </a:extLst>
          </p:cNvPr>
          <p:cNvSpPr>
            <a:spLocks noGrp="1"/>
          </p:cNvSpPr>
          <p:nvPr>
            <p:ph type="title"/>
          </p:nvPr>
        </p:nvSpPr>
        <p:spPr/>
        <p:txBody>
          <a:bodyPr/>
          <a:lstStyle/>
          <a:p>
            <a:r>
              <a:rPr lang="en-US" b="1" dirty="0"/>
              <a:t>Privacy and Locks</a:t>
            </a:r>
          </a:p>
        </p:txBody>
      </p:sp>
      <p:sp>
        <p:nvSpPr>
          <p:cNvPr id="3" name="Content Placeholder 2">
            <a:extLst>
              <a:ext uri="{FF2B5EF4-FFF2-40B4-BE49-F238E27FC236}">
                <a16:creationId xmlns:a16="http://schemas.microsoft.com/office/drawing/2014/main" id="{04FD075B-AE8E-1240-8D82-39A52CEB1F53}"/>
              </a:ext>
            </a:extLst>
          </p:cNvPr>
          <p:cNvSpPr>
            <a:spLocks noGrp="1"/>
          </p:cNvSpPr>
          <p:nvPr>
            <p:ph idx="1"/>
          </p:nvPr>
        </p:nvSpPr>
        <p:spPr>
          <a:xfrm>
            <a:off x="457200" y="2320506"/>
            <a:ext cx="10515600" cy="3491331"/>
          </a:xfrm>
        </p:spPr>
        <p:txBody>
          <a:bodyPr>
            <a:normAutofit fontScale="92500" lnSpcReduction="10000"/>
          </a:bodyPr>
          <a:lstStyle/>
          <a:p>
            <a:pPr algn="l" rtl="0" fontAlgn="base">
              <a:buFont typeface="Arial" panose="020B0604020202020204" pitchFamily="34" charset="0"/>
              <a:buChar char="•"/>
            </a:pPr>
            <a:r>
              <a:rPr lang="en-US" sz="2800" b="0" i="0" u="none" strike="noStrike" dirty="0">
                <a:effectLst/>
                <a:latin typeface="Helvetica Light" panose="020B0403020202020204"/>
              </a:rPr>
              <a:t>Privacy in bedroom and bathroom and lockable doors.</a:t>
            </a:r>
            <a:r>
              <a:rPr lang="en-US" sz="2800" b="0" i="0" dirty="0">
                <a:effectLst/>
                <a:latin typeface="Helvetica Light" panose="020B0403020202020204"/>
              </a:rPr>
              <a:t>​</a:t>
            </a:r>
          </a:p>
          <a:p>
            <a:pPr algn="l" rtl="0" fontAlgn="base">
              <a:buFont typeface="Arial" panose="020B0604020202020204" pitchFamily="34" charset="0"/>
              <a:buChar char="•"/>
            </a:pPr>
            <a:r>
              <a:rPr lang="en-US" sz="2800" dirty="0">
                <a:latin typeface="Helvetica Light" panose="020B0403020202020204"/>
              </a:rPr>
              <a:t>Bedroom d</a:t>
            </a:r>
            <a:r>
              <a:rPr lang="en-US" sz="2800" b="0" i="0" u="none" strike="noStrike" dirty="0">
                <a:effectLst/>
                <a:latin typeface="Helvetica Light" panose="020B0403020202020204"/>
              </a:rPr>
              <a:t>oors should have locks with keys, but keypad locks are acceptable if an individual is able to use a keypad lock.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Staff and other individuals knock before entering AND wait for permission to access.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Doors can be closed when the individual is in their room. An individual can use the phone, computer, etc. in the privacy of their room with the door closed. </a:t>
            </a:r>
            <a:r>
              <a:rPr lang="en-US" sz="2800" b="0" i="0" dirty="0">
                <a:effectLst/>
                <a:latin typeface="Helvetica Light" panose="020B0403020202020204"/>
              </a:rPr>
              <a:t>​</a:t>
            </a:r>
          </a:p>
          <a:p>
            <a:pPr algn="l" rtl="0" fontAlgn="base">
              <a:buFont typeface="Arial" panose="020B0604020202020204" pitchFamily="34" charset="0"/>
              <a:buChar char="•"/>
            </a:pPr>
            <a:r>
              <a:rPr lang="en-US" sz="2800" dirty="0">
                <a:latin typeface="Helvetica Light" panose="020B0403020202020204"/>
              </a:rPr>
              <a:t>Individuals should also have keys to their residency.</a:t>
            </a:r>
            <a:endParaRPr lang="en-US" sz="2800" b="0" i="0" dirty="0">
              <a:effectLst/>
              <a:latin typeface="Helvetica Light" panose="020B0403020202020204"/>
            </a:endParaRPr>
          </a:p>
          <a:p>
            <a:endParaRPr lang="en-US" dirty="0"/>
          </a:p>
        </p:txBody>
      </p:sp>
      <p:sp>
        <p:nvSpPr>
          <p:cNvPr id="4" name="Date Placeholder 3">
            <a:extLst>
              <a:ext uri="{FF2B5EF4-FFF2-40B4-BE49-F238E27FC236}">
                <a16:creationId xmlns:a16="http://schemas.microsoft.com/office/drawing/2014/main" id="{4988E8E4-34D6-BEB7-0ECA-DDFC0D35CAB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AF7BB583-8A70-980E-523C-24C27290C565}"/>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7CAE760E-CFA5-F4B0-9EC9-E6DEAEA2180D}"/>
              </a:ext>
            </a:extLst>
          </p:cNvPr>
          <p:cNvSpPr>
            <a:spLocks noGrp="1"/>
          </p:cNvSpPr>
          <p:nvPr>
            <p:ph type="sldNum" sz="quarter" idx="12"/>
          </p:nvPr>
        </p:nvSpPr>
        <p:spPr/>
        <p:txBody>
          <a:bodyPr/>
          <a:lstStyle/>
          <a:p>
            <a:fld id="{5874D6C6-B3A5-4F2C-A6BF-E3D57C3A1219}" type="slidenum">
              <a:rPr lang="en-US" smtClean="0"/>
              <a:t>11</a:t>
            </a:fld>
            <a:endParaRPr lang="en-US"/>
          </a:p>
        </p:txBody>
      </p:sp>
      <p:sp>
        <p:nvSpPr>
          <p:cNvPr id="7" name="Content Placeholder 6">
            <a:extLst>
              <a:ext uri="{FF2B5EF4-FFF2-40B4-BE49-F238E27FC236}">
                <a16:creationId xmlns:a16="http://schemas.microsoft.com/office/drawing/2014/main" id="{0FC7E072-D91D-B874-78C2-053692064998}"/>
              </a:ext>
            </a:extLst>
          </p:cNvPr>
          <p:cNvSpPr>
            <a:spLocks noGrp="1"/>
          </p:cNvSpPr>
          <p:nvPr>
            <p:ph sz="quarter" idx="13"/>
          </p:nvPr>
        </p:nvSpPr>
        <p:spPr/>
        <p:txBody>
          <a:bodyPr/>
          <a:lstStyle/>
          <a:p>
            <a:r>
              <a:rPr lang="en-US" dirty="0"/>
              <a:t>Privacy and Locks</a:t>
            </a:r>
          </a:p>
        </p:txBody>
      </p:sp>
      <p:pic>
        <p:nvPicPr>
          <p:cNvPr id="7170" name="Picture 2" descr="Image result for cartoon door lock">
            <a:extLst>
              <a:ext uri="{FF2B5EF4-FFF2-40B4-BE49-F238E27FC236}">
                <a16:creationId xmlns:a16="http://schemas.microsoft.com/office/drawing/2014/main" id="{F73A42D4-AB42-3E52-E7E5-6F56B1F93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487" y="1432059"/>
            <a:ext cx="18097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3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6A81-F2CF-0FF1-B1D6-2925543C59A4}"/>
              </a:ext>
            </a:extLst>
          </p:cNvPr>
          <p:cNvSpPr>
            <a:spLocks noGrp="1"/>
          </p:cNvSpPr>
          <p:nvPr>
            <p:ph type="title"/>
          </p:nvPr>
        </p:nvSpPr>
        <p:spPr/>
        <p:txBody>
          <a:bodyPr/>
          <a:lstStyle/>
          <a:p>
            <a:r>
              <a:rPr lang="en-US" b="1" dirty="0"/>
              <a:t>Bedrooms</a:t>
            </a:r>
          </a:p>
        </p:txBody>
      </p:sp>
      <p:sp>
        <p:nvSpPr>
          <p:cNvPr id="3" name="Content Placeholder 2">
            <a:extLst>
              <a:ext uri="{FF2B5EF4-FFF2-40B4-BE49-F238E27FC236}">
                <a16:creationId xmlns:a16="http://schemas.microsoft.com/office/drawing/2014/main" id="{78E59706-10A6-BE74-CF62-55840BE37601}"/>
              </a:ext>
            </a:extLst>
          </p:cNvPr>
          <p:cNvSpPr>
            <a:spLocks noGrp="1"/>
          </p:cNvSpPr>
          <p:nvPr>
            <p:ph idx="1"/>
          </p:nvPr>
        </p:nvSpPr>
        <p:spPr>
          <a:xfrm>
            <a:off x="457200" y="2225616"/>
            <a:ext cx="10515600" cy="3586222"/>
          </a:xfrm>
        </p:spPr>
        <p:txBody>
          <a:bodyPr>
            <a:normAutofit/>
          </a:bodyPr>
          <a:lstStyle/>
          <a:p>
            <a:pPr algn="l" rtl="0" fontAlgn="base">
              <a:buFont typeface="Arial" panose="020B0604020202020204" pitchFamily="34" charset="0"/>
              <a:buChar char="•"/>
            </a:pPr>
            <a:r>
              <a:rPr lang="en-US" sz="2400" b="0" i="0" u="none" strike="noStrike" dirty="0">
                <a:effectLst/>
                <a:latin typeface="Helvetica Light" panose="020B0403020202020204"/>
              </a:rPr>
              <a:t>If a room is shared, the individuals must choose with whom they share the room.</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Freedom to furnish and decorate the unit. Examples include: bedroom paint color, bedspreads, décor, pictures, furniture, TVs, technology, etc. </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The individual should be asked for their preference in decorating the room.</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If the individual shows no specific interest in decorations, then the residential provider should strive to decorate the individual’s room in a manner that fits the individual’s personality/interests and not only the interests or preferences of the provider, family, etc.</a:t>
            </a:r>
            <a:r>
              <a:rPr lang="en-US" sz="24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17C2F2BC-77EE-F4B3-D79B-A739DBF7353D}"/>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71B3BA03-46EE-1EE1-3759-EA48EFD833DF}"/>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F978DFC-4C2C-99A9-756D-71D988443FA8}"/>
              </a:ext>
            </a:extLst>
          </p:cNvPr>
          <p:cNvSpPr>
            <a:spLocks noGrp="1"/>
          </p:cNvSpPr>
          <p:nvPr>
            <p:ph type="sldNum" sz="quarter" idx="12"/>
          </p:nvPr>
        </p:nvSpPr>
        <p:spPr/>
        <p:txBody>
          <a:bodyPr/>
          <a:lstStyle/>
          <a:p>
            <a:fld id="{5874D6C6-B3A5-4F2C-A6BF-E3D57C3A1219}" type="slidenum">
              <a:rPr lang="en-US" smtClean="0"/>
              <a:t>12</a:t>
            </a:fld>
            <a:endParaRPr lang="en-US"/>
          </a:p>
        </p:txBody>
      </p:sp>
      <p:sp>
        <p:nvSpPr>
          <p:cNvPr id="7" name="Content Placeholder 6">
            <a:extLst>
              <a:ext uri="{FF2B5EF4-FFF2-40B4-BE49-F238E27FC236}">
                <a16:creationId xmlns:a16="http://schemas.microsoft.com/office/drawing/2014/main" id="{06EB865C-7DE0-3E7B-7690-B0A3DEF53996}"/>
              </a:ext>
            </a:extLst>
          </p:cNvPr>
          <p:cNvSpPr>
            <a:spLocks noGrp="1"/>
          </p:cNvSpPr>
          <p:nvPr>
            <p:ph sz="quarter" idx="13"/>
          </p:nvPr>
        </p:nvSpPr>
        <p:spPr/>
        <p:txBody>
          <a:bodyPr/>
          <a:lstStyle/>
          <a:p>
            <a:r>
              <a:rPr lang="en-US" dirty="0"/>
              <a:t>Bedrooms</a:t>
            </a:r>
          </a:p>
        </p:txBody>
      </p:sp>
      <p:pic>
        <p:nvPicPr>
          <p:cNvPr id="8194" name="Picture 2" descr="Image result for cartoon bedroom">
            <a:extLst>
              <a:ext uri="{FF2B5EF4-FFF2-40B4-BE49-F238E27FC236}">
                <a16:creationId xmlns:a16="http://schemas.microsoft.com/office/drawing/2014/main" id="{9CBA1C17-A762-38FB-78BB-73355A5F1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333" y="2766218"/>
            <a:ext cx="1692934"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6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8BF-ECFD-D50D-48B9-B4F0CB3DE9B2}"/>
              </a:ext>
            </a:extLst>
          </p:cNvPr>
          <p:cNvSpPr>
            <a:spLocks noGrp="1"/>
          </p:cNvSpPr>
          <p:nvPr>
            <p:ph type="title"/>
          </p:nvPr>
        </p:nvSpPr>
        <p:spPr/>
        <p:txBody>
          <a:bodyPr/>
          <a:lstStyle/>
          <a:p>
            <a:r>
              <a:rPr lang="en-US" b="1" dirty="0"/>
              <a:t>Schedules</a:t>
            </a:r>
          </a:p>
        </p:txBody>
      </p:sp>
      <p:sp>
        <p:nvSpPr>
          <p:cNvPr id="3" name="Content Placeholder 2">
            <a:extLst>
              <a:ext uri="{FF2B5EF4-FFF2-40B4-BE49-F238E27FC236}">
                <a16:creationId xmlns:a16="http://schemas.microsoft.com/office/drawing/2014/main" id="{FBE8A211-08B7-B120-D0F7-CCEAE53F41B9}"/>
              </a:ext>
            </a:extLst>
          </p:cNvPr>
          <p:cNvSpPr>
            <a:spLocks noGrp="1"/>
          </p:cNvSpPr>
          <p:nvPr>
            <p:ph idx="1"/>
          </p:nvPr>
        </p:nvSpPr>
        <p:spPr>
          <a:xfrm>
            <a:off x="457200" y="2242868"/>
            <a:ext cx="10515600" cy="3568969"/>
          </a:xfrm>
        </p:spPr>
        <p:txBody>
          <a:bodyPr>
            <a:normAutofit fontScale="92500" lnSpcReduction="10000"/>
          </a:bodyPr>
          <a:lstStyle/>
          <a:p>
            <a:pPr algn="l" rtl="0" fontAlgn="base">
              <a:buFont typeface="Arial" panose="020B0604020202020204" pitchFamily="34" charset="0"/>
              <a:buChar char="•"/>
            </a:pPr>
            <a:r>
              <a:rPr lang="en-US" sz="3200" b="0" i="0" u="none" strike="noStrike" dirty="0">
                <a:effectLst/>
                <a:latin typeface="Helvetica Light" panose="020B0403020202020204"/>
              </a:rPr>
              <a:t>Individuals should be able to wake up and sleep when they want.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Choose to stay home or go on outings or program/job.</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Have the option to use public transportation instead of the van.</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Participate in preferred activities in and out of the home.</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Freedom and support to control schedules and activities – when to eat, bathe, etc.</a:t>
            </a:r>
            <a:r>
              <a:rPr lang="en-US" sz="3200" b="0" i="0" dirty="0">
                <a:solidFill>
                  <a:srgbClr val="000000"/>
                </a:solidFill>
                <a:effectLst/>
                <a:latin typeface="Corbel" panose="020B0503020204020204" pitchFamily="34" charset="0"/>
              </a:rPr>
              <a:t>​</a:t>
            </a:r>
            <a:endParaRPr lang="en-US" sz="3200" b="0" i="0" dirty="0">
              <a:solidFill>
                <a:srgbClr val="000000"/>
              </a:solidFill>
              <a:effectLst/>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87A1B58D-9745-808C-0526-CA53E48F4508}"/>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6B0AD185-E0C7-7F72-5796-01CCC2E58270}"/>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E70E7159-697B-3A34-AEE5-47B4BCEA55CF}"/>
              </a:ext>
            </a:extLst>
          </p:cNvPr>
          <p:cNvSpPr>
            <a:spLocks noGrp="1"/>
          </p:cNvSpPr>
          <p:nvPr>
            <p:ph type="sldNum" sz="quarter" idx="12"/>
          </p:nvPr>
        </p:nvSpPr>
        <p:spPr/>
        <p:txBody>
          <a:bodyPr/>
          <a:lstStyle/>
          <a:p>
            <a:fld id="{5874D6C6-B3A5-4F2C-A6BF-E3D57C3A1219}" type="slidenum">
              <a:rPr lang="en-US" smtClean="0"/>
              <a:t>13</a:t>
            </a:fld>
            <a:endParaRPr lang="en-US"/>
          </a:p>
        </p:txBody>
      </p:sp>
      <p:sp>
        <p:nvSpPr>
          <p:cNvPr id="7" name="Content Placeholder 6">
            <a:extLst>
              <a:ext uri="{FF2B5EF4-FFF2-40B4-BE49-F238E27FC236}">
                <a16:creationId xmlns:a16="http://schemas.microsoft.com/office/drawing/2014/main" id="{34BD5419-1FEB-FF47-23E2-D57DF801CB59}"/>
              </a:ext>
            </a:extLst>
          </p:cNvPr>
          <p:cNvSpPr>
            <a:spLocks noGrp="1"/>
          </p:cNvSpPr>
          <p:nvPr>
            <p:ph sz="quarter" idx="13"/>
          </p:nvPr>
        </p:nvSpPr>
        <p:spPr/>
        <p:txBody>
          <a:bodyPr/>
          <a:lstStyle/>
          <a:p>
            <a:r>
              <a:rPr lang="en-US" dirty="0"/>
              <a:t>Schedules</a:t>
            </a:r>
          </a:p>
        </p:txBody>
      </p:sp>
      <p:pic>
        <p:nvPicPr>
          <p:cNvPr id="9218" name="Picture 2" descr="Schedule clipart work schedule, Schedule work schedule Transparent FREE ...">
            <a:extLst>
              <a:ext uri="{FF2B5EF4-FFF2-40B4-BE49-F238E27FC236}">
                <a16:creationId xmlns:a16="http://schemas.microsoft.com/office/drawing/2014/main" id="{92A8B219-898E-4AC4-962F-F1C763DCD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8479" y="2409825"/>
            <a:ext cx="2173138" cy="167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3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40B7-2125-D357-8CEA-E8BC2F51687A}"/>
              </a:ext>
            </a:extLst>
          </p:cNvPr>
          <p:cNvSpPr>
            <a:spLocks noGrp="1"/>
          </p:cNvSpPr>
          <p:nvPr>
            <p:ph type="title"/>
          </p:nvPr>
        </p:nvSpPr>
        <p:spPr/>
        <p:txBody>
          <a:bodyPr/>
          <a:lstStyle/>
          <a:p>
            <a:r>
              <a:rPr lang="en-US" b="1" dirty="0"/>
              <a:t>Access to Food</a:t>
            </a:r>
          </a:p>
        </p:txBody>
      </p:sp>
      <p:sp>
        <p:nvSpPr>
          <p:cNvPr id="3" name="Content Placeholder 2">
            <a:extLst>
              <a:ext uri="{FF2B5EF4-FFF2-40B4-BE49-F238E27FC236}">
                <a16:creationId xmlns:a16="http://schemas.microsoft.com/office/drawing/2014/main" id="{AFE37E49-6B55-F758-5F77-193651C9A786}"/>
              </a:ext>
            </a:extLst>
          </p:cNvPr>
          <p:cNvSpPr>
            <a:spLocks noGrp="1"/>
          </p:cNvSpPr>
          <p:nvPr>
            <p:ph idx="1"/>
          </p:nvPr>
        </p:nvSpPr>
        <p:spPr/>
        <p:txBody>
          <a:bodyPr/>
          <a:lstStyle/>
          <a:p>
            <a:pPr algn="l" rtl="0" fontAlgn="base">
              <a:buFont typeface="Arial" panose="020B0604020202020204" pitchFamily="34" charset="0"/>
              <a:buChar char="•"/>
            </a:pPr>
            <a:r>
              <a:rPr lang="en-US" sz="2800" b="0" i="0" u="none" strike="noStrike" dirty="0">
                <a:effectLst/>
                <a:latin typeface="Helvetica Light" panose="020B0403020202020204"/>
              </a:rPr>
              <a:t>Have access to food at any time.</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Eat what, when they want and where they want.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Individuals should have some input in menu choices and have the ability to choose to eat something different than what is on the menu. </a:t>
            </a:r>
            <a:r>
              <a:rPr lang="en-US" sz="2800" b="0" i="0" dirty="0">
                <a:effectLst/>
                <a:latin typeface="Helvetica Light" panose="020B0403020202020204"/>
              </a:rPr>
              <a:t>​</a:t>
            </a:r>
          </a:p>
          <a:p>
            <a:pPr algn="l" rtl="0" fontAlgn="base">
              <a:buFont typeface="Arial" panose="020B0604020202020204" pitchFamily="34" charset="0"/>
              <a:buChar char="•"/>
            </a:pPr>
            <a:r>
              <a:rPr lang="en-US" sz="2800" b="0" i="0" u="none" strike="noStrike" dirty="0">
                <a:effectLst/>
                <a:latin typeface="Helvetica Light" panose="020B0403020202020204"/>
              </a:rPr>
              <a:t>Individuals should have the choice to eat earlier or later than established mealtimes, and have a snack when they want.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487F227B-85D3-0DE2-86ED-29AED0305F9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6811990-EC66-B831-9A67-70909997C2A8}"/>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7F8DA223-D75E-4CD0-4439-C40C2D4FD64B}"/>
              </a:ext>
            </a:extLst>
          </p:cNvPr>
          <p:cNvSpPr>
            <a:spLocks noGrp="1"/>
          </p:cNvSpPr>
          <p:nvPr>
            <p:ph type="sldNum" sz="quarter" idx="12"/>
          </p:nvPr>
        </p:nvSpPr>
        <p:spPr/>
        <p:txBody>
          <a:bodyPr/>
          <a:lstStyle/>
          <a:p>
            <a:fld id="{5874D6C6-B3A5-4F2C-A6BF-E3D57C3A1219}" type="slidenum">
              <a:rPr lang="en-US" smtClean="0"/>
              <a:t>14</a:t>
            </a:fld>
            <a:endParaRPr lang="en-US"/>
          </a:p>
        </p:txBody>
      </p:sp>
      <p:sp>
        <p:nvSpPr>
          <p:cNvPr id="7" name="Content Placeholder 6">
            <a:extLst>
              <a:ext uri="{FF2B5EF4-FFF2-40B4-BE49-F238E27FC236}">
                <a16:creationId xmlns:a16="http://schemas.microsoft.com/office/drawing/2014/main" id="{CBC3EF9F-13BE-BC5E-C021-76D1CD45C98D}"/>
              </a:ext>
            </a:extLst>
          </p:cNvPr>
          <p:cNvSpPr>
            <a:spLocks noGrp="1"/>
          </p:cNvSpPr>
          <p:nvPr>
            <p:ph sz="quarter" idx="13"/>
          </p:nvPr>
        </p:nvSpPr>
        <p:spPr/>
        <p:txBody>
          <a:bodyPr/>
          <a:lstStyle/>
          <a:p>
            <a:r>
              <a:rPr lang="en-US" dirty="0"/>
              <a:t>Access to Food</a:t>
            </a:r>
          </a:p>
        </p:txBody>
      </p:sp>
      <p:pic>
        <p:nvPicPr>
          <p:cNvPr id="10242" name="Picture 2" descr="Image result for cartoon menu">
            <a:extLst>
              <a:ext uri="{FF2B5EF4-FFF2-40B4-BE49-F238E27FC236}">
                <a16:creationId xmlns:a16="http://schemas.microsoft.com/office/drawing/2014/main" id="{C95D528A-80D6-DAA2-EB60-7F531CD5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92" y="1481137"/>
            <a:ext cx="1676131"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8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380-F74B-1C52-DAFF-FDF247CAB32B}"/>
              </a:ext>
            </a:extLst>
          </p:cNvPr>
          <p:cNvSpPr>
            <a:spLocks noGrp="1"/>
          </p:cNvSpPr>
          <p:nvPr>
            <p:ph type="title"/>
          </p:nvPr>
        </p:nvSpPr>
        <p:spPr>
          <a:xfrm>
            <a:off x="457200" y="1084262"/>
            <a:ext cx="10515600" cy="968825"/>
          </a:xfrm>
        </p:spPr>
        <p:txBody>
          <a:bodyPr/>
          <a:lstStyle/>
          <a:p>
            <a:r>
              <a:rPr lang="en-US" b="1" dirty="0"/>
              <a:t>Visitors</a:t>
            </a:r>
          </a:p>
        </p:txBody>
      </p:sp>
      <p:sp>
        <p:nvSpPr>
          <p:cNvPr id="3" name="Content Placeholder 2">
            <a:extLst>
              <a:ext uri="{FF2B5EF4-FFF2-40B4-BE49-F238E27FC236}">
                <a16:creationId xmlns:a16="http://schemas.microsoft.com/office/drawing/2014/main" id="{A80A06F1-F6EF-7CFB-6D40-763E205B60E8}"/>
              </a:ext>
            </a:extLst>
          </p:cNvPr>
          <p:cNvSpPr>
            <a:spLocks noGrp="1"/>
          </p:cNvSpPr>
          <p:nvPr>
            <p:ph idx="1"/>
          </p:nvPr>
        </p:nvSpPr>
        <p:spPr>
          <a:xfrm>
            <a:off x="457200" y="2147978"/>
            <a:ext cx="10515600" cy="3663860"/>
          </a:xfrm>
        </p:spPr>
        <p:txBody>
          <a:bodyPr>
            <a:normAutofit/>
          </a:bodyPr>
          <a:lstStyle/>
          <a:p>
            <a:pPr algn="l" rtl="0" fontAlgn="base">
              <a:buFont typeface="Arial" panose="020B0604020202020204" pitchFamily="34" charset="0"/>
              <a:buChar char="•"/>
            </a:pPr>
            <a:r>
              <a:rPr lang="en-US" sz="3200" b="0" i="0" u="none" strike="noStrike" dirty="0">
                <a:effectLst/>
                <a:latin typeface="Helvetica Light" panose="020B0403020202020204"/>
              </a:rPr>
              <a:t>Right to have visitors at any time.</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Ability to have overnight visitors.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Visitors are not limited to family.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Visitors can be friends, co-workers, and significant others. </a:t>
            </a:r>
            <a:r>
              <a:rPr lang="en-US" sz="3200" b="0" i="0" dirty="0">
                <a:effectLst/>
                <a:latin typeface="Helvetica Light" panose="020B0403020202020204"/>
              </a:rPr>
              <a:t>​</a:t>
            </a:r>
          </a:p>
          <a:p>
            <a:pPr algn="l" rtl="0" fontAlgn="base">
              <a:buFont typeface="Arial" panose="020B0604020202020204" pitchFamily="34" charset="0"/>
              <a:buChar char="•"/>
            </a:pPr>
            <a:r>
              <a:rPr lang="en-US" sz="3200" b="0" i="0" u="none" strike="noStrike" dirty="0">
                <a:effectLst/>
                <a:latin typeface="Helvetica Light" panose="020B0403020202020204"/>
              </a:rPr>
              <a:t>Visitors do not need to be pre-screened or have a background check.</a:t>
            </a:r>
            <a:r>
              <a:rPr lang="en-US" sz="32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30BED120-59D2-1DC1-D0D8-73AB7898B442}"/>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0593F904-6CA5-5BAE-3288-EBE96E84EC32}"/>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0C7BE163-8287-3CD5-93B5-486E7AF70F49}"/>
              </a:ext>
            </a:extLst>
          </p:cNvPr>
          <p:cNvSpPr>
            <a:spLocks noGrp="1"/>
          </p:cNvSpPr>
          <p:nvPr>
            <p:ph type="sldNum" sz="quarter" idx="12"/>
          </p:nvPr>
        </p:nvSpPr>
        <p:spPr/>
        <p:txBody>
          <a:bodyPr/>
          <a:lstStyle/>
          <a:p>
            <a:fld id="{5874D6C6-B3A5-4F2C-A6BF-E3D57C3A1219}" type="slidenum">
              <a:rPr lang="en-US" smtClean="0"/>
              <a:t>15</a:t>
            </a:fld>
            <a:endParaRPr lang="en-US"/>
          </a:p>
        </p:txBody>
      </p:sp>
      <p:sp>
        <p:nvSpPr>
          <p:cNvPr id="7" name="Content Placeholder 6">
            <a:extLst>
              <a:ext uri="{FF2B5EF4-FFF2-40B4-BE49-F238E27FC236}">
                <a16:creationId xmlns:a16="http://schemas.microsoft.com/office/drawing/2014/main" id="{B6536317-5E43-1C9F-5981-B6D3896BA1D6}"/>
              </a:ext>
            </a:extLst>
          </p:cNvPr>
          <p:cNvSpPr>
            <a:spLocks noGrp="1"/>
          </p:cNvSpPr>
          <p:nvPr>
            <p:ph sz="quarter" idx="13"/>
          </p:nvPr>
        </p:nvSpPr>
        <p:spPr/>
        <p:txBody>
          <a:bodyPr/>
          <a:lstStyle/>
          <a:p>
            <a:r>
              <a:rPr lang="en-US" dirty="0"/>
              <a:t>Visitors</a:t>
            </a:r>
          </a:p>
        </p:txBody>
      </p:sp>
      <p:pic>
        <p:nvPicPr>
          <p:cNvPr id="11266" name="Picture 2" descr="Image result for cartoon adult visitor">
            <a:extLst>
              <a:ext uri="{FF2B5EF4-FFF2-40B4-BE49-F238E27FC236}">
                <a16:creationId xmlns:a16="http://schemas.microsoft.com/office/drawing/2014/main" id="{C0FDAA99-DC2B-9830-0759-DA716A78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808" y="1502074"/>
            <a:ext cx="2173857" cy="20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9963-E900-9624-52E4-35E925CC08C8}"/>
              </a:ext>
            </a:extLst>
          </p:cNvPr>
          <p:cNvSpPr>
            <a:spLocks noGrp="1"/>
          </p:cNvSpPr>
          <p:nvPr>
            <p:ph type="title"/>
          </p:nvPr>
        </p:nvSpPr>
        <p:spPr/>
        <p:txBody>
          <a:bodyPr/>
          <a:lstStyle/>
          <a:p>
            <a:r>
              <a:rPr lang="en-US" b="1" dirty="0"/>
              <a:t>Accessibility</a:t>
            </a:r>
          </a:p>
        </p:txBody>
      </p:sp>
      <p:sp>
        <p:nvSpPr>
          <p:cNvPr id="3" name="Content Placeholder 2">
            <a:extLst>
              <a:ext uri="{FF2B5EF4-FFF2-40B4-BE49-F238E27FC236}">
                <a16:creationId xmlns:a16="http://schemas.microsoft.com/office/drawing/2014/main" id="{103471A5-6C54-0A8E-6820-5309D53A56E4}"/>
              </a:ext>
            </a:extLst>
          </p:cNvPr>
          <p:cNvSpPr>
            <a:spLocks noGrp="1"/>
          </p:cNvSpPr>
          <p:nvPr>
            <p:ph idx="1"/>
          </p:nvPr>
        </p:nvSpPr>
        <p:spPr/>
        <p:txBody>
          <a:bodyPr/>
          <a:lstStyle/>
          <a:p>
            <a:pPr algn="l" rtl="0" fontAlgn="base">
              <a:buFont typeface="Arial" panose="020B0604020202020204" pitchFamily="34" charset="0"/>
              <a:buChar char="•"/>
            </a:pPr>
            <a:r>
              <a:rPr lang="en-US" sz="3600" b="0" i="0" u="none" strike="noStrike" dirty="0">
                <a:effectLst/>
                <a:latin typeface="Helvetica Light" panose="020B0403020202020204"/>
              </a:rPr>
              <a:t>Right to an accessible home. Ability to access all common areas (office, laundry room, basement, etc.), bedroom and bathroom. Accessible entrances and exits of the home. </a:t>
            </a:r>
            <a:r>
              <a:rPr lang="en-US" sz="3600" b="0" i="0" dirty="0">
                <a:effectLst/>
                <a:latin typeface="Helvetica Light" panose="020B0403020202020204"/>
              </a:rPr>
              <a:t>​</a:t>
            </a:r>
          </a:p>
          <a:p>
            <a:pPr algn="l" rtl="0" fontAlgn="base">
              <a:buFont typeface="Arial" panose="020B0604020202020204" pitchFamily="34" charset="0"/>
              <a:buChar char="•"/>
            </a:pPr>
            <a:r>
              <a:rPr lang="en-US" sz="3600" b="0" i="0" u="none" strike="noStrike" dirty="0">
                <a:effectLst/>
                <a:latin typeface="Helvetica Light" panose="020B0403020202020204"/>
              </a:rPr>
              <a:t>As a reminder, the right to an accessible environment CAN NOT be modified! </a:t>
            </a:r>
            <a:r>
              <a:rPr lang="en-US" sz="36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8CB2653A-AFAA-A94E-FD03-AABC0C07A2F5}"/>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D6225D23-7DAD-6E44-8892-ADE0F397DB57}"/>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C05CBF30-60FA-9C20-34F4-60EBC4E11BB1}"/>
              </a:ext>
            </a:extLst>
          </p:cNvPr>
          <p:cNvSpPr>
            <a:spLocks noGrp="1"/>
          </p:cNvSpPr>
          <p:nvPr>
            <p:ph type="sldNum" sz="quarter" idx="12"/>
          </p:nvPr>
        </p:nvSpPr>
        <p:spPr/>
        <p:txBody>
          <a:bodyPr/>
          <a:lstStyle/>
          <a:p>
            <a:fld id="{5874D6C6-B3A5-4F2C-A6BF-E3D57C3A1219}" type="slidenum">
              <a:rPr lang="en-US" smtClean="0"/>
              <a:t>16</a:t>
            </a:fld>
            <a:endParaRPr lang="en-US"/>
          </a:p>
        </p:txBody>
      </p:sp>
      <p:sp>
        <p:nvSpPr>
          <p:cNvPr id="7" name="Content Placeholder 6">
            <a:extLst>
              <a:ext uri="{FF2B5EF4-FFF2-40B4-BE49-F238E27FC236}">
                <a16:creationId xmlns:a16="http://schemas.microsoft.com/office/drawing/2014/main" id="{A850852C-AEC6-8F15-4A16-4C4E0330C18B}"/>
              </a:ext>
            </a:extLst>
          </p:cNvPr>
          <p:cNvSpPr>
            <a:spLocks noGrp="1"/>
          </p:cNvSpPr>
          <p:nvPr>
            <p:ph sz="quarter" idx="13"/>
          </p:nvPr>
        </p:nvSpPr>
        <p:spPr/>
        <p:txBody>
          <a:bodyPr/>
          <a:lstStyle/>
          <a:p>
            <a:r>
              <a:rPr lang="en-US" dirty="0"/>
              <a:t>Accessibility</a:t>
            </a:r>
          </a:p>
        </p:txBody>
      </p:sp>
    </p:spTree>
    <p:extLst>
      <p:ext uri="{BB962C8B-B14F-4D97-AF65-F5344CB8AC3E}">
        <p14:creationId xmlns:p14="http://schemas.microsoft.com/office/powerpoint/2010/main" val="194737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A49-C7CB-0074-5104-F9BCAC2B8F6C}"/>
              </a:ext>
            </a:extLst>
          </p:cNvPr>
          <p:cNvSpPr>
            <a:spLocks noGrp="1"/>
          </p:cNvSpPr>
          <p:nvPr>
            <p:ph type="title"/>
          </p:nvPr>
        </p:nvSpPr>
        <p:spPr>
          <a:xfrm>
            <a:off x="457200" y="1084262"/>
            <a:ext cx="10515600" cy="701767"/>
          </a:xfrm>
        </p:spPr>
        <p:txBody>
          <a:bodyPr/>
          <a:lstStyle/>
          <a:p>
            <a:r>
              <a:rPr lang="en-US" b="1" dirty="0"/>
              <a:t>Modifications</a:t>
            </a:r>
          </a:p>
        </p:txBody>
      </p:sp>
      <p:sp>
        <p:nvSpPr>
          <p:cNvPr id="3" name="Content Placeholder 2">
            <a:extLst>
              <a:ext uri="{FF2B5EF4-FFF2-40B4-BE49-F238E27FC236}">
                <a16:creationId xmlns:a16="http://schemas.microsoft.com/office/drawing/2014/main" id="{4795065D-595B-5651-9717-2A82AA139B38}"/>
              </a:ext>
            </a:extLst>
          </p:cNvPr>
          <p:cNvSpPr>
            <a:spLocks noGrp="1"/>
          </p:cNvSpPr>
          <p:nvPr>
            <p:ph idx="1"/>
          </p:nvPr>
        </p:nvSpPr>
        <p:spPr>
          <a:xfrm>
            <a:off x="457200" y="1786029"/>
            <a:ext cx="10515600" cy="4256962"/>
          </a:xfrm>
        </p:spPr>
        <p:txBody>
          <a:bodyPr>
            <a:normAutofit lnSpcReduction="10000"/>
          </a:bodyPr>
          <a:lstStyle/>
          <a:p>
            <a:r>
              <a:rPr lang="en-US" sz="2000" b="1" dirty="0">
                <a:latin typeface="Helvetica Light" panose="020B0403020202020204"/>
              </a:rPr>
              <a:t>As a provider, you were required to have included a specific modification section in your HCBS policy.  You are responsible for following your own policy.  </a:t>
            </a:r>
          </a:p>
          <a:p>
            <a:r>
              <a:rPr lang="en-US" sz="2000" dirty="0">
                <a:latin typeface="Helvetica Light" panose="020B0403020202020204"/>
              </a:rPr>
              <a:t>Ongoing staff training on modifications and the HCBS policy will improve consistency in all settings owned or operated by the provider.  </a:t>
            </a:r>
          </a:p>
          <a:p>
            <a:r>
              <a:rPr lang="en-US" sz="2000" dirty="0">
                <a:latin typeface="Helvetica Light" panose="020B0403020202020204"/>
              </a:rPr>
              <a:t>The modification process does not negate any required Human Rights process.  Please reach out to your local Human Rights advocate if you have questions regarding the Human Rights regulations.  </a:t>
            </a:r>
          </a:p>
          <a:p>
            <a:r>
              <a:rPr lang="en-US" sz="2000" dirty="0">
                <a:latin typeface="Helvetica Light" panose="020B0403020202020204"/>
              </a:rPr>
              <a:t>When all options for less restrictive interventions have been tried without success to support an individual’s health and safety needs, a provider can implement a modification of a residential specific right. </a:t>
            </a:r>
          </a:p>
          <a:p>
            <a:r>
              <a:rPr lang="en-US" sz="2000" dirty="0">
                <a:latin typeface="Helvetica Light" panose="020B0403020202020204"/>
              </a:rPr>
              <a:t>The process for implementing rights modifications is person-centered. It ensures that the individual fully understands and agrees to the modifications.</a:t>
            </a:r>
          </a:p>
          <a:p>
            <a:r>
              <a:rPr lang="en-US" sz="2000" dirty="0">
                <a:latin typeface="Helvetica Light" panose="020B0403020202020204"/>
              </a:rPr>
              <a:t>If a modification is required, it is not expected to remain in place forever. </a:t>
            </a:r>
          </a:p>
          <a:p>
            <a:endParaRPr lang="en-US" sz="1600" dirty="0">
              <a:latin typeface="Helvetica Light" panose="020B0403020202020204"/>
            </a:endParaRPr>
          </a:p>
          <a:p>
            <a:endParaRPr lang="en-US" sz="1600" dirty="0">
              <a:latin typeface="+mj-lt"/>
            </a:endParaRPr>
          </a:p>
          <a:p>
            <a:endParaRPr lang="en-US" dirty="0"/>
          </a:p>
        </p:txBody>
      </p:sp>
      <p:sp>
        <p:nvSpPr>
          <p:cNvPr id="4" name="Date Placeholder 3">
            <a:extLst>
              <a:ext uri="{FF2B5EF4-FFF2-40B4-BE49-F238E27FC236}">
                <a16:creationId xmlns:a16="http://schemas.microsoft.com/office/drawing/2014/main" id="{FE8673A8-540C-9493-D92C-53B1D0243C7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13B245E-486B-9F06-B287-C7CF28732120}"/>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58762FB-51CC-9670-C316-7708BFA2E6BB}"/>
              </a:ext>
            </a:extLst>
          </p:cNvPr>
          <p:cNvSpPr>
            <a:spLocks noGrp="1"/>
          </p:cNvSpPr>
          <p:nvPr>
            <p:ph type="sldNum" sz="quarter" idx="12"/>
          </p:nvPr>
        </p:nvSpPr>
        <p:spPr/>
        <p:txBody>
          <a:bodyPr/>
          <a:lstStyle/>
          <a:p>
            <a:fld id="{5874D6C6-B3A5-4F2C-A6BF-E3D57C3A1219}" type="slidenum">
              <a:rPr lang="en-US" smtClean="0"/>
              <a:t>17</a:t>
            </a:fld>
            <a:endParaRPr lang="en-US"/>
          </a:p>
        </p:txBody>
      </p:sp>
      <p:sp>
        <p:nvSpPr>
          <p:cNvPr id="7" name="Content Placeholder 6">
            <a:extLst>
              <a:ext uri="{FF2B5EF4-FFF2-40B4-BE49-F238E27FC236}">
                <a16:creationId xmlns:a16="http://schemas.microsoft.com/office/drawing/2014/main" id="{A39B6C5F-042F-4EB6-9B85-66408BB3D8B8}"/>
              </a:ext>
            </a:extLst>
          </p:cNvPr>
          <p:cNvSpPr>
            <a:spLocks noGrp="1"/>
          </p:cNvSpPr>
          <p:nvPr>
            <p:ph sz="quarter" idx="13"/>
          </p:nvPr>
        </p:nvSpPr>
        <p:spPr/>
        <p:txBody>
          <a:bodyPr/>
          <a:lstStyle/>
          <a:p>
            <a:r>
              <a:rPr lang="en-US" dirty="0"/>
              <a:t>Modifications</a:t>
            </a:r>
          </a:p>
        </p:txBody>
      </p:sp>
    </p:spTree>
    <p:extLst>
      <p:ext uri="{BB962C8B-B14F-4D97-AF65-F5344CB8AC3E}">
        <p14:creationId xmlns:p14="http://schemas.microsoft.com/office/powerpoint/2010/main" val="205683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A49-C7CB-0074-5104-F9BCAC2B8F6C}"/>
              </a:ext>
            </a:extLst>
          </p:cNvPr>
          <p:cNvSpPr>
            <a:spLocks noGrp="1"/>
          </p:cNvSpPr>
          <p:nvPr>
            <p:ph type="title"/>
          </p:nvPr>
        </p:nvSpPr>
        <p:spPr>
          <a:xfrm>
            <a:off x="457200" y="1084262"/>
            <a:ext cx="10515600" cy="701767"/>
          </a:xfrm>
        </p:spPr>
        <p:txBody>
          <a:bodyPr/>
          <a:lstStyle/>
          <a:p>
            <a:r>
              <a:rPr lang="en-US" b="1" dirty="0"/>
              <a:t>Modifications</a:t>
            </a:r>
          </a:p>
        </p:txBody>
      </p:sp>
      <p:sp>
        <p:nvSpPr>
          <p:cNvPr id="3" name="Content Placeholder 2">
            <a:extLst>
              <a:ext uri="{FF2B5EF4-FFF2-40B4-BE49-F238E27FC236}">
                <a16:creationId xmlns:a16="http://schemas.microsoft.com/office/drawing/2014/main" id="{4795065D-595B-5651-9717-2A82AA139B38}"/>
              </a:ext>
            </a:extLst>
          </p:cNvPr>
          <p:cNvSpPr>
            <a:spLocks noGrp="1"/>
          </p:cNvSpPr>
          <p:nvPr>
            <p:ph idx="1"/>
          </p:nvPr>
        </p:nvSpPr>
        <p:spPr>
          <a:xfrm>
            <a:off x="457200" y="1786029"/>
            <a:ext cx="10515600" cy="4025809"/>
          </a:xfrm>
        </p:spPr>
        <p:txBody>
          <a:bodyPr>
            <a:normAutofit/>
          </a:bodyPr>
          <a:lstStyle/>
          <a:p>
            <a:pPr marL="0" indent="0">
              <a:buNone/>
            </a:pPr>
            <a:endParaRPr lang="en-US" sz="1600" dirty="0">
              <a:latin typeface="Helvetica Light" panose="020B0403020202020204"/>
            </a:endParaRPr>
          </a:p>
          <a:p>
            <a:pPr marL="0" indent="0" algn="l" rtl="0" fontAlgn="base">
              <a:buNone/>
            </a:pPr>
            <a:r>
              <a:rPr lang="en-US" sz="2400" b="1" i="0" u="none" strike="noStrike" dirty="0">
                <a:effectLst/>
                <a:latin typeface="Helvetica Light" panose="020B0403020202020204"/>
              </a:rPr>
              <a:t>To determine if a modification is necessary, ask the following questions: </a:t>
            </a:r>
            <a:r>
              <a:rPr lang="en-US" sz="2400" b="0" i="0" dirty="0">
                <a:effectLst/>
                <a:latin typeface="Helvetica Light" panose="020B0403020202020204"/>
              </a:rPr>
              <a:t>​</a:t>
            </a:r>
          </a:p>
          <a:p>
            <a:pPr algn="l" rtl="0" fontAlgn="base">
              <a:buFont typeface="+mj-lt"/>
              <a:buAutoNum type="arabicPeriod"/>
            </a:pPr>
            <a:r>
              <a:rPr lang="en-US" sz="2400" b="0" i="0" u="none" strike="noStrike" dirty="0">
                <a:effectLst/>
                <a:latin typeface="Helvetica Light" panose="020B0403020202020204"/>
              </a:rPr>
              <a:t>Are any of the residential specific protections causing a health and safety concern for the individual receiving services? </a:t>
            </a:r>
            <a:r>
              <a:rPr lang="en-US" sz="2400" b="0" i="0" dirty="0">
                <a:effectLst/>
                <a:latin typeface="Helvetica Light" panose="020B0403020202020204"/>
              </a:rPr>
              <a:t>​</a:t>
            </a:r>
          </a:p>
          <a:p>
            <a:pPr algn="l" rtl="0" fontAlgn="base">
              <a:buFont typeface="+mj-lt"/>
              <a:buAutoNum type="arabicPeriod"/>
            </a:pPr>
            <a:r>
              <a:rPr lang="en-US" sz="2400" b="0" i="0" u="none" strike="noStrike" dirty="0">
                <a:effectLst/>
                <a:latin typeface="Helvetica Light" panose="020B0403020202020204"/>
              </a:rPr>
              <a:t>Have less intrusive interventions been used? This could include: specific staff supports, natural supports, specific services (AT, TC, etc.).</a:t>
            </a:r>
            <a:r>
              <a:rPr lang="en-US" sz="2400" b="0" i="0" dirty="0">
                <a:effectLst/>
                <a:latin typeface="Helvetica Light" panose="020B0403020202020204"/>
              </a:rPr>
              <a:t>​</a:t>
            </a:r>
          </a:p>
          <a:p>
            <a:pPr algn="l" rtl="0" fontAlgn="base">
              <a:buFont typeface="+mj-lt"/>
              <a:buAutoNum type="arabicPeriod"/>
            </a:pPr>
            <a:r>
              <a:rPr lang="en-US" sz="2400" b="0" i="0" u="none" strike="noStrike" dirty="0">
                <a:effectLst/>
                <a:latin typeface="Helvetica Light" panose="020B0403020202020204"/>
              </a:rPr>
              <a:t>Will the proposed modification do no harm to the individual? </a:t>
            </a:r>
            <a:r>
              <a:rPr lang="en-US" sz="2400" b="0" i="0" dirty="0">
                <a:effectLst/>
                <a:latin typeface="Helvetica Light" panose="020B0403020202020204"/>
              </a:rPr>
              <a:t>​</a:t>
            </a:r>
          </a:p>
          <a:p>
            <a:pPr algn="l" rtl="0" fontAlgn="base">
              <a:buFont typeface="+mj-lt"/>
              <a:buAutoNum type="arabicPeriod"/>
            </a:pPr>
            <a:r>
              <a:rPr lang="en-US" sz="2400" b="0" i="0" u="none" strike="noStrike" dirty="0">
                <a:effectLst/>
                <a:latin typeface="Helvetica Light" panose="020B0403020202020204"/>
              </a:rPr>
              <a:t>Does the individual/guardian/authorized representative consent to a modification? </a:t>
            </a:r>
            <a:r>
              <a:rPr lang="en-US" sz="2400" b="0" i="0" dirty="0">
                <a:effectLst/>
                <a:latin typeface="Helvetica Light" panose="020B0403020202020204"/>
              </a:rPr>
              <a:t>​</a:t>
            </a:r>
          </a:p>
          <a:p>
            <a:endParaRPr lang="en-US" sz="1600" dirty="0">
              <a:latin typeface="+mj-lt"/>
            </a:endParaRPr>
          </a:p>
          <a:p>
            <a:endParaRPr lang="en-US" dirty="0"/>
          </a:p>
        </p:txBody>
      </p:sp>
      <p:sp>
        <p:nvSpPr>
          <p:cNvPr id="4" name="Date Placeholder 3">
            <a:extLst>
              <a:ext uri="{FF2B5EF4-FFF2-40B4-BE49-F238E27FC236}">
                <a16:creationId xmlns:a16="http://schemas.microsoft.com/office/drawing/2014/main" id="{FE8673A8-540C-9493-D92C-53B1D0243C7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13B245E-486B-9F06-B287-C7CF28732120}"/>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58762FB-51CC-9670-C316-7708BFA2E6BB}"/>
              </a:ext>
            </a:extLst>
          </p:cNvPr>
          <p:cNvSpPr>
            <a:spLocks noGrp="1"/>
          </p:cNvSpPr>
          <p:nvPr>
            <p:ph type="sldNum" sz="quarter" idx="12"/>
          </p:nvPr>
        </p:nvSpPr>
        <p:spPr/>
        <p:txBody>
          <a:bodyPr/>
          <a:lstStyle/>
          <a:p>
            <a:fld id="{5874D6C6-B3A5-4F2C-A6BF-E3D57C3A1219}" type="slidenum">
              <a:rPr lang="en-US" smtClean="0"/>
              <a:t>18</a:t>
            </a:fld>
            <a:endParaRPr lang="en-US"/>
          </a:p>
        </p:txBody>
      </p:sp>
      <p:sp>
        <p:nvSpPr>
          <p:cNvPr id="7" name="Content Placeholder 6">
            <a:extLst>
              <a:ext uri="{FF2B5EF4-FFF2-40B4-BE49-F238E27FC236}">
                <a16:creationId xmlns:a16="http://schemas.microsoft.com/office/drawing/2014/main" id="{A39B6C5F-042F-4EB6-9B85-66408BB3D8B8}"/>
              </a:ext>
            </a:extLst>
          </p:cNvPr>
          <p:cNvSpPr>
            <a:spLocks noGrp="1"/>
          </p:cNvSpPr>
          <p:nvPr>
            <p:ph sz="quarter" idx="13"/>
          </p:nvPr>
        </p:nvSpPr>
        <p:spPr/>
        <p:txBody>
          <a:bodyPr/>
          <a:lstStyle/>
          <a:p>
            <a:r>
              <a:rPr lang="en-US" dirty="0"/>
              <a:t>Modifications</a:t>
            </a:r>
          </a:p>
        </p:txBody>
      </p:sp>
    </p:spTree>
    <p:extLst>
      <p:ext uri="{BB962C8B-B14F-4D97-AF65-F5344CB8AC3E}">
        <p14:creationId xmlns:p14="http://schemas.microsoft.com/office/powerpoint/2010/main" val="235431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A49-C7CB-0074-5104-F9BCAC2B8F6C}"/>
              </a:ext>
            </a:extLst>
          </p:cNvPr>
          <p:cNvSpPr>
            <a:spLocks noGrp="1"/>
          </p:cNvSpPr>
          <p:nvPr>
            <p:ph type="title"/>
          </p:nvPr>
        </p:nvSpPr>
        <p:spPr>
          <a:xfrm>
            <a:off x="457200" y="1084262"/>
            <a:ext cx="10515600" cy="701767"/>
          </a:xfrm>
        </p:spPr>
        <p:txBody>
          <a:bodyPr/>
          <a:lstStyle/>
          <a:p>
            <a:r>
              <a:rPr lang="en-US" b="1" dirty="0"/>
              <a:t>Modifications</a:t>
            </a:r>
          </a:p>
        </p:txBody>
      </p:sp>
      <p:sp>
        <p:nvSpPr>
          <p:cNvPr id="3" name="Content Placeholder 2">
            <a:extLst>
              <a:ext uri="{FF2B5EF4-FFF2-40B4-BE49-F238E27FC236}">
                <a16:creationId xmlns:a16="http://schemas.microsoft.com/office/drawing/2014/main" id="{4795065D-595B-5651-9717-2A82AA139B38}"/>
              </a:ext>
            </a:extLst>
          </p:cNvPr>
          <p:cNvSpPr>
            <a:spLocks noGrp="1"/>
          </p:cNvSpPr>
          <p:nvPr>
            <p:ph idx="1"/>
          </p:nvPr>
        </p:nvSpPr>
        <p:spPr>
          <a:xfrm>
            <a:off x="457200" y="1786029"/>
            <a:ext cx="10515600" cy="4025809"/>
          </a:xfrm>
        </p:spPr>
        <p:txBody>
          <a:bodyPr>
            <a:normAutofit/>
          </a:bodyPr>
          <a:lstStyle/>
          <a:p>
            <a:r>
              <a:rPr lang="en-US" sz="2400" dirty="0">
                <a:latin typeface="Helvetica Light" panose="020B0403020202020204"/>
              </a:rPr>
              <a:t>A provider is required to collect data on the intervention and review the modification on an ongoing basis. </a:t>
            </a:r>
          </a:p>
          <a:p>
            <a:r>
              <a:rPr lang="en-US" sz="2400" dirty="0">
                <a:latin typeface="Helvetica Light" panose="020B0403020202020204"/>
              </a:rPr>
              <a:t>Data collection and review must measure the ongoing effectiveness of a modification. </a:t>
            </a:r>
          </a:p>
          <a:p>
            <a:r>
              <a:rPr lang="en-US" sz="2400" dirty="0">
                <a:latin typeface="Helvetica Light" panose="020B0403020202020204"/>
              </a:rPr>
              <a:t>Modifications must be reviewed at time limits that are established by the provider (ex- monthly, quarterly, etc.). At this review, the ability to terminate the modification must be discussed. </a:t>
            </a:r>
          </a:p>
          <a:p>
            <a:pPr marL="0" indent="0">
              <a:buNone/>
            </a:pPr>
            <a:endParaRPr lang="en-US" sz="2400" dirty="0">
              <a:latin typeface="Helvetica Light" panose="020B0403020202020204"/>
            </a:endParaRPr>
          </a:p>
          <a:p>
            <a:pPr>
              <a:spcBef>
                <a:spcPts val="0"/>
              </a:spcBef>
            </a:pPr>
            <a:r>
              <a:rPr lang="en-US" sz="2400" dirty="0">
                <a:latin typeface="Helvetica Light" panose="020B0403020202020204"/>
              </a:rPr>
              <a:t>The modification must be documented in the </a:t>
            </a:r>
            <a:r>
              <a:rPr lang="en-US" sz="2400" b="1" dirty="0">
                <a:latin typeface="Helvetica Light" panose="020B0403020202020204"/>
              </a:rPr>
              <a:t>Safety Restriction Form </a:t>
            </a:r>
            <a:r>
              <a:rPr lang="en-US" sz="2400" dirty="0">
                <a:latin typeface="Helvetica Light" panose="020B0403020202020204"/>
              </a:rPr>
              <a:t>located in </a:t>
            </a:r>
            <a:r>
              <a:rPr lang="en-US" sz="2400" dirty="0" err="1">
                <a:latin typeface="Helvetica Light" panose="020B0403020202020204"/>
              </a:rPr>
              <a:t>WaMS</a:t>
            </a:r>
            <a:r>
              <a:rPr lang="en-US" sz="2400" dirty="0">
                <a:latin typeface="Helvetica Light" panose="020B0403020202020204"/>
              </a:rPr>
              <a:t>. This is included in the provider ISP section. </a:t>
            </a:r>
          </a:p>
          <a:p>
            <a:pPr marL="0" indent="0">
              <a:buNone/>
            </a:pPr>
            <a:endParaRPr lang="en-US" sz="1600" dirty="0">
              <a:latin typeface="Helvetica Light" panose="020B0403020202020204"/>
            </a:endParaRPr>
          </a:p>
          <a:p>
            <a:endParaRPr lang="en-US" sz="1600" dirty="0">
              <a:latin typeface="+mj-lt"/>
            </a:endParaRPr>
          </a:p>
          <a:p>
            <a:endParaRPr lang="en-US" dirty="0"/>
          </a:p>
        </p:txBody>
      </p:sp>
      <p:sp>
        <p:nvSpPr>
          <p:cNvPr id="4" name="Date Placeholder 3">
            <a:extLst>
              <a:ext uri="{FF2B5EF4-FFF2-40B4-BE49-F238E27FC236}">
                <a16:creationId xmlns:a16="http://schemas.microsoft.com/office/drawing/2014/main" id="{FE8673A8-540C-9493-D92C-53B1D0243C7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13B245E-486B-9F06-B287-C7CF28732120}"/>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58762FB-51CC-9670-C316-7708BFA2E6BB}"/>
              </a:ext>
            </a:extLst>
          </p:cNvPr>
          <p:cNvSpPr>
            <a:spLocks noGrp="1"/>
          </p:cNvSpPr>
          <p:nvPr>
            <p:ph type="sldNum" sz="quarter" idx="12"/>
          </p:nvPr>
        </p:nvSpPr>
        <p:spPr/>
        <p:txBody>
          <a:bodyPr/>
          <a:lstStyle/>
          <a:p>
            <a:fld id="{5874D6C6-B3A5-4F2C-A6BF-E3D57C3A1219}" type="slidenum">
              <a:rPr lang="en-US" smtClean="0"/>
              <a:t>19</a:t>
            </a:fld>
            <a:endParaRPr lang="en-US"/>
          </a:p>
        </p:txBody>
      </p:sp>
      <p:sp>
        <p:nvSpPr>
          <p:cNvPr id="7" name="Content Placeholder 6">
            <a:extLst>
              <a:ext uri="{FF2B5EF4-FFF2-40B4-BE49-F238E27FC236}">
                <a16:creationId xmlns:a16="http://schemas.microsoft.com/office/drawing/2014/main" id="{A39B6C5F-042F-4EB6-9B85-66408BB3D8B8}"/>
              </a:ext>
            </a:extLst>
          </p:cNvPr>
          <p:cNvSpPr>
            <a:spLocks noGrp="1"/>
          </p:cNvSpPr>
          <p:nvPr>
            <p:ph sz="quarter" idx="13"/>
          </p:nvPr>
        </p:nvSpPr>
        <p:spPr/>
        <p:txBody>
          <a:bodyPr/>
          <a:lstStyle/>
          <a:p>
            <a:r>
              <a:rPr lang="en-US" dirty="0"/>
              <a:t>Modifications</a:t>
            </a:r>
          </a:p>
        </p:txBody>
      </p:sp>
    </p:spTree>
    <p:extLst>
      <p:ext uri="{BB962C8B-B14F-4D97-AF65-F5344CB8AC3E}">
        <p14:creationId xmlns:p14="http://schemas.microsoft.com/office/powerpoint/2010/main" val="46398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B0E18-9AC1-93F2-D068-E72600DD572C}"/>
              </a:ext>
            </a:extLst>
          </p:cNvPr>
          <p:cNvSpPr>
            <a:spLocks noGrp="1"/>
          </p:cNvSpPr>
          <p:nvPr>
            <p:ph type="dt" sz="half" idx="10"/>
          </p:nvPr>
        </p:nvSpPr>
        <p:spPr/>
        <p:txBody>
          <a:bodyPr/>
          <a:lstStyle/>
          <a:p>
            <a:r>
              <a:rPr lang="en-US" dirty="0"/>
              <a:t>01/2024</a:t>
            </a:r>
          </a:p>
        </p:txBody>
      </p:sp>
      <p:sp>
        <p:nvSpPr>
          <p:cNvPr id="3" name="Footer Placeholder 2">
            <a:extLst>
              <a:ext uri="{FF2B5EF4-FFF2-40B4-BE49-F238E27FC236}">
                <a16:creationId xmlns:a16="http://schemas.microsoft.com/office/drawing/2014/main" id="{66AD6DF1-82B4-FD2D-8B76-CFA4071429A1}"/>
              </a:ext>
            </a:extLst>
          </p:cNvPr>
          <p:cNvSpPr>
            <a:spLocks noGrp="1"/>
          </p:cNvSpPr>
          <p:nvPr>
            <p:ph type="ftr" sz="quarter" idx="11"/>
          </p:nvPr>
        </p:nvSpPr>
        <p:spPr/>
        <p:txBody>
          <a:bodyPr/>
          <a:lstStyle/>
          <a:p>
            <a:r>
              <a:rPr lang="en-US" dirty="0"/>
              <a:t>HCBS for Providers</a:t>
            </a:r>
          </a:p>
        </p:txBody>
      </p:sp>
      <p:sp>
        <p:nvSpPr>
          <p:cNvPr id="4" name="Slide Number Placeholder 3">
            <a:extLst>
              <a:ext uri="{FF2B5EF4-FFF2-40B4-BE49-F238E27FC236}">
                <a16:creationId xmlns:a16="http://schemas.microsoft.com/office/drawing/2014/main" id="{22A02187-19F4-3844-2D2D-FC4AD91FA13A}"/>
              </a:ext>
            </a:extLst>
          </p:cNvPr>
          <p:cNvSpPr>
            <a:spLocks noGrp="1"/>
          </p:cNvSpPr>
          <p:nvPr>
            <p:ph type="sldNum" sz="quarter" idx="12"/>
          </p:nvPr>
        </p:nvSpPr>
        <p:spPr/>
        <p:txBody>
          <a:bodyPr/>
          <a:lstStyle/>
          <a:p>
            <a:fld id="{5874D6C6-B3A5-4F2C-A6BF-E3D57C3A1219}" type="slidenum">
              <a:rPr lang="en-US" smtClean="0"/>
              <a:t>2</a:t>
            </a:fld>
            <a:endParaRPr lang="en-US"/>
          </a:p>
        </p:txBody>
      </p:sp>
      <p:sp>
        <p:nvSpPr>
          <p:cNvPr id="5" name="Content Placeholder 4">
            <a:extLst>
              <a:ext uri="{FF2B5EF4-FFF2-40B4-BE49-F238E27FC236}">
                <a16:creationId xmlns:a16="http://schemas.microsoft.com/office/drawing/2014/main" id="{8F4021C7-07DE-9B39-554F-BE9E5D2D3678}"/>
              </a:ext>
            </a:extLst>
          </p:cNvPr>
          <p:cNvSpPr>
            <a:spLocks noGrp="1"/>
          </p:cNvSpPr>
          <p:nvPr>
            <p:ph sz="quarter" idx="13"/>
          </p:nvPr>
        </p:nvSpPr>
        <p:spPr/>
        <p:txBody>
          <a:bodyPr/>
          <a:lstStyle/>
          <a:p>
            <a:r>
              <a:rPr lang="en-US" dirty="0"/>
              <a:t>Housekeeping Tips</a:t>
            </a:r>
          </a:p>
        </p:txBody>
      </p:sp>
      <p:sp>
        <p:nvSpPr>
          <p:cNvPr id="6" name="TextBox 5">
            <a:extLst>
              <a:ext uri="{FF2B5EF4-FFF2-40B4-BE49-F238E27FC236}">
                <a16:creationId xmlns:a16="http://schemas.microsoft.com/office/drawing/2014/main" id="{F7BA5F87-56C3-ED9C-53E2-1C79BC4F3B04}"/>
              </a:ext>
            </a:extLst>
          </p:cNvPr>
          <p:cNvSpPr txBox="1"/>
          <p:nvPr/>
        </p:nvSpPr>
        <p:spPr>
          <a:xfrm>
            <a:off x="1268083" y="1535502"/>
            <a:ext cx="7142672" cy="3539430"/>
          </a:xfrm>
          <a:prstGeom prst="rect">
            <a:avLst/>
          </a:prstGeom>
          <a:noFill/>
        </p:spPr>
        <p:txBody>
          <a:bodyPr wrap="square" rtlCol="0">
            <a:spAutoFit/>
          </a:bodyPr>
          <a:lstStyle/>
          <a:p>
            <a:pPr algn="l" rtl="0" fontAlgn="base">
              <a:buFont typeface="Arial" panose="020B0604020202020204" pitchFamily="34" charset="0"/>
              <a:buChar char="•"/>
            </a:pPr>
            <a:r>
              <a:rPr lang="en-US" sz="3200" i="0" u="none" strike="noStrike" dirty="0">
                <a:effectLst/>
                <a:latin typeface="Helvetica Light" panose="020B0403020202020204"/>
              </a:rPr>
              <a:t>Microphones are muted because of the size of the training. </a:t>
            </a:r>
            <a:r>
              <a:rPr lang="en-US" sz="3200" i="0" dirty="0">
                <a:effectLst/>
                <a:latin typeface="Helvetica Light" panose="020B0403020202020204"/>
              </a:rPr>
              <a:t>​</a:t>
            </a:r>
          </a:p>
          <a:p>
            <a:pPr algn="l" rtl="0" fontAlgn="base">
              <a:buFont typeface="Arial" panose="020B0604020202020204" pitchFamily="34" charset="0"/>
              <a:buChar char="•"/>
            </a:pPr>
            <a:r>
              <a:rPr lang="en-US" sz="3200" i="0" u="none" strike="noStrike" dirty="0">
                <a:effectLst/>
                <a:latin typeface="Helvetica Light" panose="020B0403020202020204"/>
              </a:rPr>
              <a:t>Enter all questions into the chat.</a:t>
            </a:r>
            <a:endParaRPr lang="en-US" sz="3200" i="0" dirty="0">
              <a:effectLst/>
              <a:latin typeface="Helvetica Light" panose="020B0403020202020204"/>
            </a:endParaRPr>
          </a:p>
          <a:p>
            <a:pPr algn="l" rtl="0" fontAlgn="base">
              <a:buFont typeface="Arial" panose="020B0604020202020204" pitchFamily="34" charset="0"/>
              <a:buChar char="•"/>
            </a:pPr>
            <a:r>
              <a:rPr lang="en-US" sz="3200" i="0" u="none" strike="noStrike" dirty="0">
                <a:effectLst/>
                <a:latin typeface="Helvetica Light" panose="020B0403020202020204"/>
              </a:rPr>
              <a:t>Any questions we are unable to answer will be </a:t>
            </a:r>
            <a:r>
              <a:rPr lang="en-US" sz="3200" dirty="0">
                <a:latin typeface="Helvetica Light" panose="020B0403020202020204"/>
              </a:rPr>
              <a:t>posted in the Teams Chat after the training.</a:t>
            </a:r>
            <a:r>
              <a:rPr lang="en-US" sz="3200" i="0" u="none" strike="noStrike" dirty="0">
                <a:effectLst/>
                <a:latin typeface="Helvetica Light" panose="020B0403020202020204"/>
              </a:rPr>
              <a:t> </a:t>
            </a:r>
            <a:r>
              <a:rPr lang="en-US" sz="3200" i="0" dirty="0">
                <a:effectLst/>
                <a:latin typeface="Helvetica Light" panose="020B0403020202020204"/>
              </a:rPr>
              <a:t>​</a:t>
            </a:r>
          </a:p>
          <a:p>
            <a:pPr algn="l" rtl="0" fontAlgn="base">
              <a:buFont typeface="Arial" panose="020B0604020202020204" pitchFamily="34" charset="0"/>
              <a:buChar char="•"/>
            </a:pPr>
            <a:r>
              <a:rPr lang="en-US" sz="3200" i="0" u="none" strike="noStrike" dirty="0">
                <a:effectLst/>
                <a:latin typeface="Helvetica Light" panose="020B0403020202020204"/>
              </a:rPr>
              <a:t>This training is being recorded. </a:t>
            </a:r>
            <a:endParaRPr lang="en-US" sz="3200" i="0" dirty="0">
              <a:effectLst/>
              <a:latin typeface="Helvetica Light" panose="020B0403020202020204"/>
            </a:endParaRPr>
          </a:p>
        </p:txBody>
      </p:sp>
      <p:pic>
        <p:nvPicPr>
          <p:cNvPr id="2050" name="Picture 2" descr="Microphone Mute PNG Free Image - PNG All">
            <a:extLst>
              <a:ext uri="{FF2B5EF4-FFF2-40B4-BE49-F238E27FC236}">
                <a16:creationId xmlns:a16="http://schemas.microsoft.com/office/drawing/2014/main" id="{F65E6762-DABD-AC7E-6673-34AFE0C3C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116" y="1870495"/>
            <a:ext cx="2754702" cy="273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6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A49-C7CB-0074-5104-F9BCAC2B8F6C}"/>
              </a:ext>
            </a:extLst>
          </p:cNvPr>
          <p:cNvSpPr>
            <a:spLocks noGrp="1"/>
          </p:cNvSpPr>
          <p:nvPr>
            <p:ph type="title"/>
          </p:nvPr>
        </p:nvSpPr>
        <p:spPr>
          <a:xfrm>
            <a:off x="457200" y="1084262"/>
            <a:ext cx="10515600" cy="701767"/>
          </a:xfrm>
        </p:spPr>
        <p:txBody>
          <a:bodyPr/>
          <a:lstStyle/>
          <a:p>
            <a:r>
              <a:rPr lang="en-US" b="1" dirty="0"/>
              <a:t>Mary’s Story</a:t>
            </a:r>
          </a:p>
        </p:txBody>
      </p:sp>
      <p:sp>
        <p:nvSpPr>
          <p:cNvPr id="3" name="Content Placeholder 2">
            <a:extLst>
              <a:ext uri="{FF2B5EF4-FFF2-40B4-BE49-F238E27FC236}">
                <a16:creationId xmlns:a16="http://schemas.microsoft.com/office/drawing/2014/main" id="{4795065D-595B-5651-9717-2A82AA139B38}"/>
              </a:ext>
            </a:extLst>
          </p:cNvPr>
          <p:cNvSpPr>
            <a:spLocks noGrp="1"/>
          </p:cNvSpPr>
          <p:nvPr>
            <p:ph idx="1"/>
          </p:nvPr>
        </p:nvSpPr>
        <p:spPr>
          <a:xfrm>
            <a:off x="457200" y="1786029"/>
            <a:ext cx="10515600" cy="4025809"/>
          </a:xfrm>
        </p:spPr>
        <p:txBody>
          <a:bodyPr>
            <a:normAutofit/>
          </a:bodyPr>
          <a:lstStyle/>
          <a:p>
            <a:pPr marL="0" indent="0">
              <a:buNone/>
            </a:pPr>
            <a:endParaRPr lang="en-US" sz="1600" dirty="0">
              <a:latin typeface="Helvetica Light" panose="020B0403020202020204"/>
            </a:endParaRPr>
          </a:p>
          <a:p>
            <a:pPr marL="0" indent="0">
              <a:buNone/>
            </a:pPr>
            <a:r>
              <a:rPr lang="en-US" sz="2800" b="0" i="0" u="none" strike="noStrike" dirty="0">
                <a:effectLst/>
                <a:latin typeface="Helvetica Light" panose="020B0403020202020204"/>
              </a:rPr>
              <a:t>Mary has a history of eating non-food items (PICA). When staff offered Mary a key, she attempted to eat it. Staff discussed the idea of a key- pad entrance, but Mary’s motor skills are a barrier to this option. As such, Mary’s right to access her bedroom key has been modified.  The staff will keep Mary’s key in a closet. She can inform staff when she would like to lock her door. Mary consented to this modification, it is documented in her ISP, and the provider follows the process to review the modification from time to time.</a:t>
            </a:r>
            <a:r>
              <a:rPr lang="en-US" sz="2800" b="0" i="0" dirty="0">
                <a:effectLst/>
                <a:latin typeface="Helvetica Light" panose="020B0403020202020204"/>
              </a:rPr>
              <a:t>​</a:t>
            </a:r>
            <a:endParaRPr lang="en-US" sz="2800" dirty="0">
              <a:latin typeface="Helvetica Light" panose="020B0403020202020204"/>
            </a:endParaRPr>
          </a:p>
          <a:p>
            <a:endParaRPr lang="en-US" dirty="0"/>
          </a:p>
        </p:txBody>
      </p:sp>
      <p:sp>
        <p:nvSpPr>
          <p:cNvPr id="4" name="Date Placeholder 3">
            <a:extLst>
              <a:ext uri="{FF2B5EF4-FFF2-40B4-BE49-F238E27FC236}">
                <a16:creationId xmlns:a16="http://schemas.microsoft.com/office/drawing/2014/main" id="{FE8673A8-540C-9493-D92C-53B1D0243C7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13B245E-486B-9F06-B287-C7CF28732120}"/>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58762FB-51CC-9670-C316-7708BFA2E6BB}"/>
              </a:ext>
            </a:extLst>
          </p:cNvPr>
          <p:cNvSpPr>
            <a:spLocks noGrp="1"/>
          </p:cNvSpPr>
          <p:nvPr>
            <p:ph type="sldNum" sz="quarter" idx="12"/>
          </p:nvPr>
        </p:nvSpPr>
        <p:spPr/>
        <p:txBody>
          <a:bodyPr/>
          <a:lstStyle/>
          <a:p>
            <a:fld id="{5874D6C6-B3A5-4F2C-A6BF-E3D57C3A1219}" type="slidenum">
              <a:rPr lang="en-US" smtClean="0"/>
              <a:t>20</a:t>
            </a:fld>
            <a:endParaRPr lang="en-US" dirty="0"/>
          </a:p>
        </p:txBody>
      </p:sp>
      <p:sp>
        <p:nvSpPr>
          <p:cNvPr id="7" name="Content Placeholder 6">
            <a:extLst>
              <a:ext uri="{FF2B5EF4-FFF2-40B4-BE49-F238E27FC236}">
                <a16:creationId xmlns:a16="http://schemas.microsoft.com/office/drawing/2014/main" id="{A39B6C5F-042F-4EB6-9B85-66408BB3D8B8}"/>
              </a:ext>
            </a:extLst>
          </p:cNvPr>
          <p:cNvSpPr>
            <a:spLocks noGrp="1"/>
          </p:cNvSpPr>
          <p:nvPr>
            <p:ph sz="quarter" idx="13"/>
          </p:nvPr>
        </p:nvSpPr>
        <p:spPr/>
        <p:txBody>
          <a:bodyPr/>
          <a:lstStyle/>
          <a:p>
            <a:r>
              <a:rPr lang="en-US" dirty="0"/>
              <a:t>Mary’s Story</a:t>
            </a:r>
          </a:p>
        </p:txBody>
      </p:sp>
    </p:spTree>
    <p:extLst>
      <p:ext uri="{BB962C8B-B14F-4D97-AF65-F5344CB8AC3E}">
        <p14:creationId xmlns:p14="http://schemas.microsoft.com/office/powerpoint/2010/main" val="1548636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A49-C7CB-0074-5104-F9BCAC2B8F6C}"/>
              </a:ext>
            </a:extLst>
          </p:cNvPr>
          <p:cNvSpPr>
            <a:spLocks noGrp="1"/>
          </p:cNvSpPr>
          <p:nvPr>
            <p:ph type="title"/>
          </p:nvPr>
        </p:nvSpPr>
        <p:spPr>
          <a:xfrm>
            <a:off x="457200" y="1084262"/>
            <a:ext cx="10515600" cy="701767"/>
          </a:xfrm>
        </p:spPr>
        <p:txBody>
          <a:bodyPr/>
          <a:lstStyle/>
          <a:p>
            <a:r>
              <a:rPr lang="en-US" b="1" dirty="0"/>
              <a:t>Mary’s Story</a:t>
            </a:r>
          </a:p>
        </p:txBody>
      </p:sp>
      <p:sp>
        <p:nvSpPr>
          <p:cNvPr id="3" name="Content Placeholder 2">
            <a:extLst>
              <a:ext uri="{FF2B5EF4-FFF2-40B4-BE49-F238E27FC236}">
                <a16:creationId xmlns:a16="http://schemas.microsoft.com/office/drawing/2014/main" id="{4795065D-595B-5651-9717-2A82AA139B38}"/>
              </a:ext>
            </a:extLst>
          </p:cNvPr>
          <p:cNvSpPr>
            <a:spLocks noGrp="1"/>
          </p:cNvSpPr>
          <p:nvPr>
            <p:ph idx="1"/>
          </p:nvPr>
        </p:nvSpPr>
        <p:spPr>
          <a:xfrm>
            <a:off x="457200" y="1786029"/>
            <a:ext cx="10515600" cy="4025809"/>
          </a:xfrm>
        </p:spPr>
        <p:txBody>
          <a:bodyPr>
            <a:normAutofit/>
          </a:bodyPr>
          <a:lstStyle/>
          <a:p>
            <a:pPr marL="0" indent="0">
              <a:buNone/>
            </a:pPr>
            <a:endParaRPr lang="en-US" sz="1600" dirty="0">
              <a:latin typeface="Helvetica Light" panose="020B0403020202020204"/>
            </a:endParaRPr>
          </a:p>
          <a:p>
            <a:pPr algn="l" rtl="0" fontAlgn="base">
              <a:buFont typeface="Wingdings" panose="05000000000000000000" pitchFamily="2" charset="2"/>
              <a:buChar char="ü"/>
            </a:pPr>
            <a:r>
              <a:rPr lang="en-US" sz="2800" b="0" i="0" u="none" strike="noStrike" dirty="0">
                <a:effectLst/>
                <a:latin typeface="Helvetica Light" panose="020B0403020202020204"/>
              </a:rPr>
              <a:t>Mary’s attempt to eat a key is a health and safety concern. </a:t>
            </a:r>
            <a:r>
              <a:rPr lang="en-US" sz="2800" b="0" i="0" dirty="0">
                <a:effectLst/>
                <a:latin typeface="Helvetica Light" panose="020B0403020202020204"/>
              </a:rPr>
              <a:t>​</a:t>
            </a:r>
          </a:p>
          <a:p>
            <a:pPr algn="l" rtl="0" fontAlgn="base">
              <a:buFont typeface="Wingdings" panose="05000000000000000000" pitchFamily="2" charset="2"/>
              <a:buChar char="ü"/>
            </a:pPr>
            <a:r>
              <a:rPr lang="en-US" sz="2800" b="0" i="0" u="none" strike="noStrike" dirty="0">
                <a:effectLst/>
                <a:latin typeface="Helvetica Light" panose="020B0403020202020204"/>
              </a:rPr>
              <a:t>Staff looked in to less restrictive options (key-pad) and documented it. </a:t>
            </a:r>
            <a:r>
              <a:rPr lang="en-US" sz="2800" b="0" i="0" dirty="0">
                <a:effectLst/>
                <a:latin typeface="Helvetica Light" panose="020B0403020202020204"/>
              </a:rPr>
              <a:t>​</a:t>
            </a:r>
          </a:p>
          <a:p>
            <a:pPr fontAlgn="base">
              <a:buFont typeface="Wingdings" panose="05000000000000000000" pitchFamily="2" charset="2"/>
              <a:buChar char="ü"/>
            </a:pPr>
            <a:r>
              <a:rPr lang="en-US" sz="2800" b="0" i="0" u="none" strike="noStrike" dirty="0">
                <a:effectLst/>
                <a:latin typeface="Helvetica Light" panose="020B0403020202020204"/>
              </a:rPr>
              <a:t>Mary consented to this modification.</a:t>
            </a:r>
            <a:r>
              <a:rPr lang="en-US" sz="2800" b="0" i="0" dirty="0">
                <a:effectLst/>
                <a:latin typeface="Helvetica Light" panose="020B0403020202020204"/>
              </a:rPr>
              <a:t>​</a:t>
            </a:r>
          </a:p>
          <a:p>
            <a:pPr algn="l" rtl="0" fontAlgn="base">
              <a:buFont typeface="Wingdings" panose="05000000000000000000" pitchFamily="2" charset="2"/>
              <a:buChar char="ü"/>
            </a:pPr>
            <a:r>
              <a:rPr lang="en-US" sz="2800" b="0" i="0" u="none" strike="noStrike" dirty="0">
                <a:effectLst/>
                <a:latin typeface="Helvetica Light" panose="020B0403020202020204"/>
              </a:rPr>
              <a:t>Staff documented appropriately, has data collection elements included in her plan and will review the need for the modification quarterly when completing her person-centered reviews.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FE8673A8-540C-9493-D92C-53B1D0243C70}"/>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13B245E-486B-9F06-B287-C7CF28732120}"/>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58762FB-51CC-9670-C316-7708BFA2E6BB}"/>
              </a:ext>
            </a:extLst>
          </p:cNvPr>
          <p:cNvSpPr>
            <a:spLocks noGrp="1"/>
          </p:cNvSpPr>
          <p:nvPr>
            <p:ph type="sldNum" sz="quarter" idx="12"/>
          </p:nvPr>
        </p:nvSpPr>
        <p:spPr/>
        <p:txBody>
          <a:bodyPr/>
          <a:lstStyle/>
          <a:p>
            <a:fld id="{5874D6C6-B3A5-4F2C-A6BF-E3D57C3A1219}" type="slidenum">
              <a:rPr lang="en-US" smtClean="0"/>
              <a:t>21</a:t>
            </a:fld>
            <a:endParaRPr lang="en-US" dirty="0"/>
          </a:p>
        </p:txBody>
      </p:sp>
      <p:sp>
        <p:nvSpPr>
          <p:cNvPr id="7" name="Content Placeholder 6">
            <a:extLst>
              <a:ext uri="{FF2B5EF4-FFF2-40B4-BE49-F238E27FC236}">
                <a16:creationId xmlns:a16="http://schemas.microsoft.com/office/drawing/2014/main" id="{A39B6C5F-042F-4EB6-9B85-66408BB3D8B8}"/>
              </a:ext>
            </a:extLst>
          </p:cNvPr>
          <p:cNvSpPr>
            <a:spLocks noGrp="1"/>
          </p:cNvSpPr>
          <p:nvPr>
            <p:ph sz="quarter" idx="13"/>
          </p:nvPr>
        </p:nvSpPr>
        <p:spPr/>
        <p:txBody>
          <a:bodyPr/>
          <a:lstStyle/>
          <a:p>
            <a:r>
              <a:rPr lang="en-US" dirty="0"/>
              <a:t>Mary’s Story</a:t>
            </a:r>
          </a:p>
        </p:txBody>
      </p:sp>
    </p:spTree>
    <p:extLst>
      <p:ext uri="{BB962C8B-B14F-4D97-AF65-F5344CB8AC3E}">
        <p14:creationId xmlns:p14="http://schemas.microsoft.com/office/powerpoint/2010/main" val="24744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835978"/>
          </a:xfrm>
        </p:spPr>
        <p:txBody>
          <a:bodyPr/>
          <a:lstStyle/>
          <a:p>
            <a:r>
              <a:rPr lang="en-US" b="1" dirty="0"/>
              <a:t>Justin’s Story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006732"/>
            <a:ext cx="8522208" cy="4083172"/>
          </a:xfrm>
        </p:spPr>
        <p:txBody>
          <a:bodyPr>
            <a:noAutofit/>
          </a:bodyPr>
          <a:lstStyle/>
          <a:p>
            <a:pPr marL="0" indent="0">
              <a:spcBef>
                <a:spcPts val="0"/>
              </a:spcBef>
              <a:buNone/>
            </a:pPr>
            <a:r>
              <a:rPr lang="en-US" sz="2800" dirty="0">
                <a:latin typeface="Helvetica Light" panose="020B0403020202020204"/>
              </a:rPr>
              <a:t>Justin spends a great deal of time on social media and dating apps. He has made connections with many people online and has been taken advantage of in financial schemes and catfishing. Justin has recently made several connections to people online and he invited these folks to his house (group home setting). </a:t>
            </a:r>
          </a:p>
          <a:p>
            <a:pPr marL="0" indent="0">
              <a:buNone/>
            </a:pPr>
            <a:r>
              <a:rPr lang="en-US" sz="2800" dirty="0">
                <a:latin typeface="Helvetica Light" panose="020B0403020202020204"/>
              </a:rPr>
              <a:t>Justin did not know these people and provided them with an invitation to come in the home as well as his address &amp; phone number. Strangers have shown up at Justin’s home.</a:t>
            </a: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22</a:t>
            </a:fld>
            <a:endParaRPr lang="en-US"/>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Justin’s Story</a:t>
            </a:r>
          </a:p>
        </p:txBody>
      </p:sp>
      <p:pic>
        <p:nvPicPr>
          <p:cNvPr id="9" name="Picture 8" descr="A person standing in front of a door">
            <a:extLst>
              <a:ext uri="{FF2B5EF4-FFF2-40B4-BE49-F238E27FC236}">
                <a16:creationId xmlns:a16="http://schemas.microsoft.com/office/drawing/2014/main" id="{5FF20532-AEA5-1B14-F06F-7C3DFC241E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46742" y="2082541"/>
            <a:ext cx="2276856" cy="2496312"/>
          </a:xfrm>
          <a:prstGeom prst="rect">
            <a:avLst/>
          </a:prstGeom>
        </p:spPr>
      </p:pic>
    </p:spTree>
    <p:extLst>
      <p:ext uri="{BB962C8B-B14F-4D97-AF65-F5344CB8AC3E}">
        <p14:creationId xmlns:p14="http://schemas.microsoft.com/office/powerpoint/2010/main" val="94026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Justin’s Story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lnSpcReduction="10000"/>
          </a:bodyPr>
          <a:lstStyle/>
          <a:p>
            <a:pPr marL="0" indent="0">
              <a:buNone/>
            </a:pPr>
            <a:r>
              <a:rPr lang="en-US" sz="2800" dirty="0">
                <a:latin typeface="Helvetica Light" panose="020B0403020202020204"/>
              </a:rPr>
              <a:t>Staff discussed with Justin the safety risks of his choices and explained boundaries with strangers. Justin’s mother also discussed safety awareness with him and encouraged him to meet people in public places. Justin did agree that meeting people in public places (coffee shops, parks, restaurants, etc.) would be a safer option rather than inviting people to his home. </a:t>
            </a:r>
          </a:p>
          <a:p>
            <a:pPr marL="0" indent="0">
              <a:buNone/>
            </a:pPr>
            <a:r>
              <a:rPr lang="en-US" sz="2800" dirty="0">
                <a:latin typeface="Helvetica Light" panose="020B0403020202020204"/>
              </a:rPr>
              <a:t>However, he said he feels pressure to make his online friends happy. Justin and his support team decided that Justin’s right to have visitors at any time requires a modification until additional safety awareness skills are acquired.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23</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Justin’s Story</a:t>
            </a:r>
          </a:p>
        </p:txBody>
      </p:sp>
    </p:spTree>
    <p:extLst>
      <p:ext uri="{BB962C8B-B14F-4D97-AF65-F5344CB8AC3E}">
        <p14:creationId xmlns:p14="http://schemas.microsoft.com/office/powerpoint/2010/main" val="389362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Justin’s Story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fontScale="55000" lnSpcReduction="20000"/>
          </a:bodyPr>
          <a:lstStyle/>
          <a:p>
            <a:pPr>
              <a:buFont typeface="Wingdings" panose="05000000000000000000" pitchFamily="2" charset="2"/>
              <a:buChar char="ü"/>
            </a:pPr>
            <a:r>
              <a:rPr lang="en-US" sz="4400" dirty="0">
                <a:latin typeface="Helvetica Light" panose="020B0403020202020204"/>
              </a:rPr>
              <a:t>Justin’s internet behavior causes a safety concern. </a:t>
            </a:r>
          </a:p>
          <a:p>
            <a:pPr>
              <a:buFont typeface="Wingdings" panose="05000000000000000000" pitchFamily="2" charset="2"/>
              <a:buChar char="ü"/>
            </a:pPr>
            <a:r>
              <a:rPr lang="en-US" sz="4400" dirty="0">
                <a:latin typeface="Helvetica Light" panose="020B0403020202020204"/>
              </a:rPr>
              <a:t>Natural and paid supports have provided education and supports to Justin to address the unsafe behavior. </a:t>
            </a:r>
          </a:p>
          <a:p>
            <a:pPr>
              <a:buFont typeface="Wingdings" panose="05000000000000000000" pitchFamily="2" charset="2"/>
              <a:buChar char="ü"/>
            </a:pPr>
            <a:r>
              <a:rPr lang="en-US" sz="4400" dirty="0">
                <a:latin typeface="Helvetica Light" panose="020B0403020202020204"/>
              </a:rPr>
              <a:t>Justin consents to the modification. </a:t>
            </a:r>
          </a:p>
          <a:p>
            <a:pPr>
              <a:buFont typeface="Wingdings" panose="05000000000000000000" pitchFamily="2" charset="2"/>
              <a:buChar char="ü"/>
            </a:pPr>
            <a:r>
              <a:rPr lang="en-US" sz="4400" dirty="0">
                <a:latin typeface="Helvetica Light" panose="020B0403020202020204"/>
              </a:rPr>
              <a:t>Justin is not fully restricted from meeting his new internet friends, he will have the option to meet in safer, public settings. </a:t>
            </a:r>
          </a:p>
          <a:p>
            <a:pPr>
              <a:buFont typeface="Wingdings" panose="05000000000000000000" pitchFamily="2" charset="2"/>
              <a:buChar char="ü"/>
            </a:pPr>
            <a:r>
              <a:rPr lang="en-US" sz="4400" dirty="0">
                <a:latin typeface="Helvetica Light" panose="020B0403020202020204"/>
              </a:rPr>
              <a:t>Staff will provide ongoing supports to Justin to learn how to have safe online behavior. This is included in Justin’s plan and the modification will be reviewed quarterly.</a:t>
            </a:r>
          </a:p>
          <a:p>
            <a:pPr>
              <a:buFont typeface="Wingdings" panose="05000000000000000000" pitchFamily="2" charset="2"/>
              <a:buChar char="ü"/>
            </a:pPr>
            <a:r>
              <a:rPr lang="en-US" sz="4400" dirty="0">
                <a:latin typeface="Helvetica Light" panose="020B0403020202020204"/>
              </a:rPr>
              <a:t> The Safety Restriction Form is completed.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24</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Justin’s Story</a:t>
            </a:r>
          </a:p>
        </p:txBody>
      </p:sp>
    </p:spTree>
    <p:extLst>
      <p:ext uri="{BB962C8B-B14F-4D97-AF65-F5344CB8AC3E}">
        <p14:creationId xmlns:p14="http://schemas.microsoft.com/office/powerpoint/2010/main" val="3515606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Amelia’s Story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a:bodyPr>
          <a:lstStyle/>
          <a:p>
            <a:pPr marL="0" indent="0">
              <a:spcBef>
                <a:spcPts val="0"/>
              </a:spcBef>
              <a:buNone/>
            </a:pPr>
            <a:r>
              <a:rPr lang="en-US" sz="2400" dirty="0">
                <a:latin typeface="Helvetica Light" panose="020B0403020202020204"/>
              </a:rPr>
              <a:t>Amelia is a woman who lives in a sponsored residential setting. She has a diagnosis of Prader-Willi Syndrome and has been recently diagnosed with diabetes and high blood pressure. Amelia frequently tells her sponsor provider that she feels tired and gets headaches often. </a:t>
            </a:r>
          </a:p>
          <a:p>
            <a:pPr marL="0" indent="0">
              <a:spcBef>
                <a:spcPts val="0"/>
              </a:spcBef>
              <a:buNone/>
            </a:pPr>
            <a:endParaRPr lang="en-US" sz="2400" dirty="0">
              <a:latin typeface="Helvetica Light" panose="020B0403020202020204"/>
            </a:endParaRPr>
          </a:p>
          <a:p>
            <a:pPr marL="0" indent="0">
              <a:spcBef>
                <a:spcPts val="0"/>
              </a:spcBef>
              <a:buNone/>
            </a:pPr>
            <a:r>
              <a:rPr lang="en-US" sz="2400" dirty="0">
                <a:latin typeface="Helvetica Light" panose="020B0403020202020204"/>
              </a:rPr>
              <a:t>Amelia’s health is greatly impacted by her Prader-Willi Syndrome, but she reports being unable to stop eating because she is always hungry. Amelia and her support team decided to try keeping only diabetic-friendly snacks available, but Amelia continued to overeat and have negative side-effects (like headaches/ increased blood sugar).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25</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Amelia’s Story</a:t>
            </a:r>
          </a:p>
        </p:txBody>
      </p:sp>
    </p:spTree>
    <p:extLst>
      <p:ext uri="{BB962C8B-B14F-4D97-AF65-F5344CB8AC3E}">
        <p14:creationId xmlns:p14="http://schemas.microsoft.com/office/powerpoint/2010/main" val="2042474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Amelia’s Story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a:bodyPr>
          <a:lstStyle/>
          <a:p>
            <a:pPr marL="0" indent="0">
              <a:buNone/>
            </a:pPr>
            <a:r>
              <a:rPr lang="en-US" sz="2400" dirty="0">
                <a:latin typeface="Helvetica Light" panose="020B0403020202020204"/>
              </a:rPr>
              <a:t>Amelia’s sponsor supported her to seek guidance from her doctor and a dietitian, but Amelia reported that she will not be able to follow their diet plans. As a last resort, Amelia and her team have decided to limit access to the pantry by using a lock and with this plan in place Amelia will be better able to control her diet. </a:t>
            </a:r>
          </a:p>
          <a:p>
            <a:pPr marL="0" indent="0">
              <a:buNone/>
            </a:pPr>
            <a:r>
              <a:rPr lang="en-US" sz="2400" dirty="0">
                <a:latin typeface="Helvetica Light" panose="020B0403020202020204"/>
              </a:rPr>
              <a:t>Amelia was involved in this decision and agreed to the modification. Amelia’s provider also consulted with DBHDS Human Rights prior to installing the lock.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26</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Amelia’s Story</a:t>
            </a:r>
          </a:p>
        </p:txBody>
      </p:sp>
      <p:pic>
        <p:nvPicPr>
          <p:cNvPr id="9" name="Picture 8" descr="A person holding a tablet">
            <a:extLst>
              <a:ext uri="{FF2B5EF4-FFF2-40B4-BE49-F238E27FC236}">
                <a16:creationId xmlns:a16="http://schemas.microsoft.com/office/drawing/2014/main" id="{2BD46B6B-53A4-F364-390E-87AF556534C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56176" y="4946904"/>
            <a:ext cx="1639824" cy="965516"/>
          </a:xfrm>
          <a:prstGeom prst="rect">
            <a:avLst/>
          </a:prstGeom>
        </p:spPr>
      </p:pic>
    </p:spTree>
    <p:extLst>
      <p:ext uri="{BB962C8B-B14F-4D97-AF65-F5344CB8AC3E}">
        <p14:creationId xmlns:p14="http://schemas.microsoft.com/office/powerpoint/2010/main" val="607834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Amelia’s Story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a:bodyPr>
          <a:lstStyle/>
          <a:p>
            <a:pPr>
              <a:buFont typeface="Wingdings" panose="05000000000000000000" pitchFamily="2" charset="2"/>
              <a:buChar char="ü"/>
            </a:pPr>
            <a:r>
              <a:rPr lang="en-US" sz="3200" dirty="0">
                <a:latin typeface="Helvetica Light" panose="020B0403020202020204"/>
              </a:rPr>
              <a:t>Amelia’s access to food is causing a health risk. </a:t>
            </a:r>
          </a:p>
          <a:p>
            <a:pPr>
              <a:buFont typeface="Wingdings" panose="05000000000000000000" pitchFamily="2" charset="2"/>
              <a:buChar char="ü"/>
            </a:pPr>
            <a:r>
              <a:rPr lang="en-US" sz="3200" dirty="0">
                <a:latin typeface="Helvetica Light" panose="020B0403020202020204"/>
              </a:rPr>
              <a:t>Amelia’s provider tried less-restrictive options before implementing a modification.</a:t>
            </a:r>
          </a:p>
          <a:p>
            <a:pPr>
              <a:buFont typeface="Wingdings" panose="05000000000000000000" pitchFamily="2" charset="2"/>
              <a:buChar char="ü"/>
            </a:pPr>
            <a:r>
              <a:rPr lang="en-US" sz="3200" dirty="0">
                <a:latin typeface="Helvetica Light" panose="020B0403020202020204"/>
              </a:rPr>
              <a:t>Amelia consented to the modification. </a:t>
            </a:r>
          </a:p>
          <a:p>
            <a:pPr>
              <a:buFont typeface="Wingdings" panose="05000000000000000000" pitchFamily="2" charset="2"/>
              <a:buChar char="ü"/>
            </a:pPr>
            <a:r>
              <a:rPr lang="en-US" sz="3200" dirty="0">
                <a:latin typeface="Helvetica Light" panose="020B0403020202020204"/>
              </a:rPr>
              <a:t>The provider contacted DBHDS Human Rights.</a:t>
            </a:r>
          </a:p>
          <a:p>
            <a:pPr>
              <a:buFont typeface="Wingdings" panose="05000000000000000000" pitchFamily="2" charset="2"/>
              <a:buChar char="ü"/>
            </a:pPr>
            <a:r>
              <a:rPr lang="en-US" sz="3200" dirty="0">
                <a:latin typeface="Helvetica Light" panose="020B0403020202020204"/>
              </a:rPr>
              <a:t>Provider documented appropriately.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27</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Amelia’s Story</a:t>
            </a:r>
          </a:p>
        </p:txBody>
      </p:sp>
    </p:spTree>
    <p:extLst>
      <p:ext uri="{BB962C8B-B14F-4D97-AF65-F5344CB8AC3E}">
        <p14:creationId xmlns:p14="http://schemas.microsoft.com/office/powerpoint/2010/main" val="5833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What is NOT a Modification</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fontScale="92500" lnSpcReduction="10000"/>
          </a:bodyPr>
          <a:lstStyle/>
          <a:p>
            <a:pPr marL="0" indent="0">
              <a:buNone/>
            </a:pPr>
            <a:r>
              <a:rPr lang="en-US" sz="2400" dirty="0">
                <a:latin typeface="Helvetica Light" panose="020B0403020202020204"/>
              </a:rPr>
              <a:t>Eric works at Target and his shift begins at 9am. In order to make it to work on time, Eric must wake up at 7:30am. Eric does set an alarm on his phone, but he often sleeps through it. Eric has asked his residential staff to support him by waking him up no later than 7:40am if he sleeps through his alarm. This is NOT a modification to Eric’s ability to direct his own schedule. This is a requested support that is outlined in his part V and implemented by his support team. </a:t>
            </a:r>
          </a:p>
          <a:p>
            <a:pPr marL="0" indent="0">
              <a:buNone/>
            </a:pPr>
            <a:endParaRPr lang="en-US" sz="2400" dirty="0">
              <a:latin typeface="Helvetica Light" panose="020B0403020202020204"/>
            </a:endParaRPr>
          </a:p>
          <a:p>
            <a:pPr marL="0" indent="0">
              <a:buNone/>
            </a:pPr>
            <a:r>
              <a:rPr lang="en-US" sz="2400" dirty="0">
                <a:latin typeface="Helvetica Light" panose="020B0403020202020204"/>
              </a:rPr>
              <a:t>Jordan is prone to losing his front door key. As a result, Jordan’s sponsored provider keeps the front door key in a lock box outside of the garage. Jordan knows the code for the lock box and is able to access the key whenever needed. This is NOT a modification to Jordan’s ability to access the key to his home. He has access to the key and feels satisfied with the current set-up.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28</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NOT Modification</a:t>
            </a:r>
          </a:p>
        </p:txBody>
      </p:sp>
    </p:spTree>
    <p:extLst>
      <p:ext uri="{BB962C8B-B14F-4D97-AF65-F5344CB8AC3E}">
        <p14:creationId xmlns:p14="http://schemas.microsoft.com/office/powerpoint/2010/main" val="124018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What is NOT a Modification</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fontScale="92500" lnSpcReduction="20000"/>
          </a:bodyPr>
          <a:lstStyle/>
          <a:p>
            <a:pPr marL="0" indent="0">
              <a:buNone/>
            </a:pPr>
            <a:r>
              <a:rPr lang="en-US" sz="2400" dirty="0">
                <a:latin typeface="Helvetica Light" panose="020B0403020202020204"/>
              </a:rPr>
              <a:t>Tristan is an individual who resides in a sponsored setting. He has limited motor skills and requires full staff support with all ADL needs. His part V outlines his support needs and gives staff specific instruction for how to best provide him privacy. Tristan is left alone while using the toilet and knocks on the wall when he is ready for staff to support him. This system provides Tristan with privacy and dignity. This is NOT a modification to his right to privacy. It is simply the level of support needed to complete the ADL tasks. </a:t>
            </a:r>
          </a:p>
          <a:p>
            <a:pPr marL="0" indent="0">
              <a:buNone/>
            </a:pPr>
            <a:endParaRPr lang="en-US" sz="2400" dirty="0">
              <a:latin typeface="Helvetica Light" panose="020B0403020202020204"/>
            </a:endParaRPr>
          </a:p>
          <a:p>
            <a:pPr marL="0" indent="0">
              <a:buNone/>
            </a:pPr>
            <a:r>
              <a:rPr lang="en-US" sz="2400" dirty="0" err="1">
                <a:latin typeface="Helvetica Light" panose="020B0403020202020204"/>
              </a:rPr>
              <a:t>Rashan</a:t>
            </a:r>
            <a:r>
              <a:rPr lang="en-US" sz="2400" dirty="0">
                <a:latin typeface="Helvetica Light" panose="020B0403020202020204"/>
              </a:rPr>
              <a:t> likes to live in a minimal environment. He does not like bright colors, items on his walls or any tabletop decorations. </a:t>
            </a:r>
            <a:r>
              <a:rPr lang="en-US" sz="2400" dirty="0" err="1">
                <a:latin typeface="Helvetica Light" panose="020B0403020202020204"/>
              </a:rPr>
              <a:t>Rashan’s</a:t>
            </a:r>
            <a:r>
              <a:rPr lang="en-US" sz="2400" dirty="0">
                <a:latin typeface="Helvetica Light" panose="020B0403020202020204"/>
              </a:rPr>
              <a:t> only décor request is black-out curtains in his room. </a:t>
            </a:r>
            <a:r>
              <a:rPr lang="en-US" sz="2400" dirty="0" err="1">
                <a:latin typeface="Helvetica Light" panose="020B0403020202020204"/>
              </a:rPr>
              <a:t>Rashan’s</a:t>
            </a:r>
            <a:r>
              <a:rPr lang="en-US" sz="2400" dirty="0">
                <a:latin typeface="Helvetica Light" panose="020B0403020202020204"/>
              </a:rPr>
              <a:t> support team did notice that he seems to like the color blue and selected a blue comforter and pillowcases. </a:t>
            </a:r>
            <a:r>
              <a:rPr lang="en-US" sz="2400" dirty="0" err="1">
                <a:latin typeface="Helvetica Light" panose="020B0403020202020204"/>
              </a:rPr>
              <a:t>Rashan’s</a:t>
            </a:r>
            <a:r>
              <a:rPr lang="en-US" sz="2400" dirty="0">
                <a:latin typeface="Helvetica Light" panose="020B0403020202020204"/>
              </a:rPr>
              <a:t> room is minimal, but this is NOT a modification. This is his preference and does not require a modification. </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29</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NOT Modification</a:t>
            </a:r>
          </a:p>
        </p:txBody>
      </p:sp>
    </p:spTree>
    <p:extLst>
      <p:ext uri="{BB962C8B-B14F-4D97-AF65-F5344CB8AC3E}">
        <p14:creationId xmlns:p14="http://schemas.microsoft.com/office/powerpoint/2010/main" val="109929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33F6-948C-6D78-707E-3BE7011483CC}"/>
              </a:ext>
            </a:extLst>
          </p:cNvPr>
          <p:cNvSpPr>
            <a:spLocks noGrp="1"/>
          </p:cNvSpPr>
          <p:nvPr>
            <p:ph type="title"/>
          </p:nvPr>
        </p:nvSpPr>
        <p:spPr/>
        <p:txBody>
          <a:bodyPr/>
          <a:lstStyle/>
          <a:p>
            <a:r>
              <a:rPr lang="en-US" b="1" dirty="0"/>
              <a:t>Purpose of Training</a:t>
            </a:r>
          </a:p>
        </p:txBody>
      </p:sp>
      <p:sp>
        <p:nvSpPr>
          <p:cNvPr id="3" name="Content Placeholder 2">
            <a:extLst>
              <a:ext uri="{FF2B5EF4-FFF2-40B4-BE49-F238E27FC236}">
                <a16:creationId xmlns:a16="http://schemas.microsoft.com/office/drawing/2014/main" id="{D91BF5B3-1150-06A3-EFB4-134EE4E3F5F3}"/>
              </a:ext>
            </a:extLst>
          </p:cNvPr>
          <p:cNvSpPr>
            <a:spLocks noGrp="1"/>
          </p:cNvSpPr>
          <p:nvPr>
            <p:ph idx="1"/>
          </p:nvPr>
        </p:nvSpPr>
        <p:spPr/>
        <p:txBody>
          <a:bodyPr/>
          <a:lstStyle/>
          <a:p>
            <a:r>
              <a:rPr lang="en-US" sz="3200" dirty="0">
                <a:latin typeface="Helvetica Light" panose="020B0403020202020204"/>
              </a:rPr>
              <a:t>The purpose of this training is to discuss the specific protections that are outlined in the HCBS Final Rule.  Providers of Sponsored Residential, Group Home, Supported Employment, Day Programs, and Supported Living are required to FULLY comply with all HCBS requirements.</a:t>
            </a:r>
            <a:endParaRPr lang="en-US" dirty="0">
              <a:latin typeface="Helvetica Light" panose="020B0403020202020204"/>
            </a:endParaRPr>
          </a:p>
        </p:txBody>
      </p:sp>
      <p:sp>
        <p:nvSpPr>
          <p:cNvPr id="4" name="Date Placeholder 3">
            <a:extLst>
              <a:ext uri="{FF2B5EF4-FFF2-40B4-BE49-F238E27FC236}">
                <a16:creationId xmlns:a16="http://schemas.microsoft.com/office/drawing/2014/main" id="{D5D72FB7-0D0A-63B6-26E4-2BFC862F066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EDB018A-A0F1-4EB2-5B4A-4A5471DD73E3}"/>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5A5949E2-B31B-FDEA-1395-1B88A14743BA}"/>
              </a:ext>
            </a:extLst>
          </p:cNvPr>
          <p:cNvSpPr>
            <a:spLocks noGrp="1"/>
          </p:cNvSpPr>
          <p:nvPr>
            <p:ph type="sldNum" sz="quarter" idx="12"/>
          </p:nvPr>
        </p:nvSpPr>
        <p:spPr/>
        <p:txBody>
          <a:bodyPr/>
          <a:lstStyle/>
          <a:p>
            <a:fld id="{5874D6C6-B3A5-4F2C-A6BF-E3D57C3A1219}" type="slidenum">
              <a:rPr lang="en-US" smtClean="0"/>
              <a:t>3</a:t>
            </a:fld>
            <a:endParaRPr lang="en-US"/>
          </a:p>
        </p:txBody>
      </p:sp>
      <p:sp>
        <p:nvSpPr>
          <p:cNvPr id="7" name="Content Placeholder 6">
            <a:extLst>
              <a:ext uri="{FF2B5EF4-FFF2-40B4-BE49-F238E27FC236}">
                <a16:creationId xmlns:a16="http://schemas.microsoft.com/office/drawing/2014/main" id="{F8A7B3B8-165C-1D46-3DEA-5F931EB48AA4}"/>
              </a:ext>
            </a:extLst>
          </p:cNvPr>
          <p:cNvSpPr>
            <a:spLocks noGrp="1"/>
          </p:cNvSpPr>
          <p:nvPr>
            <p:ph sz="quarter" idx="13"/>
          </p:nvPr>
        </p:nvSpPr>
        <p:spPr/>
        <p:txBody>
          <a:bodyPr/>
          <a:lstStyle/>
          <a:p>
            <a:r>
              <a:rPr lang="en-US" dirty="0"/>
              <a:t>Purpose of Training</a:t>
            </a:r>
          </a:p>
        </p:txBody>
      </p:sp>
    </p:spTree>
    <p:extLst>
      <p:ext uri="{BB962C8B-B14F-4D97-AF65-F5344CB8AC3E}">
        <p14:creationId xmlns:p14="http://schemas.microsoft.com/office/powerpoint/2010/main" val="421817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9BC-0CCB-F8EF-3B31-88291F8686B3}"/>
              </a:ext>
            </a:extLst>
          </p:cNvPr>
          <p:cNvSpPr>
            <a:spLocks noGrp="1"/>
          </p:cNvSpPr>
          <p:nvPr>
            <p:ph type="title"/>
          </p:nvPr>
        </p:nvSpPr>
        <p:spPr>
          <a:xfrm>
            <a:off x="457200" y="1084263"/>
            <a:ext cx="10515600" cy="954850"/>
          </a:xfrm>
        </p:spPr>
        <p:txBody>
          <a:bodyPr/>
          <a:lstStyle/>
          <a:p>
            <a:r>
              <a:rPr lang="en-US" b="1" dirty="0"/>
              <a:t>Modification Summary</a:t>
            </a:r>
          </a:p>
        </p:txBody>
      </p:sp>
      <p:sp>
        <p:nvSpPr>
          <p:cNvPr id="3" name="Content Placeholder 2">
            <a:extLst>
              <a:ext uri="{FF2B5EF4-FFF2-40B4-BE49-F238E27FC236}">
                <a16:creationId xmlns:a16="http://schemas.microsoft.com/office/drawing/2014/main" id="{B216300A-B03B-8B57-FBBA-7BF1E6C4D29D}"/>
              </a:ext>
            </a:extLst>
          </p:cNvPr>
          <p:cNvSpPr>
            <a:spLocks noGrp="1"/>
          </p:cNvSpPr>
          <p:nvPr>
            <p:ph idx="1"/>
          </p:nvPr>
        </p:nvSpPr>
        <p:spPr>
          <a:xfrm>
            <a:off x="457200" y="2139696"/>
            <a:ext cx="10232136" cy="3672141"/>
          </a:xfrm>
        </p:spPr>
        <p:txBody>
          <a:bodyPr>
            <a:normAutofit lnSpcReduction="10000"/>
          </a:bodyPr>
          <a:lstStyle/>
          <a:p>
            <a:r>
              <a:rPr lang="en-US" sz="2400" dirty="0">
                <a:latin typeface="Helvetica Light" panose="020B0403020202020204"/>
              </a:rPr>
              <a:t>A modification should not be used because the provider believes that the individual is incapable of exercising his/her/their HCBS rights. </a:t>
            </a:r>
            <a:r>
              <a:rPr lang="en-US" sz="2400" b="1" dirty="0">
                <a:latin typeface="Helvetica Light" panose="020B0403020202020204"/>
              </a:rPr>
              <a:t>HCBS rights are inherent Human Rights.</a:t>
            </a:r>
          </a:p>
          <a:p>
            <a:r>
              <a:rPr lang="en-US" sz="2400" dirty="0">
                <a:latin typeface="Helvetica Light" panose="020B0403020202020204"/>
              </a:rPr>
              <a:t>A modification is not to be used to restrict people from doing things the provider is uncomfortable with. </a:t>
            </a:r>
          </a:p>
          <a:p>
            <a:r>
              <a:rPr lang="en-US" sz="2400" dirty="0">
                <a:latin typeface="Helvetica Light" panose="020B0403020202020204"/>
              </a:rPr>
              <a:t>A modification is only to be used for health and safety reasons.</a:t>
            </a:r>
          </a:p>
          <a:p>
            <a:r>
              <a:rPr lang="en-US" sz="2400" dirty="0">
                <a:latin typeface="Helvetica Light" panose="020B0403020202020204"/>
              </a:rPr>
              <a:t>A modification must follow the process outlined in the settings regulation (modifications are justified and documented, with alternatives, consent given, and revisited regularly by the provider.)</a:t>
            </a:r>
          </a:p>
          <a:p>
            <a:r>
              <a:rPr lang="en-US" sz="2400" dirty="0">
                <a:latin typeface="Helvetica Light" panose="020B0403020202020204"/>
              </a:rPr>
              <a:t>As providers, we are there to </a:t>
            </a:r>
            <a:r>
              <a:rPr lang="en-US" sz="2400" b="1" dirty="0">
                <a:latin typeface="Helvetica Light" panose="020B0403020202020204"/>
              </a:rPr>
              <a:t>support</a:t>
            </a:r>
            <a:r>
              <a:rPr lang="en-US" sz="2400" dirty="0">
                <a:latin typeface="Helvetica Light" panose="020B0403020202020204"/>
              </a:rPr>
              <a:t> individuals and help them to </a:t>
            </a:r>
            <a:r>
              <a:rPr lang="en-US" sz="2400" b="1" dirty="0">
                <a:latin typeface="Helvetica Light" panose="020B0403020202020204"/>
              </a:rPr>
              <a:t>build skills</a:t>
            </a:r>
            <a:r>
              <a:rPr lang="en-US" sz="2400" dirty="0">
                <a:latin typeface="Helvetica Light" panose="020B0403020202020204"/>
              </a:rPr>
              <a:t>.</a:t>
            </a:r>
          </a:p>
          <a:p>
            <a:pPr marL="0" indent="0">
              <a:spcBef>
                <a:spcPts val="0"/>
              </a:spcBef>
              <a:buNone/>
            </a:pPr>
            <a:endParaRPr lang="en-US" sz="2400" dirty="0">
              <a:latin typeface="Helvetica Light" panose="020B0403020202020204"/>
            </a:endParaRPr>
          </a:p>
        </p:txBody>
      </p:sp>
      <p:sp>
        <p:nvSpPr>
          <p:cNvPr id="4" name="Date Placeholder 3">
            <a:extLst>
              <a:ext uri="{FF2B5EF4-FFF2-40B4-BE49-F238E27FC236}">
                <a16:creationId xmlns:a16="http://schemas.microsoft.com/office/drawing/2014/main" id="{6D4C829C-468D-9BE4-10C1-BEE7FDCC837F}"/>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A9C802F-F338-D660-1043-50045FDA0800}"/>
              </a:ext>
            </a:extLst>
          </p:cNvPr>
          <p:cNvSpPr>
            <a:spLocks noGrp="1"/>
          </p:cNvSpPr>
          <p:nvPr>
            <p:ph type="ftr" sz="quarter" idx="11"/>
          </p:nvPr>
        </p:nvSpPr>
        <p:spPr/>
        <p:txBody>
          <a:bodyPr/>
          <a:lstStyle/>
          <a:p>
            <a:r>
              <a:rPr lang="en-US" dirty="0"/>
              <a:t>HCBS for Providers</a:t>
            </a:r>
          </a:p>
        </p:txBody>
      </p:sp>
      <p:sp>
        <p:nvSpPr>
          <p:cNvPr id="6" name="Slide Number Placeholder 5">
            <a:extLst>
              <a:ext uri="{FF2B5EF4-FFF2-40B4-BE49-F238E27FC236}">
                <a16:creationId xmlns:a16="http://schemas.microsoft.com/office/drawing/2014/main" id="{77CD1535-A062-10F4-1AC2-007CDB2F105D}"/>
              </a:ext>
            </a:extLst>
          </p:cNvPr>
          <p:cNvSpPr>
            <a:spLocks noGrp="1"/>
          </p:cNvSpPr>
          <p:nvPr>
            <p:ph type="sldNum" sz="quarter" idx="12"/>
          </p:nvPr>
        </p:nvSpPr>
        <p:spPr/>
        <p:txBody>
          <a:bodyPr/>
          <a:lstStyle/>
          <a:p>
            <a:fld id="{5874D6C6-B3A5-4F2C-A6BF-E3D57C3A1219}" type="slidenum">
              <a:rPr lang="en-US" smtClean="0"/>
              <a:t>30</a:t>
            </a:fld>
            <a:endParaRPr lang="en-US" dirty="0"/>
          </a:p>
        </p:txBody>
      </p:sp>
      <p:sp>
        <p:nvSpPr>
          <p:cNvPr id="7" name="Content Placeholder 6">
            <a:extLst>
              <a:ext uri="{FF2B5EF4-FFF2-40B4-BE49-F238E27FC236}">
                <a16:creationId xmlns:a16="http://schemas.microsoft.com/office/drawing/2014/main" id="{0F252D9F-08D2-3C77-015B-F66693DAA6F9}"/>
              </a:ext>
            </a:extLst>
          </p:cNvPr>
          <p:cNvSpPr>
            <a:spLocks noGrp="1"/>
          </p:cNvSpPr>
          <p:nvPr>
            <p:ph sz="quarter" idx="13"/>
          </p:nvPr>
        </p:nvSpPr>
        <p:spPr/>
        <p:txBody>
          <a:bodyPr/>
          <a:lstStyle/>
          <a:p>
            <a:r>
              <a:rPr lang="en-US" dirty="0"/>
              <a:t>Modification Summary</a:t>
            </a:r>
          </a:p>
        </p:txBody>
      </p:sp>
    </p:spTree>
    <p:extLst>
      <p:ext uri="{BB962C8B-B14F-4D97-AF65-F5344CB8AC3E}">
        <p14:creationId xmlns:p14="http://schemas.microsoft.com/office/powerpoint/2010/main" val="171859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9FF7-833A-297A-042F-5B992D563A16}"/>
              </a:ext>
            </a:extLst>
          </p:cNvPr>
          <p:cNvSpPr>
            <a:spLocks noGrp="1"/>
          </p:cNvSpPr>
          <p:nvPr>
            <p:ph type="title"/>
          </p:nvPr>
        </p:nvSpPr>
        <p:spPr/>
        <p:txBody>
          <a:bodyPr/>
          <a:lstStyle/>
          <a:p>
            <a:r>
              <a:rPr lang="en-US" b="1" dirty="0"/>
              <a:t>Common Remediation Areas for Providers</a:t>
            </a:r>
          </a:p>
        </p:txBody>
      </p:sp>
      <p:sp>
        <p:nvSpPr>
          <p:cNvPr id="3" name="Content Placeholder 2">
            <a:extLst>
              <a:ext uri="{FF2B5EF4-FFF2-40B4-BE49-F238E27FC236}">
                <a16:creationId xmlns:a16="http://schemas.microsoft.com/office/drawing/2014/main" id="{55D81292-3000-184C-BF74-CDE4B2BDC232}"/>
              </a:ext>
            </a:extLst>
          </p:cNvPr>
          <p:cNvSpPr>
            <a:spLocks noGrp="1"/>
          </p:cNvSpPr>
          <p:nvPr>
            <p:ph sz="half" idx="1"/>
          </p:nvPr>
        </p:nvSpPr>
        <p:spPr/>
        <p:txBody>
          <a:bodyPr>
            <a:normAutofit fontScale="92500" lnSpcReduction="10000"/>
          </a:bodyPr>
          <a:lstStyle/>
          <a:p>
            <a:pPr lvl="0">
              <a:lnSpc>
                <a:spcPct val="80000"/>
              </a:lnSpc>
              <a:spcBef>
                <a:spcPts val="2200"/>
              </a:spcBef>
              <a:buChar char="-"/>
            </a:pPr>
            <a:r>
              <a:rPr lang="en-US" sz="1600" dirty="0">
                <a:latin typeface="Helvetica Light" panose="020B0403020202020204"/>
              </a:rPr>
              <a:t>HCBS rights not being understood or distinguished from Human Rights</a:t>
            </a:r>
          </a:p>
          <a:p>
            <a:pPr lvl="0">
              <a:lnSpc>
                <a:spcPct val="80000"/>
              </a:lnSpc>
              <a:spcBef>
                <a:spcPts val="2200"/>
              </a:spcBef>
              <a:buChar char="-"/>
            </a:pPr>
            <a:r>
              <a:rPr lang="en-US" sz="1600" dirty="0">
                <a:latin typeface="Helvetica Light" panose="020B0403020202020204"/>
              </a:rPr>
              <a:t>Documentation not showing community involvement, choice, autonomy and independence</a:t>
            </a:r>
          </a:p>
          <a:p>
            <a:pPr lvl="0">
              <a:lnSpc>
                <a:spcPct val="80000"/>
              </a:lnSpc>
              <a:spcBef>
                <a:spcPts val="2200"/>
              </a:spcBef>
              <a:buChar char="-"/>
            </a:pPr>
            <a:r>
              <a:rPr lang="en-US" sz="1600" dirty="0">
                <a:latin typeface="Helvetica Light" panose="020B0403020202020204"/>
              </a:rPr>
              <a:t>Documents not using person-centered language – don’t use client, resident, participant, consumer</a:t>
            </a:r>
          </a:p>
          <a:p>
            <a:pPr lvl="0">
              <a:lnSpc>
                <a:spcPct val="80000"/>
              </a:lnSpc>
              <a:spcBef>
                <a:spcPts val="2200"/>
              </a:spcBef>
              <a:buChar char="-"/>
            </a:pPr>
            <a:r>
              <a:rPr lang="en-US" sz="1600" dirty="0">
                <a:latin typeface="Helvetica Light" panose="020B0403020202020204"/>
              </a:rPr>
              <a:t>Individuals not having keys to bedroom doors and front door of home</a:t>
            </a:r>
          </a:p>
          <a:p>
            <a:pPr lvl="0">
              <a:lnSpc>
                <a:spcPct val="80000"/>
              </a:lnSpc>
              <a:spcBef>
                <a:spcPts val="2200"/>
              </a:spcBef>
              <a:buChar char="-"/>
            </a:pPr>
            <a:r>
              <a:rPr lang="en-US" sz="1600" dirty="0">
                <a:latin typeface="Helvetica Light" panose="020B0403020202020204"/>
              </a:rPr>
              <a:t>Modifications to HCBS rights not being documented in Part V</a:t>
            </a:r>
          </a:p>
          <a:p>
            <a:pPr lvl="0">
              <a:lnSpc>
                <a:spcPct val="80000"/>
              </a:lnSpc>
              <a:spcBef>
                <a:spcPts val="2200"/>
              </a:spcBef>
              <a:buChar char="-"/>
            </a:pPr>
            <a:r>
              <a:rPr lang="en-US" sz="1600" dirty="0">
                <a:latin typeface="Helvetica Light" panose="020B0403020202020204"/>
              </a:rPr>
              <a:t>Provider lease agreements/residential agreements not addressing reason for eviction and giving proper notice</a:t>
            </a:r>
          </a:p>
          <a:p>
            <a:endParaRPr lang="en-US" dirty="0"/>
          </a:p>
        </p:txBody>
      </p:sp>
      <p:sp>
        <p:nvSpPr>
          <p:cNvPr id="4" name="Content Placeholder 3">
            <a:extLst>
              <a:ext uri="{FF2B5EF4-FFF2-40B4-BE49-F238E27FC236}">
                <a16:creationId xmlns:a16="http://schemas.microsoft.com/office/drawing/2014/main" id="{84528EC2-3F8E-69CC-1C78-4C72D019DC28}"/>
              </a:ext>
            </a:extLst>
          </p:cNvPr>
          <p:cNvSpPr>
            <a:spLocks noGrp="1"/>
          </p:cNvSpPr>
          <p:nvPr>
            <p:ph sz="half" idx="2"/>
          </p:nvPr>
        </p:nvSpPr>
        <p:spPr/>
        <p:txBody>
          <a:bodyPr/>
          <a:lstStyle/>
          <a:p>
            <a:pPr lvl="0">
              <a:lnSpc>
                <a:spcPct val="80000"/>
              </a:lnSpc>
              <a:spcBef>
                <a:spcPts val="2200"/>
              </a:spcBef>
              <a:buChar char="-"/>
            </a:pPr>
            <a:r>
              <a:rPr lang="en-US" sz="1600" dirty="0">
                <a:latin typeface="Helvetica Light" panose="020B0403020202020204"/>
                <a:cs typeface="Helvetica" panose="020B0604020202020204" pitchFamily="34" charset="0"/>
              </a:rPr>
              <a:t>Individual inability to access or spend own money</a:t>
            </a:r>
          </a:p>
          <a:p>
            <a:pPr lvl="0">
              <a:lnSpc>
                <a:spcPct val="80000"/>
              </a:lnSpc>
              <a:spcBef>
                <a:spcPts val="2200"/>
              </a:spcBef>
              <a:buChar char="-"/>
            </a:pPr>
            <a:r>
              <a:rPr lang="en-US" sz="1600" dirty="0">
                <a:latin typeface="Helvetica Light" panose="020B0403020202020204"/>
                <a:cs typeface="Helvetica" panose="020B0604020202020204" pitchFamily="34" charset="0"/>
              </a:rPr>
              <a:t>Providers not understanding TRUE Community engagement</a:t>
            </a:r>
          </a:p>
          <a:p>
            <a:pPr lvl="0">
              <a:lnSpc>
                <a:spcPct val="80000"/>
              </a:lnSpc>
              <a:spcBef>
                <a:spcPts val="2200"/>
              </a:spcBef>
              <a:buChar char="-"/>
            </a:pPr>
            <a:r>
              <a:rPr lang="en-US" sz="1600" dirty="0">
                <a:latin typeface="Helvetica Light" panose="020B0403020202020204"/>
                <a:cs typeface="Helvetica" panose="020B0604020202020204" pitchFamily="34" charset="0"/>
              </a:rPr>
              <a:t>Activities not individualized, supports happening in large groups – no individual outings</a:t>
            </a:r>
          </a:p>
          <a:p>
            <a:pPr>
              <a:lnSpc>
                <a:spcPct val="80000"/>
              </a:lnSpc>
              <a:spcBef>
                <a:spcPts val="2200"/>
              </a:spcBef>
            </a:pPr>
            <a:r>
              <a:rPr lang="en-US" sz="1600" dirty="0">
                <a:latin typeface="Helvetica Light" panose="020B0403020202020204"/>
                <a:cs typeface="Helvetica" panose="020B0604020202020204" pitchFamily="34" charset="0"/>
              </a:rPr>
              <a:t>-Excessive signage in the person’s home</a:t>
            </a:r>
          </a:p>
          <a:p>
            <a:pPr lvl="0">
              <a:lnSpc>
                <a:spcPct val="80000"/>
              </a:lnSpc>
              <a:spcBef>
                <a:spcPts val="2200"/>
              </a:spcBef>
              <a:buChar char="-"/>
            </a:pPr>
            <a:r>
              <a:rPr lang="en-US" sz="1600" dirty="0">
                <a:latin typeface="Helvetica Light" panose="020B0403020202020204"/>
                <a:cs typeface="Helvetica" panose="020B0604020202020204" pitchFamily="34" charset="0"/>
              </a:rPr>
              <a:t>No evidence of transportation options</a:t>
            </a:r>
          </a:p>
          <a:p>
            <a:pPr lvl="0">
              <a:lnSpc>
                <a:spcPct val="80000"/>
              </a:lnSpc>
              <a:spcBef>
                <a:spcPts val="2200"/>
              </a:spcBef>
              <a:buChar char="-"/>
            </a:pPr>
            <a:r>
              <a:rPr lang="en-US" sz="1600" dirty="0">
                <a:latin typeface="Helvetica Light" panose="020B0403020202020204"/>
                <a:cs typeface="Helvetica" panose="020B0604020202020204" pitchFamily="34" charset="0"/>
              </a:rPr>
              <a:t>Accessibility – individuals need access to all common areas of the home (basement, lofts, office, laundry room)</a:t>
            </a:r>
          </a:p>
          <a:p>
            <a:endParaRPr lang="en-US" dirty="0"/>
          </a:p>
        </p:txBody>
      </p:sp>
      <p:sp>
        <p:nvSpPr>
          <p:cNvPr id="5" name="Date Placeholder 4">
            <a:extLst>
              <a:ext uri="{FF2B5EF4-FFF2-40B4-BE49-F238E27FC236}">
                <a16:creationId xmlns:a16="http://schemas.microsoft.com/office/drawing/2014/main" id="{0EF125DC-85AA-16D6-19F1-593979D9A394}"/>
              </a:ext>
            </a:extLst>
          </p:cNvPr>
          <p:cNvSpPr>
            <a:spLocks noGrp="1"/>
          </p:cNvSpPr>
          <p:nvPr>
            <p:ph type="dt" sz="half" idx="10"/>
          </p:nvPr>
        </p:nvSpPr>
        <p:spPr/>
        <p:txBody>
          <a:bodyPr/>
          <a:lstStyle/>
          <a:p>
            <a:r>
              <a:rPr lang="en-US" dirty="0"/>
              <a:t>01/2024</a:t>
            </a:r>
          </a:p>
        </p:txBody>
      </p:sp>
      <p:sp>
        <p:nvSpPr>
          <p:cNvPr id="6" name="Footer Placeholder 5">
            <a:extLst>
              <a:ext uri="{FF2B5EF4-FFF2-40B4-BE49-F238E27FC236}">
                <a16:creationId xmlns:a16="http://schemas.microsoft.com/office/drawing/2014/main" id="{92110CDA-5E83-D694-73CE-1049B685B591}"/>
              </a:ext>
            </a:extLst>
          </p:cNvPr>
          <p:cNvSpPr>
            <a:spLocks noGrp="1"/>
          </p:cNvSpPr>
          <p:nvPr>
            <p:ph type="ftr" sz="quarter" idx="11"/>
          </p:nvPr>
        </p:nvSpPr>
        <p:spPr/>
        <p:txBody>
          <a:bodyPr/>
          <a:lstStyle/>
          <a:p>
            <a:r>
              <a:rPr lang="en-US" dirty="0"/>
              <a:t>HCBS for Providers</a:t>
            </a:r>
          </a:p>
          <a:p>
            <a:endParaRPr lang="en-US" dirty="0"/>
          </a:p>
        </p:txBody>
      </p:sp>
      <p:sp>
        <p:nvSpPr>
          <p:cNvPr id="7" name="Slide Number Placeholder 6">
            <a:extLst>
              <a:ext uri="{FF2B5EF4-FFF2-40B4-BE49-F238E27FC236}">
                <a16:creationId xmlns:a16="http://schemas.microsoft.com/office/drawing/2014/main" id="{5F58CDED-4D9E-7D49-4C97-D4B4F4E8C24E}"/>
              </a:ext>
            </a:extLst>
          </p:cNvPr>
          <p:cNvSpPr>
            <a:spLocks noGrp="1"/>
          </p:cNvSpPr>
          <p:nvPr>
            <p:ph type="sldNum" sz="quarter" idx="12"/>
          </p:nvPr>
        </p:nvSpPr>
        <p:spPr/>
        <p:txBody>
          <a:bodyPr/>
          <a:lstStyle/>
          <a:p>
            <a:fld id="{5874D6C6-B3A5-4F2C-A6BF-E3D57C3A1219}" type="slidenum">
              <a:rPr lang="en-US" smtClean="0"/>
              <a:t>31</a:t>
            </a:fld>
            <a:endParaRPr lang="en-US"/>
          </a:p>
        </p:txBody>
      </p:sp>
      <p:sp>
        <p:nvSpPr>
          <p:cNvPr id="8" name="Content Placeholder 7">
            <a:extLst>
              <a:ext uri="{FF2B5EF4-FFF2-40B4-BE49-F238E27FC236}">
                <a16:creationId xmlns:a16="http://schemas.microsoft.com/office/drawing/2014/main" id="{91BE82A7-554C-2C5F-2C5C-C671D8831C08}"/>
              </a:ext>
            </a:extLst>
          </p:cNvPr>
          <p:cNvSpPr>
            <a:spLocks noGrp="1"/>
          </p:cNvSpPr>
          <p:nvPr>
            <p:ph sz="quarter" idx="13"/>
          </p:nvPr>
        </p:nvSpPr>
        <p:spPr/>
        <p:txBody>
          <a:bodyPr/>
          <a:lstStyle/>
          <a:p>
            <a:r>
              <a:rPr lang="en-US" dirty="0"/>
              <a:t>Common Areas Needing Improvement</a:t>
            </a:r>
          </a:p>
        </p:txBody>
      </p:sp>
    </p:spTree>
    <p:extLst>
      <p:ext uri="{BB962C8B-B14F-4D97-AF65-F5344CB8AC3E}">
        <p14:creationId xmlns:p14="http://schemas.microsoft.com/office/powerpoint/2010/main" val="242690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66C9-278B-5D1A-2371-FDC651A6265F}"/>
              </a:ext>
            </a:extLst>
          </p:cNvPr>
          <p:cNvSpPr>
            <a:spLocks noGrp="1"/>
          </p:cNvSpPr>
          <p:nvPr>
            <p:ph type="title"/>
          </p:nvPr>
        </p:nvSpPr>
        <p:spPr/>
        <p:txBody>
          <a:bodyPr/>
          <a:lstStyle/>
          <a:p>
            <a:r>
              <a:rPr lang="en-US" b="1" dirty="0"/>
              <a:t>CMS Findings During Site Visits</a:t>
            </a:r>
          </a:p>
        </p:txBody>
      </p:sp>
      <p:sp>
        <p:nvSpPr>
          <p:cNvPr id="3" name="Content Placeholder 2">
            <a:extLst>
              <a:ext uri="{FF2B5EF4-FFF2-40B4-BE49-F238E27FC236}">
                <a16:creationId xmlns:a16="http://schemas.microsoft.com/office/drawing/2014/main" id="{170C8111-21D5-6252-FDF9-719594A8C2A7}"/>
              </a:ext>
            </a:extLst>
          </p:cNvPr>
          <p:cNvSpPr>
            <a:spLocks noGrp="1"/>
          </p:cNvSpPr>
          <p:nvPr>
            <p:ph sz="half" idx="1"/>
          </p:nvPr>
        </p:nvSpPr>
        <p:spPr/>
        <p:txBody>
          <a:bodyPr>
            <a:normAutofit fontScale="92500" lnSpcReduction="10000"/>
          </a:bodyPr>
          <a:lstStyle/>
          <a:p>
            <a:pPr lvl="0">
              <a:lnSpc>
                <a:spcPct val="80000"/>
              </a:lnSpc>
              <a:spcBef>
                <a:spcPts val="2200"/>
              </a:spcBef>
              <a:buChar char="-"/>
            </a:pPr>
            <a:r>
              <a:rPr lang="en-US" sz="1600" dirty="0">
                <a:latin typeface="Helvetica Light" panose="020B0403020202020204"/>
              </a:rPr>
              <a:t>All outings planned as a group – activities not individualized.</a:t>
            </a:r>
          </a:p>
          <a:p>
            <a:pPr lvl="0">
              <a:lnSpc>
                <a:spcPct val="80000"/>
              </a:lnSpc>
              <a:spcBef>
                <a:spcPts val="2200"/>
              </a:spcBef>
              <a:buChar char="-"/>
            </a:pPr>
            <a:r>
              <a:rPr lang="en-US" sz="1600" dirty="0">
                <a:latin typeface="Helvetica Light" panose="020B0403020202020204"/>
              </a:rPr>
              <a:t>Individuals get a weekly allowance and have little control over finances.</a:t>
            </a:r>
          </a:p>
          <a:p>
            <a:pPr lvl="0">
              <a:lnSpc>
                <a:spcPct val="80000"/>
              </a:lnSpc>
              <a:spcBef>
                <a:spcPts val="2200"/>
              </a:spcBef>
              <a:buChar char="-"/>
            </a:pPr>
            <a:r>
              <a:rPr lang="en-US" sz="1600" dirty="0">
                <a:latin typeface="Helvetica Light" panose="020B0403020202020204"/>
              </a:rPr>
              <a:t>Token system where individuals get to do things for good behavior.</a:t>
            </a:r>
          </a:p>
          <a:p>
            <a:pPr lvl="0">
              <a:lnSpc>
                <a:spcPct val="80000"/>
              </a:lnSpc>
              <a:spcBef>
                <a:spcPts val="2200"/>
              </a:spcBef>
              <a:buChar char="-"/>
            </a:pPr>
            <a:r>
              <a:rPr lang="en-US" sz="1600" dirty="0">
                <a:latin typeface="Helvetica Light" panose="020B0403020202020204"/>
              </a:rPr>
              <a:t>Lease in place but vague on eviction protections and appeal rights for the individuals.</a:t>
            </a:r>
          </a:p>
          <a:p>
            <a:pPr lvl="0">
              <a:lnSpc>
                <a:spcPct val="80000"/>
              </a:lnSpc>
              <a:spcBef>
                <a:spcPts val="2200"/>
              </a:spcBef>
              <a:buChar char="-"/>
            </a:pPr>
            <a:r>
              <a:rPr lang="en-US" sz="1600" dirty="0">
                <a:latin typeface="Helvetica Light" panose="020B0403020202020204"/>
              </a:rPr>
              <a:t>Individuals did not have control over their schedules or activities</a:t>
            </a:r>
          </a:p>
          <a:p>
            <a:pPr lvl="0">
              <a:lnSpc>
                <a:spcPct val="80000"/>
              </a:lnSpc>
              <a:spcBef>
                <a:spcPts val="2200"/>
              </a:spcBef>
              <a:buChar char="-"/>
            </a:pPr>
            <a:r>
              <a:rPr lang="en-US" sz="1600" dirty="0">
                <a:latin typeface="Helvetica Light" panose="020B0403020202020204"/>
              </a:rPr>
              <a:t>Plans indicate many modifications and restrictions without any supporting documentation.</a:t>
            </a:r>
          </a:p>
          <a:p>
            <a:endParaRPr lang="en-US" dirty="0"/>
          </a:p>
        </p:txBody>
      </p:sp>
      <p:sp>
        <p:nvSpPr>
          <p:cNvPr id="4" name="Content Placeholder 3">
            <a:extLst>
              <a:ext uri="{FF2B5EF4-FFF2-40B4-BE49-F238E27FC236}">
                <a16:creationId xmlns:a16="http://schemas.microsoft.com/office/drawing/2014/main" id="{D493E30C-F78C-DA5C-CA5C-DDC0ED56921F}"/>
              </a:ext>
            </a:extLst>
          </p:cNvPr>
          <p:cNvSpPr>
            <a:spLocks noGrp="1"/>
          </p:cNvSpPr>
          <p:nvPr>
            <p:ph sz="half" idx="2"/>
          </p:nvPr>
        </p:nvSpPr>
        <p:spPr/>
        <p:txBody>
          <a:bodyPr/>
          <a:lstStyle/>
          <a:p>
            <a:pPr lvl="0">
              <a:lnSpc>
                <a:spcPct val="80000"/>
              </a:lnSpc>
              <a:spcBef>
                <a:spcPts val="2200"/>
              </a:spcBef>
              <a:buChar char="-"/>
            </a:pPr>
            <a:r>
              <a:rPr lang="en-US" sz="1600" dirty="0">
                <a:latin typeface="Helvetica Light" panose="020B0403020202020204"/>
                <a:cs typeface="Helvetica" panose="020B0604020202020204" pitchFamily="34" charset="0"/>
              </a:rPr>
              <a:t>Medication schedules/Individual information posted in home – excessive signage and does not consider dignity of individuals in the home.  </a:t>
            </a:r>
          </a:p>
          <a:p>
            <a:pPr lvl="0">
              <a:lnSpc>
                <a:spcPct val="80000"/>
              </a:lnSpc>
              <a:spcBef>
                <a:spcPts val="2200"/>
              </a:spcBef>
              <a:buChar char="-"/>
            </a:pPr>
            <a:r>
              <a:rPr lang="en-US" sz="1600" dirty="0">
                <a:latin typeface="Helvetica Light" panose="020B0403020202020204"/>
                <a:cs typeface="Helvetica" panose="020B0604020202020204" pitchFamily="34" charset="0"/>
              </a:rPr>
              <a:t>Staff unaware of HCBS regulations</a:t>
            </a:r>
          </a:p>
          <a:p>
            <a:pPr lvl="0">
              <a:lnSpc>
                <a:spcPct val="80000"/>
              </a:lnSpc>
              <a:spcBef>
                <a:spcPts val="2200"/>
              </a:spcBef>
              <a:buChar char="-"/>
            </a:pPr>
            <a:r>
              <a:rPr lang="en-US" sz="1600" dirty="0">
                <a:latin typeface="Helvetica Light" panose="020B0403020202020204"/>
                <a:cs typeface="Helvetica" panose="020B0604020202020204" pitchFamily="34" charset="0"/>
              </a:rPr>
              <a:t>Staff wear uniforms – institutional/lacks dignity</a:t>
            </a:r>
          </a:p>
          <a:p>
            <a:pPr lvl="0">
              <a:lnSpc>
                <a:spcPct val="80000"/>
              </a:lnSpc>
              <a:spcBef>
                <a:spcPts val="2200"/>
              </a:spcBef>
              <a:buChar char="-"/>
            </a:pPr>
            <a:r>
              <a:rPr lang="en-US" sz="1600" dirty="0">
                <a:latin typeface="Helvetica Light" panose="020B0403020202020204"/>
                <a:cs typeface="Helvetica" panose="020B0604020202020204" pitchFamily="34" charset="0"/>
              </a:rPr>
              <a:t>Setting has visiting hours</a:t>
            </a:r>
          </a:p>
          <a:p>
            <a:pPr lvl="0">
              <a:lnSpc>
                <a:spcPct val="80000"/>
              </a:lnSpc>
              <a:spcBef>
                <a:spcPts val="2200"/>
              </a:spcBef>
              <a:buChar char="-"/>
            </a:pPr>
            <a:r>
              <a:rPr lang="en-US" sz="1600" dirty="0">
                <a:latin typeface="Helvetica Light" panose="020B0403020202020204"/>
                <a:cs typeface="Helvetica" panose="020B0604020202020204" pitchFamily="34" charset="0"/>
              </a:rPr>
              <a:t>Staff walking in individuals’ rooms without asking permission or knocking.</a:t>
            </a:r>
          </a:p>
          <a:p>
            <a:pPr lvl="0">
              <a:lnSpc>
                <a:spcPct val="80000"/>
              </a:lnSpc>
              <a:spcBef>
                <a:spcPts val="2200"/>
              </a:spcBef>
              <a:buChar char="-"/>
            </a:pPr>
            <a:r>
              <a:rPr lang="en-US" sz="1600" dirty="0">
                <a:latin typeface="Helvetica Light" panose="020B0403020202020204"/>
                <a:cs typeface="Helvetica" panose="020B0604020202020204" pitchFamily="34" charset="0"/>
              </a:rPr>
              <a:t>Indoor cameras without consent and policy reviewed by Human Rights.</a:t>
            </a:r>
          </a:p>
          <a:p>
            <a:endParaRPr lang="en-US" dirty="0"/>
          </a:p>
        </p:txBody>
      </p:sp>
      <p:sp>
        <p:nvSpPr>
          <p:cNvPr id="5" name="Date Placeholder 4">
            <a:extLst>
              <a:ext uri="{FF2B5EF4-FFF2-40B4-BE49-F238E27FC236}">
                <a16:creationId xmlns:a16="http://schemas.microsoft.com/office/drawing/2014/main" id="{9FC158AC-E79C-6B37-EE60-1DBB0059D7A1}"/>
              </a:ext>
            </a:extLst>
          </p:cNvPr>
          <p:cNvSpPr>
            <a:spLocks noGrp="1"/>
          </p:cNvSpPr>
          <p:nvPr>
            <p:ph type="dt" sz="half" idx="10"/>
          </p:nvPr>
        </p:nvSpPr>
        <p:spPr/>
        <p:txBody>
          <a:bodyPr/>
          <a:lstStyle/>
          <a:p>
            <a:r>
              <a:rPr lang="en-US" dirty="0"/>
              <a:t>01/2024</a:t>
            </a:r>
          </a:p>
        </p:txBody>
      </p:sp>
      <p:sp>
        <p:nvSpPr>
          <p:cNvPr id="6" name="Footer Placeholder 5">
            <a:extLst>
              <a:ext uri="{FF2B5EF4-FFF2-40B4-BE49-F238E27FC236}">
                <a16:creationId xmlns:a16="http://schemas.microsoft.com/office/drawing/2014/main" id="{6EE4DA5E-501E-8F58-2D64-0DF03AAD7D02}"/>
              </a:ext>
            </a:extLst>
          </p:cNvPr>
          <p:cNvSpPr>
            <a:spLocks noGrp="1"/>
          </p:cNvSpPr>
          <p:nvPr>
            <p:ph type="ftr" sz="quarter" idx="11"/>
          </p:nvPr>
        </p:nvSpPr>
        <p:spPr/>
        <p:txBody>
          <a:bodyPr/>
          <a:lstStyle/>
          <a:p>
            <a:r>
              <a:rPr lang="en-US" dirty="0"/>
              <a:t>HCBS for Providers</a:t>
            </a:r>
          </a:p>
          <a:p>
            <a:endParaRPr lang="en-US" dirty="0"/>
          </a:p>
        </p:txBody>
      </p:sp>
      <p:sp>
        <p:nvSpPr>
          <p:cNvPr id="7" name="Slide Number Placeholder 6">
            <a:extLst>
              <a:ext uri="{FF2B5EF4-FFF2-40B4-BE49-F238E27FC236}">
                <a16:creationId xmlns:a16="http://schemas.microsoft.com/office/drawing/2014/main" id="{876D3FEC-BCDA-8621-B31E-86A93C63FC90}"/>
              </a:ext>
            </a:extLst>
          </p:cNvPr>
          <p:cNvSpPr>
            <a:spLocks noGrp="1"/>
          </p:cNvSpPr>
          <p:nvPr>
            <p:ph type="sldNum" sz="quarter" idx="12"/>
          </p:nvPr>
        </p:nvSpPr>
        <p:spPr/>
        <p:txBody>
          <a:bodyPr/>
          <a:lstStyle/>
          <a:p>
            <a:fld id="{5874D6C6-B3A5-4F2C-A6BF-E3D57C3A1219}" type="slidenum">
              <a:rPr lang="en-US" smtClean="0"/>
              <a:t>32</a:t>
            </a:fld>
            <a:endParaRPr lang="en-US"/>
          </a:p>
        </p:txBody>
      </p:sp>
      <p:sp>
        <p:nvSpPr>
          <p:cNvPr id="8" name="Content Placeholder 7">
            <a:extLst>
              <a:ext uri="{FF2B5EF4-FFF2-40B4-BE49-F238E27FC236}">
                <a16:creationId xmlns:a16="http://schemas.microsoft.com/office/drawing/2014/main" id="{374EA149-85B5-1475-5391-51C05E15CCBF}"/>
              </a:ext>
            </a:extLst>
          </p:cNvPr>
          <p:cNvSpPr>
            <a:spLocks noGrp="1"/>
          </p:cNvSpPr>
          <p:nvPr>
            <p:ph sz="quarter" idx="13"/>
          </p:nvPr>
        </p:nvSpPr>
        <p:spPr/>
        <p:txBody>
          <a:bodyPr/>
          <a:lstStyle/>
          <a:p>
            <a:r>
              <a:rPr lang="en-US" dirty="0"/>
              <a:t>CMS Findings</a:t>
            </a:r>
          </a:p>
        </p:txBody>
      </p:sp>
    </p:spTree>
    <p:extLst>
      <p:ext uri="{BB962C8B-B14F-4D97-AF65-F5344CB8AC3E}">
        <p14:creationId xmlns:p14="http://schemas.microsoft.com/office/powerpoint/2010/main" val="2467767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14FC-75F6-9E3F-91DE-530E6CB3AA49}"/>
              </a:ext>
            </a:extLst>
          </p:cNvPr>
          <p:cNvSpPr>
            <a:spLocks noGrp="1"/>
          </p:cNvSpPr>
          <p:nvPr>
            <p:ph type="title"/>
          </p:nvPr>
        </p:nvSpPr>
        <p:spPr/>
        <p:txBody>
          <a:bodyPr/>
          <a:lstStyle/>
          <a:p>
            <a:r>
              <a:rPr lang="en-US" b="1" dirty="0"/>
              <a:t>Full Compliance</a:t>
            </a:r>
          </a:p>
        </p:txBody>
      </p:sp>
      <p:sp>
        <p:nvSpPr>
          <p:cNvPr id="3" name="Content Placeholder 2">
            <a:extLst>
              <a:ext uri="{FF2B5EF4-FFF2-40B4-BE49-F238E27FC236}">
                <a16:creationId xmlns:a16="http://schemas.microsoft.com/office/drawing/2014/main" id="{4A7B8CF7-9A1A-51CD-90CA-DEE0E75A18EA}"/>
              </a:ext>
            </a:extLst>
          </p:cNvPr>
          <p:cNvSpPr>
            <a:spLocks noGrp="1"/>
          </p:cNvSpPr>
          <p:nvPr>
            <p:ph idx="1"/>
          </p:nvPr>
        </p:nvSpPr>
        <p:spPr>
          <a:xfrm>
            <a:off x="457200" y="2139352"/>
            <a:ext cx="10515600" cy="3672486"/>
          </a:xfrm>
        </p:spPr>
        <p:txBody>
          <a:bodyPr>
            <a:normAutofit lnSpcReduction="10000"/>
          </a:bodyPr>
          <a:lstStyle/>
          <a:p>
            <a:pPr algn="l" rtl="0" fontAlgn="base">
              <a:buFont typeface="Arial" panose="020B0604020202020204" pitchFamily="34" charset="0"/>
              <a:buChar char="•"/>
            </a:pPr>
            <a:r>
              <a:rPr lang="en-US" sz="2000" b="0" i="0" u="none" strike="noStrike" dirty="0">
                <a:effectLst/>
                <a:latin typeface="Helvetica Light" panose="020B0403020202020204"/>
              </a:rPr>
              <a:t>Once a setting has achieved full compliance, a letter will be sent to the provider. </a:t>
            </a:r>
            <a:r>
              <a:rPr lang="en-US" sz="2000" b="0" i="0" dirty="0">
                <a:effectLst/>
                <a:latin typeface="Helvetica Light" panose="020B0403020202020204"/>
              </a:rPr>
              <a:t>​</a:t>
            </a:r>
          </a:p>
          <a:p>
            <a:pPr algn="l" rtl="0" fontAlgn="base">
              <a:buFont typeface="Arial" panose="020B0604020202020204" pitchFamily="34" charset="0"/>
              <a:buChar char="•"/>
            </a:pPr>
            <a:r>
              <a:rPr lang="en-US" sz="2000" b="1" i="0" u="none" strike="noStrike" dirty="0">
                <a:effectLst/>
                <a:latin typeface="Helvetica Light" panose="020B0403020202020204"/>
              </a:rPr>
              <a:t>Reaching HCBS compliance is not a one-time achievement</a:t>
            </a:r>
            <a:r>
              <a:rPr lang="en-US" sz="2000" b="0" i="0" u="none" strike="noStrike" dirty="0">
                <a:effectLst/>
                <a:latin typeface="Helvetica Light" panose="020B0403020202020204"/>
              </a:rPr>
              <a:t>.  A provider must maintain their compliance status which will be monitored on an ongoing basis through: </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The DBHDS Office of Licensing</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The Office of Human Rights</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DMAS QMR</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Support Coordination  and other quality monitoring reviews. </a:t>
            </a:r>
            <a:r>
              <a:rPr lang="en-US" sz="2000" b="0" i="0" dirty="0">
                <a:effectLst/>
                <a:latin typeface="Helvetica Light" panose="020B0403020202020204"/>
              </a:rPr>
              <a:t>​</a:t>
            </a:r>
          </a:p>
          <a:p>
            <a:pPr algn="l" rtl="0" fontAlgn="base">
              <a:buFont typeface="Arial" panose="020B0604020202020204" pitchFamily="34" charset="0"/>
              <a:buChar char="•"/>
            </a:pPr>
            <a:r>
              <a:rPr lang="en-US" sz="2000" b="1" i="0" u="none" strike="noStrike" dirty="0">
                <a:effectLst/>
                <a:latin typeface="Helvetica Light" panose="020B0403020202020204"/>
              </a:rPr>
              <a:t>If a setting can’t reach full compliance, the provider participation agreement will be reviewed</a:t>
            </a:r>
            <a:r>
              <a:rPr lang="en-US" sz="2000" b="0" i="0" u="none" strike="noStrike" dirty="0">
                <a:effectLst/>
                <a:latin typeface="Helvetica Light" panose="020B0403020202020204"/>
              </a:rPr>
              <a:t>. Possible consequences include:</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suspension of billing, and </a:t>
            </a:r>
            <a:r>
              <a:rPr lang="en-US" sz="2000" b="0" i="0" dirty="0">
                <a:effectLst/>
                <a:latin typeface="Helvetica Light" panose="020B0403020202020204"/>
              </a:rPr>
              <a:t>​</a:t>
            </a:r>
          </a:p>
          <a:p>
            <a:pPr lvl="1" fontAlgn="base"/>
            <a:r>
              <a:rPr lang="en-US" sz="2000" b="0" i="0" u="none" strike="noStrike" dirty="0">
                <a:effectLst/>
                <a:latin typeface="Helvetica Light" panose="020B0403020202020204"/>
              </a:rPr>
              <a:t>removal of the agreement. </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49AFA685-7F1F-AB88-423D-D33C8D8E05F1}"/>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B8A0813-4564-44BE-0FCB-7C0E020328C6}"/>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AF5D7BD3-DA51-8982-750A-46315A8EAD6A}"/>
              </a:ext>
            </a:extLst>
          </p:cNvPr>
          <p:cNvSpPr>
            <a:spLocks noGrp="1"/>
          </p:cNvSpPr>
          <p:nvPr>
            <p:ph type="sldNum" sz="quarter" idx="12"/>
          </p:nvPr>
        </p:nvSpPr>
        <p:spPr/>
        <p:txBody>
          <a:bodyPr/>
          <a:lstStyle/>
          <a:p>
            <a:fld id="{5874D6C6-B3A5-4F2C-A6BF-E3D57C3A1219}" type="slidenum">
              <a:rPr lang="en-US" smtClean="0"/>
              <a:t>33</a:t>
            </a:fld>
            <a:endParaRPr lang="en-US"/>
          </a:p>
        </p:txBody>
      </p:sp>
      <p:sp>
        <p:nvSpPr>
          <p:cNvPr id="7" name="Content Placeholder 6">
            <a:extLst>
              <a:ext uri="{FF2B5EF4-FFF2-40B4-BE49-F238E27FC236}">
                <a16:creationId xmlns:a16="http://schemas.microsoft.com/office/drawing/2014/main" id="{6516D42F-A124-2D0B-E84E-CEC5EBD8DAD7}"/>
              </a:ext>
            </a:extLst>
          </p:cNvPr>
          <p:cNvSpPr>
            <a:spLocks noGrp="1"/>
          </p:cNvSpPr>
          <p:nvPr>
            <p:ph sz="quarter" idx="13"/>
          </p:nvPr>
        </p:nvSpPr>
        <p:spPr/>
        <p:txBody>
          <a:bodyPr/>
          <a:lstStyle/>
          <a:p>
            <a:r>
              <a:rPr lang="en-US" dirty="0"/>
              <a:t>Full Compliance</a:t>
            </a:r>
          </a:p>
        </p:txBody>
      </p:sp>
      <p:pic>
        <p:nvPicPr>
          <p:cNvPr id="9" name="Picture 8" descr="Icon">
            <a:extLst>
              <a:ext uri="{FF2B5EF4-FFF2-40B4-BE49-F238E27FC236}">
                <a16:creationId xmlns:a16="http://schemas.microsoft.com/office/drawing/2014/main" id="{91FBBD68-A59F-BD95-63CA-6619A649F3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4192" y="4754880"/>
            <a:ext cx="2042160" cy="1237932"/>
          </a:xfrm>
          <a:prstGeom prst="rect">
            <a:avLst/>
          </a:prstGeom>
        </p:spPr>
      </p:pic>
    </p:spTree>
    <p:extLst>
      <p:ext uri="{BB962C8B-B14F-4D97-AF65-F5344CB8AC3E}">
        <p14:creationId xmlns:p14="http://schemas.microsoft.com/office/powerpoint/2010/main" val="2441267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BCA5-C53F-A1AE-3898-854D1392CC3F}"/>
              </a:ext>
            </a:extLst>
          </p:cNvPr>
          <p:cNvSpPr>
            <a:spLocks noGrp="1"/>
          </p:cNvSpPr>
          <p:nvPr>
            <p:ph type="title"/>
          </p:nvPr>
        </p:nvSpPr>
        <p:spPr/>
        <p:txBody>
          <a:bodyPr/>
          <a:lstStyle/>
          <a:p>
            <a:r>
              <a:rPr lang="en-US" b="1" dirty="0"/>
              <a:t>HCBS Resources</a:t>
            </a:r>
          </a:p>
        </p:txBody>
      </p:sp>
      <p:sp>
        <p:nvSpPr>
          <p:cNvPr id="3" name="Content Placeholder 2">
            <a:extLst>
              <a:ext uri="{FF2B5EF4-FFF2-40B4-BE49-F238E27FC236}">
                <a16:creationId xmlns:a16="http://schemas.microsoft.com/office/drawing/2014/main" id="{D11699E9-3CFA-5CC1-EA51-D01A8087B20D}"/>
              </a:ext>
            </a:extLst>
          </p:cNvPr>
          <p:cNvSpPr>
            <a:spLocks noGrp="1"/>
          </p:cNvSpPr>
          <p:nvPr>
            <p:ph idx="1"/>
          </p:nvPr>
        </p:nvSpPr>
        <p:spPr>
          <a:xfrm>
            <a:off x="526211" y="2156604"/>
            <a:ext cx="10515600" cy="3617133"/>
          </a:xfrm>
        </p:spPr>
        <p:txBody>
          <a:bodyPr/>
          <a:lstStyle/>
          <a:p>
            <a:pPr marL="0" indent="0" rtl="0" fontAlgn="base">
              <a:buNone/>
            </a:pPr>
            <a:r>
              <a:rPr lang="en-US" sz="2000" b="1" i="0" u="none" strike="noStrike" dirty="0">
                <a:effectLst/>
                <a:latin typeface="Helvetica Light" panose="020B0403020202020204"/>
              </a:rPr>
              <a:t>Statewide Waiver Transition Plan for review: </a:t>
            </a:r>
            <a:r>
              <a:rPr lang="en-US" sz="2000" b="1" i="0" dirty="0">
                <a:effectLst/>
                <a:latin typeface="Helvetica Light" panose="020B0403020202020204"/>
              </a:rPr>
              <a:t>​</a:t>
            </a:r>
          </a:p>
          <a:p>
            <a:pPr rtl="0" fontAlgn="base"/>
            <a:r>
              <a:rPr lang="en-US" sz="2000" b="0" i="0" u="sng" strike="noStrike" dirty="0">
                <a:solidFill>
                  <a:schemeClr val="accent4"/>
                </a:solidFill>
                <a:effectLst/>
                <a:latin typeface="Helvetica Light" panose="020B0403020202020204"/>
                <a:hlinkClick r:id="rId2">
                  <a:extLst>
                    <a:ext uri="{A12FA001-AC4F-418D-AE19-62706E023703}">
                      <ahyp:hlinkClr xmlns:ahyp="http://schemas.microsoft.com/office/drawing/2018/hyperlinkcolor" val="tx"/>
                    </a:ext>
                  </a:extLst>
                </a:hlinkClick>
              </a:rPr>
              <a:t>http://www.dmas.virginia.gov/Content_pgs/HCBS.aspx</a:t>
            </a:r>
            <a:r>
              <a:rPr lang="en-US" sz="2000" b="0" i="0" u="none" strike="noStrike" dirty="0">
                <a:solidFill>
                  <a:schemeClr val="accent4"/>
                </a:solidFill>
                <a:effectLst/>
                <a:latin typeface="Helvetica Light" panose="020B0403020202020204"/>
              </a:rPr>
              <a:t>  </a:t>
            </a:r>
            <a:r>
              <a:rPr lang="en-US" sz="2000" b="0" i="0" dirty="0">
                <a:solidFill>
                  <a:schemeClr val="accent4"/>
                </a:solidFill>
                <a:effectLst/>
                <a:latin typeface="Helvetica Light" panose="020B0403020202020204"/>
              </a:rPr>
              <a:t>​</a:t>
            </a:r>
          </a:p>
          <a:p>
            <a:pPr rtl="0" fontAlgn="base"/>
            <a:endParaRPr lang="en-US" sz="2000" dirty="0">
              <a:solidFill>
                <a:schemeClr val="accent4"/>
              </a:solidFill>
              <a:latin typeface="Helvetica Light" panose="020B0403020202020204"/>
            </a:endParaRPr>
          </a:p>
          <a:p>
            <a:pPr marL="0" indent="0" rtl="0" fontAlgn="base">
              <a:buNone/>
            </a:pPr>
            <a:r>
              <a:rPr lang="en-US" sz="2000" b="1" i="0" dirty="0">
                <a:effectLst/>
                <a:latin typeface="Helvetica Light" panose="020B0403020202020204"/>
              </a:rPr>
              <a:t>HCBS Toolkit</a:t>
            </a:r>
          </a:p>
          <a:p>
            <a:pPr algn="l" rtl="0" fontAlgn="base"/>
            <a:r>
              <a:rPr lang="en-US" sz="2000" b="0" i="0" dirty="0">
                <a:effectLst/>
                <a:latin typeface="Corbel" panose="020B0503020204020204" pitchFamily="34" charset="0"/>
              </a:rPr>
              <a:t>​</a:t>
            </a:r>
            <a:r>
              <a:rPr lang="en-US" sz="2000" b="0" i="0" u="none" strike="noStrike" dirty="0">
                <a:effectLst/>
                <a:latin typeface="Helvetica Light" panose="020B0403020202020204"/>
              </a:rPr>
              <a:t>The Toolkit can be located on the DMAS Website:</a:t>
            </a:r>
            <a:r>
              <a:rPr lang="en-US" sz="2000" b="0" i="0" dirty="0">
                <a:effectLst/>
                <a:latin typeface="Helvetica Light" panose="020B0403020202020204"/>
              </a:rPr>
              <a:t>​</a:t>
            </a:r>
          </a:p>
          <a:p>
            <a:pPr algn="l" rtl="0" fontAlgn="base"/>
            <a:r>
              <a:rPr lang="en-US" sz="2000" b="0" i="0" u="sng" strike="noStrike" dirty="0">
                <a:solidFill>
                  <a:schemeClr val="accent4"/>
                </a:solidFill>
                <a:effectLst/>
                <a:latin typeface="Helvetica Light" panose="020B0403020202020204"/>
                <a:hlinkClick r:id="rId3">
                  <a:extLst>
                    <a:ext uri="{A12FA001-AC4F-418D-AE19-62706E023703}">
                      <ahyp:hlinkClr xmlns:ahyp="http://schemas.microsoft.com/office/drawing/2018/hyperlinkcolor" val="tx"/>
                    </a:ext>
                  </a:extLst>
                </a:hlinkClick>
              </a:rPr>
              <a:t>https://www.dmas.virginia.gov/for-providers/long-term-care/waivers/home-and-community-based-services-toolkit/</a:t>
            </a:r>
            <a:r>
              <a:rPr lang="en-US" sz="2000" b="0" i="0" dirty="0">
                <a:solidFill>
                  <a:schemeClr val="accent4"/>
                </a:solidFill>
                <a:effectLst/>
                <a:latin typeface="Helvetica Light" panose="020B0403020202020204"/>
              </a:rPr>
              <a:t>​</a:t>
            </a:r>
            <a:endParaRPr lang="en-US" sz="2000" b="0" i="0" dirty="0">
              <a:effectLst/>
              <a:latin typeface="Helvetica Light" panose="020B0403020202020204"/>
            </a:endParaRPr>
          </a:p>
          <a:p>
            <a:pPr algn="l" rtl="0" fontAlgn="base"/>
            <a:r>
              <a:rPr lang="en-US" sz="2000" b="0" i="0" u="none" strike="noStrike" dirty="0">
                <a:effectLst/>
                <a:latin typeface="Helvetica Light" panose="020B0403020202020204"/>
              </a:rPr>
              <a:t>You may also reach out directly to DMAS</a:t>
            </a:r>
            <a:r>
              <a:rPr lang="en-US" sz="2000" b="0" i="0" dirty="0">
                <a:effectLst/>
                <a:latin typeface="Helvetica Light" panose="020B0403020202020204"/>
              </a:rPr>
              <a:t>​</a:t>
            </a:r>
          </a:p>
          <a:p>
            <a:pPr algn="l" rtl="0" fontAlgn="base"/>
            <a:r>
              <a:rPr lang="en-US" sz="2000" b="0" i="0" u="sng" strike="noStrike" dirty="0">
                <a:solidFill>
                  <a:schemeClr val="accent4"/>
                </a:solidFill>
                <a:effectLst/>
                <a:latin typeface="Helvetica Light" panose="020B0403020202020204"/>
                <a:hlinkClick r:id="rId4">
                  <a:extLst>
                    <a:ext uri="{A12FA001-AC4F-418D-AE19-62706E023703}">
                      <ahyp:hlinkClr xmlns:ahyp="http://schemas.microsoft.com/office/drawing/2018/hyperlinkcolor" val="tx"/>
                    </a:ext>
                  </a:extLst>
                </a:hlinkClick>
              </a:rPr>
              <a:t>hcbscomments@dmas.virginia.gov</a:t>
            </a:r>
            <a:r>
              <a:rPr lang="en-US" sz="2000" b="0" i="0" dirty="0">
                <a:solidFill>
                  <a:schemeClr val="accent4"/>
                </a:solidFill>
                <a:effectLst/>
                <a:latin typeface="Helvetica Light" panose="020B0403020202020204"/>
              </a:rPr>
              <a:t>​</a:t>
            </a:r>
          </a:p>
          <a:p>
            <a:pPr rtl="0" fontAlgn="base"/>
            <a:endParaRPr lang="en-US" b="0" i="0" dirty="0">
              <a:effectLst/>
              <a:latin typeface="Helvetica Light" panose="020B0403020202020204"/>
            </a:endParaRPr>
          </a:p>
          <a:p>
            <a:endParaRPr lang="en-US" dirty="0"/>
          </a:p>
        </p:txBody>
      </p:sp>
      <p:sp>
        <p:nvSpPr>
          <p:cNvPr id="4" name="Date Placeholder 3">
            <a:extLst>
              <a:ext uri="{FF2B5EF4-FFF2-40B4-BE49-F238E27FC236}">
                <a16:creationId xmlns:a16="http://schemas.microsoft.com/office/drawing/2014/main" id="{93B624CA-7B42-5033-E744-32116DDBD4F5}"/>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920F392C-B555-8866-F9D6-FEDF253B3584}"/>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E0323616-0256-E2BF-3689-19ECCC038B15}"/>
              </a:ext>
            </a:extLst>
          </p:cNvPr>
          <p:cNvSpPr>
            <a:spLocks noGrp="1"/>
          </p:cNvSpPr>
          <p:nvPr>
            <p:ph type="sldNum" sz="quarter" idx="12"/>
          </p:nvPr>
        </p:nvSpPr>
        <p:spPr/>
        <p:txBody>
          <a:bodyPr/>
          <a:lstStyle/>
          <a:p>
            <a:fld id="{5874D6C6-B3A5-4F2C-A6BF-E3D57C3A1219}" type="slidenum">
              <a:rPr lang="en-US" smtClean="0"/>
              <a:t>34</a:t>
            </a:fld>
            <a:endParaRPr lang="en-US"/>
          </a:p>
        </p:txBody>
      </p:sp>
      <p:sp>
        <p:nvSpPr>
          <p:cNvPr id="7" name="Content Placeholder 6">
            <a:extLst>
              <a:ext uri="{FF2B5EF4-FFF2-40B4-BE49-F238E27FC236}">
                <a16:creationId xmlns:a16="http://schemas.microsoft.com/office/drawing/2014/main" id="{044D4E68-84CF-1685-FBC7-3C4C4D5C000B}"/>
              </a:ext>
            </a:extLst>
          </p:cNvPr>
          <p:cNvSpPr>
            <a:spLocks noGrp="1"/>
          </p:cNvSpPr>
          <p:nvPr>
            <p:ph sz="quarter" idx="13"/>
          </p:nvPr>
        </p:nvSpPr>
        <p:spPr/>
        <p:txBody>
          <a:bodyPr/>
          <a:lstStyle/>
          <a:p>
            <a:r>
              <a:rPr lang="en-US" dirty="0"/>
              <a:t>Resources</a:t>
            </a:r>
          </a:p>
        </p:txBody>
      </p:sp>
      <p:pic>
        <p:nvPicPr>
          <p:cNvPr id="1026" name="Picture 2">
            <a:extLst>
              <a:ext uri="{FF2B5EF4-FFF2-40B4-BE49-F238E27FC236}">
                <a16:creationId xmlns:a16="http://schemas.microsoft.com/office/drawing/2014/main" id="{5B33E35A-F7E3-D0DD-344C-9E31A44CB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536" y="2367755"/>
            <a:ext cx="14763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69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D7CD-48CE-C5E5-132B-099CAC04C5AB}"/>
              </a:ext>
            </a:extLst>
          </p:cNvPr>
          <p:cNvSpPr>
            <a:spLocks noGrp="1"/>
          </p:cNvSpPr>
          <p:nvPr>
            <p:ph type="title"/>
          </p:nvPr>
        </p:nvSpPr>
        <p:spPr/>
        <p:txBody>
          <a:bodyPr/>
          <a:lstStyle/>
          <a:p>
            <a:r>
              <a:rPr lang="en-US" b="1" dirty="0"/>
              <a:t>HCBS Resources</a:t>
            </a:r>
          </a:p>
        </p:txBody>
      </p:sp>
      <p:sp>
        <p:nvSpPr>
          <p:cNvPr id="3" name="Content Placeholder 2">
            <a:extLst>
              <a:ext uri="{FF2B5EF4-FFF2-40B4-BE49-F238E27FC236}">
                <a16:creationId xmlns:a16="http://schemas.microsoft.com/office/drawing/2014/main" id="{44763E68-4DA6-C8B0-1715-1D62111FCFA5}"/>
              </a:ext>
            </a:extLst>
          </p:cNvPr>
          <p:cNvSpPr>
            <a:spLocks noGrp="1"/>
          </p:cNvSpPr>
          <p:nvPr>
            <p:ph idx="1"/>
          </p:nvPr>
        </p:nvSpPr>
        <p:spPr>
          <a:xfrm>
            <a:off x="457200" y="2061714"/>
            <a:ext cx="10515600" cy="3750124"/>
          </a:xfrm>
        </p:spPr>
        <p:txBody>
          <a:bodyPr>
            <a:normAutofit lnSpcReduction="10000"/>
          </a:bodyPr>
          <a:lstStyle/>
          <a:p>
            <a:pPr marL="0" indent="0">
              <a:buNone/>
            </a:pPr>
            <a:r>
              <a:rPr lang="en-US" b="1" dirty="0">
                <a:latin typeface="Helvetica Light" panose="020B0403020202020204"/>
              </a:rPr>
              <a:t>	</a:t>
            </a:r>
            <a:r>
              <a:rPr lang="en-US" sz="2000" b="1" dirty="0">
                <a:latin typeface="Helvetica Light" panose="020B0403020202020204"/>
              </a:rPr>
              <a:t>DMAS </a:t>
            </a:r>
          </a:p>
          <a:p>
            <a:pPr marL="0" indent="0">
              <a:buNone/>
            </a:pPr>
            <a:r>
              <a:rPr lang="en-US" sz="2000" dirty="0">
                <a:latin typeface="Helvetica Light" panose="020B0403020202020204"/>
              </a:rPr>
              <a:t>	Katie Morris, Quality and Service Integrity Manager</a:t>
            </a:r>
          </a:p>
          <a:p>
            <a:pPr marL="914400" lvl="2" indent="0">
              <a:buNone/>
            </a:pPr>
            <a:r>
              <a:rPr lang="en-US" sz="2000" dirty="0">
                <a:solidFill>
                  <a:schemeClr val="accent4"/>
                </a:solidFill>
                <a:latin typeface="Helvetica Light" panose="020B0403020202020204"/>
                <a:hlinkClick r:id="rId3">
                  <a:extLst>
                    <a:ext uri="{A12FA001-AC4F-418D-AE19-62706E023703}">
                      <ahyp:hlinkClr xmlns:ahyp="http://schemas.microsoft.com/office/drawing/2018/hyperlinkcolor" val="tx"/>
                    </a:ext>
                  </a:extLst>
                </a:hlinkClick>
              </a:rPr>
              <a:t>Katie.morris@dmas.virginia.gov</a:t>
            </a:r>
            <a:endParaRPr lang="en-US" sz="2000" dirty="0">
              <a:solidFill>
                <a:schemeClr val="accent4"/>
              </a:solidFill>
              <a:latin typeface="Helvetica Light" panose="020B0403020202020204"/>
            </a:endParaRPr>
          </a:p>
          <a:p>
            <a:pPr marL="914400" lvl="2" indent="0">
              <a:buNone/>
            </a:pPr>
            <a:endParaRPr lang="en-US" sz="2000" dirty="0">
              <a:solidFill>
                <a:schemeClr val="accent4"/>
              </a:solidFill>
              <a:latin typeface="Helvetica Light" panose="020B0403020202020204"/>
            </a:endParaRPr>
          </a:p>
          <a:p>
            <a:pPr marL="914400" lvl="2" indent="0">
              <a:buNone/>
            </a:pPr>
            <a:r>
              <a:rPr lang="en-US" sz="2000" b="1" dirty="0">
                <a:latin typeface="Helvetica Light" panose="020B0403020202020204"/>
              </a:rPr>
              <a:t>DBHDS</a:t>
            </a:r>
          </a:p>
          <a:p>
            <a:pPr marL="914400" lvl="2" indent="0">
              <a:buNone/>
            </a:pPr>
            <a:r>
              <a:rPr lang="en-US" sz="2000" dirty="0">
                <a:latin typeface="Helvetica Light" panose="020B0403020202020204"/>
              </a:rPr>
              <a:t>Amie Brittain, Policy and Compliance Manager</a:t>
            </a:r>
          </a:p>
          <a:p>
            <a:pPr marL="914400" lvl="2" indent="0">
              <a:buNone/>
            </a:pPr>
            <a:r>
              <a:rPr lang="en-US" sz="2000" dirty="0">
                <a:solidFill>
                  <a:schemeClr val="accent4"/>
                </a:solidFill>
                <a:latin typeface="Helvetica Light" panose="020B0403020202020204"/>
                <a:hlinkClick r:id="rId4">
                  <a:extLst>
                    <a:ext uri="{A12FA001-AC4F-418D-AE19-62706E023703}">
                      <ahyp:hlinkClr xmlns:ahyp="http://schemas.microsoft.com/office/drawing/2018/hyperlinkcolor" val="tx"/>
                    </a:ext>
                  </a:extLst>
                </a:hlinkClick>
              </a:rPr>
              <a:t>Amie.brittain@dbhds.virginia.gov</a:t>
            </a:r>
            <a:endParaRPr lang="en-US" sz="2000" dirty="0">
              <a:solidFill>
                <a:schemeClr val="accent4"/>
              </a:solidFill>
              <a:latin typeface="Helvetica Light" panose="020B0403020202020204"/>
            </a:endParaRPr>
          </a:p>
          <a:p>
            <a:pPr marL="914400" lvl="2" indent="0">
              <a:buNone/>
            </a:pPr>
            <a:endParaRPr lang="en-US" sz="2000" dirty="0">
              <a:solidFill>
                <a:schemeClr val="accent4"/>
              </a:solidFill>
              <a:latin typeface="Helvetica Light" panose="020B0403020202020204"/>
            </a:endParaRPr>
          </a:p>
          <a:p>
            <a:pPr marL="914400" lvl="2" indent="0">
              <a:buNone/>
            </a:pPr>
            <a:r>
              <a:rPr lang="en-US" sz="2000" b="1" dirty="0">
                <a:latin typeface="Helvetica Light" panose="020B0403020202020204"/>
              </a:rPr>
              <a:t>CRC – All Regions</a:t>
            </a:r>
          </a:p>
          <a:p>
            <a:pPr marL="914400" lvl="2" indent="0">
              <a:buNone/>
            </a:pPr>
            <a:r>
              <a:rPr lang="en-US" sz="2000" dirty="0" err="1">
                <a:latin typeface="Helvetica Light" panose="020B0403020202020204"/>
              </a:rPr>
              <a:t>Ronnitta</a:t>
            </a:r>
            <a:r>
              <a:rPr lang="en-US" sz="2000" dirty="0">
                <a:latin typeface="Helvetica Light" panose="020B0403020202020204"/>
              </a:rPr>
              <a:t> Clements</a:t>
            </a:r>
          </a:p>
          <a:p>
            <a:pPr marL="914400" lvl="2" indent="0">
              <a:buNone/>
            </a:pPr>
            <a:r>
              <a:rPr lang="en-US" sz="2000" dirty="0">
                <a:solidFill>
                  <a:schemeClr val="accent4"/>
                </a:solidFill>
                <a:latin typeface="Helvetica Light" panose="020B0403020202020204"/>
                <a:hlinkClick r:id="rId5">
                  <a:extLst>
                    <a:ext uri="{A12FA001-AC4F-418D-AE19-62706E023703}">
                      <ahyp:hlinkClr xmlns:ahyp="http://schemas.microsoft.com/office/drawing/2018/hyperlinkcolor" val="tx"/>
                    </a:ext>
                  </a:extLst>
                </a:hlinkClick>
              </a:rPr>
              <a:t>Ronnitta.clements@dbhds.virginia.gov</a:t>
            </a:r>
            <a:endParaRPr lang="en-US" sz="2000" dirty="0">
              <a:solidFill>
                <a:schemeClr val="accent4"/>
              </a:solidFill>
              <a:latin typeface="Helvetica Light" panose="020B0403020202020204"/>
            </a:endParaRPr>
          </a:p>
          <a:p>
            <a:pPr marL="914400" lvl="2" indent="0">
              <a:buNone/>
            </a:pPr>
            <a:endParaRPr lang="en-US" dirty="0"/>
          </a:p>
        </p:txBody>
      </p:sp>
      <p:sp>
        <p:nvSpPr>
          <p:cNvPr id="4" name="Date Placeholder 3">
            <a:extLst>
              <a:ext uri="{FF2B5EF4-FFF2-40B4-BE49-F238E27FC236}">
                <a16:creationId xmlns:a16="http://schemas.microsoft.com/office/drawing/2014/main" id="{7A54DDA3-D4ED-6242-1457-3B9A674E409E}"/>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B5393572-52CA-485A-E4DD-A881FFDFD245}"/>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7E04EA1B-7E97-5296-BABA-36091E8D85EF}"/>
              </a:ext>
            </a:extLst>
          </p:cNvPr>
          <p:cNvSpPr>
            <a:spLocks noGrp="1"/>
          </p:cNvSpPr>
          <p:nvPr>
            <p:ph type="sldNum" sz="quarter" idx="12"/>
          </p:nvPr>
        </p:nvSpPr>
        <p:spPr/>
        <p:txBody>
          <a:bodyPr/>
          <a:lstStyle/>
          <a:p>
            <a:fld id="{5874D6C6-B3A5-4F2C-A6BF-E3D57C3A1219}" type="slidenum">
              <a:rPr lang="en-US" smtClean="0"/>
              <a:t>35</a:t>
            </a:fld>
            <a:endParaRPr lang="en-US"/>
          </a:p>
        </p:txBody>
      </p:sp>
      <p:sp>
        <p:nvSpPr>
          <p:cNvPr id="7" name="Content Placeholder 6">
            <a:extLst>
              <a:ext uri="{FF2B5EF4-FFF2-40B4-BE49-F238E27FC236}">
                <a16:creationId xmlns:a16="http://schemas.microsoft.com/office/drawing/2014/main" id="{4535DB9D-4CCC-C8D5-B97A-9F48FE0544FF}"/>
              </a:ext>
            </a:extLst>
          </p:cNvPr>
          <p:cNvSpPr>
            <a:spLocks noGrp="1"/>
          </p:cNvSpPr>
          <p:nvPr>
            <p:ph sz="quarter" idx="13"/>
          </p:nvPr>
        </p:nvSpPr>
        <p:spPr/>
        <p:txBody>
          <a:bodyPr/>
          <a:lstStyle/>
          <a:p>
            <a:r>
              <a:rPr lang="en-US" dirty="0"/>
              <a:t>Resources</a:t>
            </a:r>
          </a:p>
        </p:txBody>
      </p:sp>
      <p:pic>
        <p:nvPicPr>
          <p:cNvPr id="12290" name="Picture 2" descr="Contact Us - DP Coaching Centre">
            <a:extLst>
              <a:ext uri="{FF2B5EF4-FFF2-40B4-BE49-F238E27FC236}">
                <a16:creationId xmlns:a16="http://schemas.microsoft.com/office/drawing/2014/main" id="{45F1B28E-672A-6068-3FB8-A33032FA86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6030" y="1792344"/>
            <a:ext cx="3506770" cy="291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8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76CF-ED02-2F45-78CB-1AFF0DE8A7ED}"/>
              </a:ext>
            </a:extLst>
          </p:cNvPr>
          <p:cNvSpPr>
            <a:spLocks noGrp="1"/>
          </p:cNvSpPr>
          <p:nvPr>
            <p:ph type="title"/>
          </p:nvPr>
        </p:nvSpPr>
        <p:spPr/>
        <p:txBody>
          <a:bodyPr/>
          <a:lstStyle/>
          <a:p>
            <a:r>
              <a:rPr lang="en-US" b="1" dirty="0"/>
              <a:t>“The Goal”</a:t>
            </a:r>
          </a:p>
        </p:txBody>
      </p:sp>
      <p:sp>
        <p:nvSpPr>
          <p:cNvPr id="3" name="Content Placeholder 2">
            <a:extLst>
              <a:ext uri="{FF2B5EF4-FFF2-40B4-BE49-F238E27FC236}">
                <a16:creationId xmlns:a16="http://schemas.microsoft.com/office/drawing/2014/main" id="{CA51734D-50B2-B9F9-62E2-31F67AEE66D2}"/>
              </a:ext>
            </a:extLst>
          </p:cNvPr>
          <p:cNvSpPr>
            <a:spLocks noGrp="1"/>
          </p:cNvSpPr>
          <p:nvPr>
            <p:ph idx="1"/>
          </p:nvPr>
        </p:nvSpPr>
        <p:spPr/>
        <p:txBody>
          <a:bodyPr/>
          <a:lstStyle/>
          <a:p>
            <a:pPr marL="0" indent="0">
              <a:buNone/>
            </a:pPr>
            <a:r>
              <a:rPr lang="en-US" sz="2800" dirty="0">
                <a:latin typeface="Helvetica Light" panose="020B0403020202020204"/>
              </a:rPr>
              <a:t>Individuals receiving Medicaid Home and Community-Based Services (HCBS) must have every opportunity to live with the same rights, freedoms, and degree of self-determination, and have the opportunity to integrate within their community, as anyone not receiving Medicaid Home and Community-Based services. Individuals receiving Waiver funding must have the same opportunity to live as freely and independently as you and me.</a:t>
            </a:r>
          </a:p>
          <a:p>
            <a:endParaRPr lang="en-US" dirty="0"/>
          </a:p>
        </p:txBody>
      </p:sp>
      <p:sp>
        <p:nvSpPr>
          <p:cNvPr id="4" name="Date Placeholder 3">
            <a:extLst>
              <a:ext uri="{FF2B5EF4-FFF2-40B4-BE49-F238E27FC236}">
                <a16:creationId xmlns:a16="http://schemas.microsoft.com/office/drawing/2014/main" id="{08DA1E30-2727-A060-CB54-60D80C1804B9}"/>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3BFC0DA5-6ADE-EB47-111B-04C458808AFF}"/>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B412BFAB-6CC0-6DEA-CBC1-F694DF059587}"/>
              </a:ext>
            </a:extLst>
          </p:cNvPr>
          <p:cNvSpPr>
            <a:spLocks noGrp="1"/>
          </p:cNvSpPr>
          <p:nvPr>
            <p:ph type="sldNum" sz="quarter" idx="12"/>
          </p:nvPr>
        </p:nvSpPr>
        <p:spPr/>
        <p:txBody>
          <a:bodyPr/>
          <a:lstStyle/>
          <a:p>
            <a:fld id="{5874D6C6-B3A5-4F2C-A6BF-E3D57C3A1219}" type="slidenum">
              <a:rPr lang="en-US" smtClean="0"/>
              <a:t>4</a:t>
            </a:fld>
            <a:endParaRPr lang="en-US"/>
          </a:p>
        </p:txBody>
      </p:sp>
      <p:sp>
        <p:nvSpPr>
          <p:cNvPr id="7" name="Content Placeholder 6">
            <a:extLst>
              <a:ext uri="{FF2B5EF4-FFF2-40B4-BE49-F238E27FC236}">
                <a16:creationId xmlns:a16="http://schemas.microsoft.com/office/drawing/2014/main" id="{F6CA3B25-481A-DF95-080C-1BE12BAED8E4}"/>
              </a:ext>
            </a:extLst>
          </p:cNvPr>
          <p:cNvSpPr>
            <a:spLocks noGrp="1"/>
          </p:cNvSpPr>
          <p:nvPr>
            <p:ph sz="quarter" idx="13"/>
          </p:nvPr>
        </p:nvSpPr>
        <p:spPr/>
        <p:txBody>
          <a:bodyPr/>
          <a:lstStyle/>
          <a:p>
            <a:r>
              <a:rPr lang="en-US" dirty="0"/>
              <a:t>HCBS Goal</a:t>
            </a:r>
          </a:p>
        </p:txBody>
      </p:sp>
    </p:spTree>
    <p:extLst>
      <p:ext uri="{BB962C8B-B14F-4D97-AF65-F5344CB8AC3E}">
        <p14:creationId xmlns:p14="http://schemas.microsoft.com/office/powerpoint/2010/main" val="395566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E873-E447-1E59-6879-195A0FFF30A2}"/>
              </a:ext>
            </a:extLst>
          </p:cNvPr>
          <p:cNvSpPr>
            <a:spLocks noGrp="1"/>
          </p:cNvSpPr>
          <p:nvPr>
            <p:ph type="title"/>
          </p:nvPr>
        </p:nvSpPr>
        <p:spPr/>
        <p:txBody>
          <a:bodyPr/>
          <a:lstStyle/>
          <a:p>
            <a:r>
              <a:rPr lang="en-US" b="1" dirty="0"/>
              <a:t>Home and Community Based Services</a:t>
            </a:r>
          </a:p>
        </p:txBody>
      </p:sp>
      <p:sp>
        <p:nvSpPr>
          <p:cNvPr id="3" name="Content Placeholder 2">
            <a:extLst>
              <a:ext uri="{FF2B5EF4-FFF2-40B4-BE49-F238E27FC236}">
                <a16:creationId xmlns:a16="http://schemas.microsoft.com/office/drawing/2014/main" id="{053BCF23-B278-5D03-780D-8A2D7513CADD}"/>
              </a:ext>
            </a:extLst>
          </p:cNvPr>
          <p:cNvSpPr>
            <a:spLocks noGrp="1"/>
          </p:cNvSpPr>
          <p:nvPr>
            <p:ph idx="1"/>
          </p:nvPr>
        </p:nvSpPr>
        <p:spPr/>
        <p:txBody>
          <a:bodyPr/>
          <a:lstStyle/>
          <a:p>
            <a:pPr marL="0" indent="0">
              <a:buNone/>
            </a:pPr>
            <a:r>
              <a:rPr lang="en-US" sz="3200" b="0" i="0" u="none" strike="noStrike" dirty="0">
                <a:effectLst/>
                <a:latin typeface="Helvetica Light" panose="020B0403020202020204"/>
              </a:rPr>
              <a:t>The Home and Community-Based Services (HCBS) settings regulations (previously known as the “Final Rule”) was published in the Federal Register on 1/16/14 and became effective on 3/17/14.  </a:t>
            </a:r>
            <a:r>
              <a:rPr lang="en-US" sz="3200" dirty="0">
                <a:latin typeface="Helvetica Light" panose="020B0403020202020204"/>
              </a:rPr>
              <a:t>Virginia</a:t>
            </a:r>
            <a:r>
              <a:rPr lang="en-US" sz="3200" b="0" i="0" u="none" strike="noStrike" dirty="0">
                <a:effectLst/>
                <a:latin typeface="Helvetica Light" panose="020B0403020202020204"/>
              </a:rPr>
              <a:t> must reach full compliance with the Final Rule in order to keep the federal reimbursement for HCBS services by 12/31/2025.</a:t>
            </a:r>
            <a:endParaRPr lang="en-US" dirty="0"/>
          </a:p>
        </p:txBody>
      </p:sp>
      <p:sp>
        <p:nvSpPr>
          <p:cNvPr id="4" name="Date Placeholder 3">
            <a:extLst>
              <a:ext uri="{FF2B5EF4-FFF2-40B4-BE49-F238E27FC236}">
                <a16:creationId xmlns:a16="http://schemas.microsoft.com/office/drawing/2014/main" id="{359B1B73-B69A-0EB0-4AF8-465FD2B2F814}"/>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E8581AE0-11F8-A9C6-3412-C8610644064F}"/>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1A0408F5-013A-FA41-BF4C-D8C323654856}"/>
              </a:ext>
            </a:extLst>
          </p:cNvPr>
          <p:cNvSpPr>
            <a:spLocks noGrp="1"/>
          </p:cNvSpPr>
          <p:nvPr>
            <p:ph type="sldNum" sz="quarter" idx="12"/>
          </p:nvPr>
        </p:nvSpPr>
        <p:spPr/>
        <p:txBody>
          <a:bodyPr/>
          <a:lstStyle/>
          <a:p>
            <a:fld id="{5874D6C6-B3A5-4F2C-A6BF-E3D57C3A1219}" type="slidenum">
              <a:rPr lang="en-US" smtClean="0"/>
              <a:t>5</a:t>
            </a:fld>
            <a:endParaRPr lang="en-US"/>
          </a:p>
        </p:txBody>
      </p:sp>
      <p:sp>
        <p:nvSpPr>
          <p:cNvPr id="7" name="Content Placeholder 6">
            <a:extLst>
              <a:ext uri="{FF2B5EF4-FFF2-40B4-BE49-F238E27FC236}">
                <a16:creationId xmlns:a16="http://schemas.microsoft.com/office/drawing/2014/main" id="{CD0A8205-38B4-0804-9053-2D3C9A092571}"/>
              </a:ext>
            </a:extLst>
          </p:cNvPr>
          <p:cNvSpPr>
            <a:spLocks noGrp="1"/>
          </p:cNvSpPr>
          <p:nvPr>
            <p:ph sz="quarter" idx="13"/>
          </p:nvPr>
        </p:nvSpPr>
        <p:spPr/>
        <p:txBody>
          <a:bodyPr/>
          <a:lstStyle/>
          <a:p>
            <a:r>
              <a:rPr lang="en-US" dirty="0"/>
              <a:t>HCBS</a:t>
            </a:r>
          </a:p>
        </p:txBody>
      </p:sp>
    </p:spTree>
    <p:extLst>
      <p:ext uri="{BB962C8B-B14F-4D97-AF65-F5344CB8AC3E}">
        <p14:creationId xmlns:p14="http://schemas.microsoft.com/office/powerpoint/2010/main" val="184877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F609B-B56E-12C5-45F3-92823E7909C9}"/>
              </a:ext>
            </a:extLst>
          </p:cNvPr>
          <p:cNvSpPr>
            <a:spLocks noGrp="1"/>
          </p:cNvSpPr>
          <p:nvPr>
            <p:ph type="dt" sz="half" idx="10"/>
          </p:nvPr>
        </p:nvSpPr>
        <p:spPr/>
        <p:txBody>
          <a:bodyPr/>
          <a:lstStyle/>
          <a:p>
            <a:r>
              <a:rPr lang="en-US" dirty="0"/>
              <a:t>01/2024</a:t>
            </a:r>
          </a:p>
        </p:txBody>
      </p:sp>
      <p:sp>
        <p:nvSpPr>
          <p:cNvPr id="3" name="Footer Placeholder 2">
            <a:extLst>
              <a:ext uri="{FF2B5EF4-FFF2-40B4-BE49-F238E27FC236}">
                <a16:creationId xmlns:a16="http://schemas.microsoft.com/office/drawing/2014/main" id="{E277F6BE-781E-071F-3622-464E2782EE8C}"/>
              </a:ext>
            </a:extLst>
          </p:cNvPr>
          <p:cNvSpPr>
            <a:spLocks noGrp="1"/>
          </p:cNvSpPr>
          <p:nvPr>
            <p:ph type="ftr" sz="quarter" idx="11"/>
          </p:nvPr>
        </p:nvSpPr>
        <p:spPr/>
        <p:txBody>
          <a:bodyPr/>
          <a:lstStyle/>
          <a:p>
            <a:r>
              <a:rPr lang="en-US" dirty="0"/>
              <a:t> </a:t>
            </a:r>
            <a:r>
              <a:rPr lang="en-US" dirty="0" err="1"/>
              <a:t>Supportrs</a:t>
            </a:r>
            <a:endParaRPr lang="en-US" dirty="0"/>
          </a:p>
          <a:p>
            <a:endParaRPr lang="en-US" dirty="0"/>
          </a:p>
        </p:txBody>
      </p:sp>
      <p:sp>
        <p:nvSpPr>
          <p:cNvPr id="4" name="Slide Number Placeholder 3">
            <a:extLst>
              <a:ext uri="{FF2B5EF4-FFF2-40B4-BE49-F238E27FC236}">
                <a16:creationId xmlns:a16="http://schemas.microsoft.com/office/drawing/2014/main" id="{2C67E0E8-F4AF-269A-EC18-D9AB61815FB2}"/>
              </a:ext>
            </a:extLst>
          </p:cNvPr>
          <p:cNvSpPr>
            <a:spLocks noGrp="1"/>
          </p:cNvSpPr>
          <p:nvPr>
            <p:ph type="sldNum" sz="quarter" idx="12"/>
          </p:nvPr>
        </p:nvSpPr>
        <p:spPr/>
        <p:txBody>
          <a:bodyPr/>
          <a:lstStyle/>
          <a:p>
            <a:fld id="{5874D6C6-B3A5-4F2C-A6BF-E3D57C3A1219}" type="slidenum">
              <a:rPr lang="en-US" smtClean="0"/>
              <a:t>6</a:t>
            </a:fld>
            <a:endParaRPr lang="en-US"/>
          </a:p>
        </p:txBody>
      </p:sp>
      <p:sp>
        <p:nvSpPr>
          <p:cNvPr id="5" name="Content Placeholder 4">
            <a:extLst>
              <a:ext uri="{FF2B5EF4-FFF2-40B4-BE49-F238E27FC236}">
                <a16:creationId xmlns:a16="http://schemas.microsoft.com/office/drawing/2014/main" id="{16578A12-3792-E3F9-8F47-04EAB693276D}"/>
              </a:ext>
            </a:extLst>
          </p:cNvPr>
          <p:cNvSpPr>
            <a:spLocks noGrp="1"/>
          </p:cNvSpPr>
          <p:nvPr>
            <p:ph sz="quarter" idx="13"/>
          </p:nvPr>
        </p:nvSpPr>
        <p:spPr/>
        <p:txBody>
          <a:bodyPr/>
          <a:lstStyle/>
          <a:p>
            <a:r>
              <a:rPr lang="en-US" dirty="0"/>
              <a:t>HCBS Requirements</a:t>
            </a:r>
          </a:p>
        </p:txBody>
      </p:sp>
      <p:sp>
        <p:nvSpPr>
          <p:cNvPr id="6" name="Hexagon 5">
            <a:extLst>
              <a:ext uri="{FF2B5EF4-FFF2-40B4-BE49-F238E27FC236}">
                <a16:creationId xmlns:a16="http://schemas.microsoft.com/office/drawing/2014/main" id="{8052E681-A1FB-0502-BE4D-5EE17416A3F7}"/>
              </a:ext>
            </a:extLst>
          </p:cNvPr>
          <p:cNvSpPr/>
          <p:nvPr/>
        </p:nvSpPr>
        <p:spPr>
          <a:xfrm>
            <a:off x="4718648" y="2639683"/>
            <a:ext cx="2518913" cy="2027208"/>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latin typeface="Helvetica Light" panose="020B0403020202020204"/>
              </a:rPr>
              <a:t>HCBS</a:t>
            </a:r>
          </a:p>
          <a:p>
            <a:pPr algn="ctr"/>
            <a:r>
              <a:rPr lang="en-US" b="1" dirty="0">
                <a:solidFill>
                  <a:schemeClr val="bg1"/>
                </a:solidFill>
                <a:latin typeface="Helvetica Light" panose="020B0403020202020204"/>
              </a:rPr>
              <a:t>Requirements</a:t>
            </a:r>
          </a:p>
        </p:txBody>
      </p:sp>
      <p:sp>
        <p:nvSpPr>
          <p:cNvPr id="13" name="Hexagon 12">
            <a:extLst>
              <a:ext uri="{FF2B5EF4-FFF2-40B4-BE49-F238E27FC236}">
                <a16:creationId xmlns:a16="http://schemas.microsoft.com/office/drawing/2014/main" id="{C4226629-7486-5980-9B62-49A3E6D665E5}"/>
              </a:ext>
            </a:extLst>
          </p:cNvPr>
          <p:cNvSpPr/>
          <p:nvPr/>
        </p:nvSpPr>
        <p:spPr>
          <a:xfrm>
            <a:off x="6930682" y="1817939"/>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Rights of Privacy, Dignity &amp; Freedom from Coercion &amp; Restraint</a:t>
            </a:r>
          </a:p>
        </p:txBody>
      </p:sp>
      <p:sp>
        <p:nvSpPr>
          <p:cNvPr id="15" name="Hexagon 14">
            <a:extLst>
              <a:ext uri="{FF2B5EF4-FFF2-40B4-BE49-F238E27FC236}">
                <a16:creationId xmlns:a16="http://schemas.microsoft.com/office/drawing/2014/main" id="{10EE09BB-DE9D-CFDA-EB7E-B87EF8B1DAB6}"/>
              </a:ext>
            </a:extLst>
          </p:cNvPr>
          <p:cNvSpPr/>
          <p:nvPr/>
        </p:nvSpPr>
        <p:spPr>
          <a:xfrm>
            <a:off x="4949082" y="798436"/>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Setting is integrated &amp; Supports Full Access to the Community</a:t>
            </a:r>
          </a:p>
        </p:txBody>
      </p:sp>
      <p:sp>
        <p:nvSpPr>
          <p:cNvPr id="16" name="Hexagon 15">
            <a:extLst>
              <a:ext uri="{FF2B5EF4-FFF2-40B4-BE49-F238E27FC236}">
                <a16:creationId xmlns:a16="http://schemas.microsoft.com/office/drawing/2014/main" id="{0E2B92D7-4D04-1CA1-E837-0BE52C7E4460}"/>
              </a:ext>
            </a:extLst>
          </p:cNvPr>
          <p:cNvSpPr/>
          <p:nvPr/>
        </p:nvSpPr>
        <p:spPr>
          <a:xfrm>
            <a:off x="2967484" y="1817939"/>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Values, Principles &amp; Common Language</a:t>
            </a:r>
          </a:p>
        </p:txBody>
      </p:sp>
      <p:sp>
        <p:nvSpPr>
          <p:cNvPr id="17" name="Hexagon 16">
            <a:extLst>
              <a:ext uri="{FF2B5EF4-FFF2-40B4-BE49-F238E27FC236}">
                <a16:creationId xmlns:a16="http://schemas.microsoft.com/office/drawing/2014/main" id="{19C77317-3C7A-BECC-A107-79D6B8653CFD}"/>
              </a:ext>
            </a:extLst>
          </p:cNvPr>
          <p:cNvSpPr/>
          <p:nvPr/>
        </p:nvSpPr>
        <p:spPr>
          <a:xfrm>
            <a:off x="2967483" y="3812235"/>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Additional Conditions for Residential Settings</a:t>
            </a:r>
          </a:p>
        </p:txBody>
      </p:sp>
      <p:sp>
        <p:nvSpPr>
          <p:cNvPr id="18" name="Hexagon 17">
            <a:extLst>
              <a:ext uri="{FF2B5EF4-FFF2-40B4-BE49-F238E27FC236}">
                <a16:creationId xmlns:a16="http://schemas.microsoft.com/office/drawing/2014/main" id="{67748346-1F71-574D-E845-B56CEFC51208}"/>
              </a:ext>
            </a:extLst>
          </p:cNvPr>
          <p:cNvSpPr/>
          <p:nvPr/>
        </p:nvSpPr>
        <p:spPr>
          <a:xfrm>
            <a:off x="7021900" y="3812235"/>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Optimize, but does not regiment individual initiative &amp; autonomy</a:t>
            </a:r>
          </a:p>
        </p:txBody>
      </p:sp>
      <p:sp>
        <p:nvSpPr>
          <p:cNvPr id="19" name="Hexagon 18">
            <a:extLst>
              <a:ext uri="{FF2B5EF4-FFF2-40B4-BE49-F238E27FC236}">
                <a16:creationId xmlns:a16="http://schemas.microsoft.com/office/drawing/2014/main" id="{D1260DE1-E145-298C-F4B1-E11B3EE1A44B}"/>
              </a:ext>
            </a:extLst>
          </p:cNvPr>
          <p:cNvSpPr/>
          <p:nvPr/>
        </p:nvSpPr>
        <p:spPr>
          <a:xfrm>
            <a:off x="4949081" y="4815282"/>
            <a:ext cx="2058043" cy="1676400"/>
          </a:xfrm>
          <a:prstGeom prst="hexagon">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solidFill>
                <a:latin typeface="Helvetica Light"/>
              </a:rPr>
              <a:t>Facilitates choice regarding services &amp; supports &amp; who provides them</a:t>
            </a:r>
          </a:p>
        </p:txBody>
      </p:sp>
    </p:spTree>
    <p:extLst>
      <p:ext uri="{BB962C8B-B14F-4D97-AF65-F5344CB8AC3E}">
        <p14:creationId xmlns:p14="http://schemas.microsoft.com/office/powerpoint/2010/main" val="250881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BC6E-07F0-349C-DD9E-8C75F00F00AA}"/>
              </a:ext>
            </a:extLst>
          </p:cNvPr>
          <p:cNvSpPr>
            <a:spLocks noGrp="1"/>
          </p:cNvSpPr>
          <p:nvPr>
            <p:ph type="title"/>
          </p:nvPr>
        </p:nvSpPr>
        <p:spPr/>
        <p:txBody>
          <a:bodyPr/>
          <a:lstStyle/>
          <a:p>
            <a:r>
              <a:rPr lang="en-US" b="1" dirty="0"/>
              <a:t>The Foundation of HCBS:  Presumed Competence</a:t>
            </a:r>
          </a:p>
        </p:txBody>
      </p:sp>
      <p:sp>
        <p:nvSpPr>
          <p:cNvPr id="3" name="Content Placeholder 2">
            <a:extLst>
              <a:ext uri="{FF2B5EF4-FFF2-40B4-BE49-F238E27FC236}">
                <a16:creationId xmlns:a16="http://schemas.microsoft.com/office/drawing/2014/main" id="{30D4B362-19F0-3C8B-0082-00CD356F0E54}"/>
              </a:ext>
            </a:extLst>
          </p:cNvPr>
          <p:cNvSpPr>
            <a:spLocks noGrp="1"/>
          </p:cNvSpPr>
          <p:nvPr>
            <p:ph idx="1"/>
          </p:nvPr>
        </p:nvSpPr>
        <p:spPr/>
        <p:txBody>
          <a:bodyPr/>
          <a:lstStyle/>
          <a:p>
            <a:pPr algn="l" rtl="0" fontAlgn="base"/>
            <a:r>
              <a:rPr lang="en-US" sz="2800" b="0" i="0" u="none" strike="noStrike" dirty="0">
                <a:effectLst/>
                <a:latin typeface="Helvetica Light" panose="020B0403020202020204"/>
              </a:rPr>
              <a:t>Presumed competence is </a:t>
            </a:r>
            <a:r>
              <a:rPr lang="en-US" sz="2800" b="1" i="0" u="none" strike="noStrike" dirty="0">
                <a:effectLst/>
                <a:latin typeface="Helvetica Light" panose="020B0403020202020204"/>
              </a:rPr>
              <a:t>a strengths-based approach that assumes people with disabilities have the ability to learn, think and understand</a:t>
            </a:r>
            <a:r>
              <a:rPr lang="en-US" sz="2800" b="0" i="0" u="none" strike="noStrike" dirty="0">
                <a:effectLst/>
                <a:latin typeface="Helvetica Light" panose="020B0403020202020204"/>
              </a:rPr>
              <a:t>. </a:t>
            </a:r>
            <a:r>
              <a:rPr lang="en-US" sz="2800" b="0" i="0" dirty="0">
                <a:effectLst/>
                <a:latin typeface="Helvetica Light" panose="020B0403020202020204"/>
              </a:rPr>
              <a:t>​</a:t>
            </a:r>
          </a:p>
          <a:p>
            <a:pPr marL="0" indent="0" algn="l" rtl="0" fontAlgn="base">
              <a:buNone/>
            </a:pPr>
            <a:endParaRPr lang="en-US" sz="2800" b="0" i="0" dirty="0">
              <a:effectLst/>
              <a:latin typeface="Helvetica Light" panose="020B0403020202020204"/>
            </a:endParaRPr>
          </a:p>
          <a:p>
            <a:pPr algn="l" rtl="0" fontAlgn="base"/>
            <a:r>
              <a:rPr lang="en-US" sz="2800" b="0" i="0" u="none" strike="noStrike" dirty="0">
                <a:effectLst/>
                <a:latin typeface="Helvetica Light" panose="020B0403020202020204"/>
              </a:rPr>
              <a:t>This includes the ability to make choices (maybe even choices that their supports, natural and paid, disagree with), determine their own goals and be the person in charge of their life path. </a:t>
            </a:r>
            <a:r>
              <a:rPr lang="en-US" sz="28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AB739ABB-B9C8-8F6C-1E59-4906ACEB3383}"/>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74A84A58-915B-A441-C2EA-C5F36F9CA55D}"/>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F9040B3A-0625-C48C-00AE-D735CCBD235D}"/>
              </a:ext>
            </a:extLst>
          </p:cNvPr>
          <p:cNvSpPr>
            <a:spLocks noGrp="1"/>
          </p:cNvSpPr>
          <p:nvPr>
            <p:ph type="sldNum" sz="quarter" idx="12"/>
          </p:nvPr>
        </p:nvSpPr>
        <p:spPr/>
        <p:txBody>
          <a:bodyPr/>
          <a:lstStyle/>
          <a:p>
            <a:fld id="{5874D6C6-B3A5-4F2C-A6BF-E3D57C3A1219}" type="slidenum">
              <a:rPr lang="en-US" smtClean="0"/>
              <a:t>7</a:t>
            </a:fld>
            <a:endParaRPr lang="en-US"/>
          </a:p>
        </p:txBody>
      </p:sp>
      <p:sp>
        <p:nvSpPr>
          <p:cNvPr id="7" name="Content Placeholder 6">
            <a:extLst>
              <a:ext uri="{FF2B5EF4-FFF2-40B4-BE49-F238E27FC236}">
                <a16:creationId xmlns:a16="http://schemas.microsoft.com/office/drawing/2014/main" id="{B5E1096A-66E3-ABEA-BF56-307860FFBBC0}"/>
              </a:ext>
            </a:extLst>
          </p:cNvPr>
          <p:cNvSpPr>
            <a:spLocks noGrp="1"/>
          </p:cNvSpPr>
          <p:nvPr>
            <p:ph sz="quarter" idx="13"/>
          </p:nvPr>
        </p:nvSpPr>
        <p:spPr/>
        <p:txBody>
          <a:bodyPr/>
          <a:lstStyle/>
          <a:p>
            <a:r>
              <a:rPr lang="en-US" dirty="0"/>
              <a:t>Presumed Competence</a:t>
            </a:r>
          </a:p>
        </p:txBody>
      </p:sp>
    </p:spTree>
    <p:extLst>
      <p:ext uri="{BB962C8B-B14F-4D97-AF65-F5344CB8AC3E}">
        <p14:creationId xmlns:p14="http://schemas.microsoft.com/office/powerpoint/2010/main" val="192673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FEF7-1C56-03A4-F353-D8442604E91F}"/>
              </a:ext>
            </a:extLst>
          </p:cNvPr>
          <p:cNvSpPr>
            <a:spLocks noGrp="1"/>
          </p:cNvSpPr>
          <p:nvPr>
            <p:ph type="title"/>
          </p:nvPr>
        </p:nvSpPr>
        <p:spPr/>
        <p:txBody>
          <a:bodyPr/>
          <a:lstStyle/>
          <a:p>
            <a:r>
              <a:rPr lang="en-US" b="1" dirty="0"/>
              <a:t>HCBS Requirements:  The Basics</a:t>
            </a:r>
          </a:p>
        </p:txBody>
      </p:sp>
      <p:sp>
        <p:nvSpPr>
          <p:cNvPr id="3" name="Content Placeholder 2">
            <a:extLst>
              <a:ext uri="{FF2B5EF4-FFF2-40B4-BE49-F238E27FC236}">
                <a16:creationId xmlns:a16="http://schemas.microsoft.com/office/drawing/2014/main" id="{21D4109B-2002-CC0F-7D05-8F24875FE97E}"/>
              </a:ext>
            </a:extLst>
          </p:cNvPr>
          <p:cNvSpPr>
            <a:spLocks noGrp="1"/>
          </p:cNvSpPr>
          <p:nvPr>
            <p:ph idx="1"/>
          </p:nvPr>
        </p:nvSpPr>
        <p:spPr/>
        <p:txBody>
          <a:bodyPr/>
          <a:lstStyle/>
          <a:p>
            <a:pPr algn="l" rtl="0" fontAlgn="base">
              <a:buFont typeface="Arial" panose="020B0604020202020204" pitchFamily="34" charset="0"/>
              <a:buChar char="•"/>
            </a:pPr>
            <a:r>
              <a:rPr lang="en-US" sz="2000" b="0" i="0" u="none" strike="noStrike" dirty="0">
                <a:effectLst/>
                <a:latin typeface="Helvetica Light" panose="020B0403020202020204"/>
              </a:rPr>
              <a:t>Be integrated and support access to the greater community;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Provide opportunities to seek employment and work in competitive integrated settings;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Facilitate individual choice regarding services &amp; supports and who provides them;</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Ensure an individual’s rights of privacy, dignity, respect, and freedom from coercion and restraint; </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Be selected by the individual from among setting options, including non-disability specific settings;</a:t>
            </a:r>
            <a:r>
              <a:rPr lang="en-US" sz="2000" b="0" i="0" dirty="0">
                <a:effectLst/>
                <a:latin typeface="Helvetica Light" panose="020B0403020202020204"/>
              </a:rPr>
              <a:t>​</a:t>
            </a:r>
          </a:p>
          <a:p>
            <a:pPr algn="l" rtl="0" fontAlgn="base">
              <a:buFont typeface="Arial" panose="020B0604020202020204" pitchFamily="34" charset="0"/>
              <a:buChar char="•"/>
            </a:pPr>
            <a:r>
              <a:rPr lang="en-US" sz="2000" b="0" i="0" u="none" strike="noStrike" dirty="0">
                <a:effectLst/>
                <a:latin typeface="Helvetica Light" panose="020B0403020202020204"/>
              </a:rPr>
              <a:t>Participate in the person-centered planning process.</a:t>
            </a:r>
            <a:r>
              <a:rPr lang="en-US" sz="20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78693638-4DCF-9240-7B49-3EECFFDF9853}"/>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513809FD-FE8F-389B-D1DC-E5A3D2DFCA28}"/>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96C94B65-CAD0-FC1B-0568-6CA6DE72E805}"/>
              </a:ext>
            </a:extLst>
          </p:cNvPr>
          <p:cNvSpPr>
            <a:spLocks noGrp="1"/>
          </p:cNvSpPr>
          <p:nvPr>
            <p:ph type="sldNum" sz="quarter" idx="12"/>
          </p:nvPr>
        </p:nvSpPr>
        <p:spPr/>
        <p:txBody>
          <a:bodyPr/>
          <a:lstStyle/>
          <a:p>
            <a:fld id="{5874D6C6-B3A5-4F2C-A6BF-E3D57C3A1219}" type="slidenum">
              <a:rPr lang="en-US" smtClean="0"/>
              <a:t>8</a:t>
            </a:fld>
            <a:endParaRPr lang="en-US"/>
          </a:p>
        </p:txBody>
      </p:sp>
      <p:sp>
        <p:nvSpPr>
          <p:cNvPr id="7" name="Content Placeholder 6">
            <a:extLst>
              <a:ext uri="{FF2B5EF4-FFF2-40B4-BE49-F238E27FC236}">
                <a16:creationId xmlns:a16="http://schemas.microsoft.com/office/drawing/2014/main" id="{53B19A3F-AA9D-4C04-6518-03B8EB694999}"/>
              </a:ext>
            </a:extLst>
          </p:cNvPr>
          <p:cNvSpPr>
            <a:spLocks noGrp="1"/>
          </p:cNvSpPr>
          <p:nvPr>
            <p:ph sz="quarter" idx="13"/>
          </p:nvPr>
        </p:nvSpPr>
        <p:spPr/>
        <p:txBody>
          <a:bodyPr/>
          <a:lstStyle/>
          <a:p>
            <a:r>
              <a:rPr lang="en-US" dirty="0"/>
              <a:t>The Basics</a:t>
            </a:r>
          </a:p>
        </p:txBody>
      </p:sp>
      <p:pic>
        <p:nvPicPr>
          <p:cNvPr id="4098" name="Picture 2" descr="Is Your Email Secure? Knowing Your Digital Privacy Rights in the ...">
            <a:extLst>
              <a:ext uri="{FF2B5EF4-FFF2-40B4-BE49-F238E27FC236}">
                <a16:creationId xmlns:a16="http://schemas.microsoft.com/office/drawing/2014/main" id="{6511AA97-0414-289E-1E43-3C568BFF9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406" y="1543842"/>
            <a:ext cx="1982099"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4BA4-CBF5-F847-29CE-C5E1A4422903}"/>
              </a:ext>
            </a:extLst>
          </p:cNvPr>
          <p:cNvSpPr>
            <a:spLocks noGrp="1"/>
          </p:cNvSpPr>
          <p:nvPr>
            <p:ph type="title"/>
          </p:nvPr>
        </p:nvSpPr>
        <p:spPr/>
        <p:txBody>
          <a:bodyPr/>
          <a:lstStyle/>
          <a:p>
            <a:r>
              <a:rPr lang="en-US" b="1" dirty="0"/>
              <a:t>Additional Rights in HCBS Residential Locations:</a:t>
            </a:r>
          </a:p>
        </p:txBody>
      </p:sp>
      <p:sp>
        <p:nvSpPr>
          <p:cNvPr id="3" name="Content Placeholder 2">
            <a:extLst>
              <a:ext uri="{FF2B5EF4-FFF2-40B4-BE49-F238E27FC236}">
                <a16:creationId xmlns:a16="http://schemas.microsoft.com/office/drawing/2014/main" id="{E9912332-BC27-A8D5-F59C-45BCE3679180}"/>
              </a:ext>
            </a:extLst>
          </p:cNvPr>
          <p:cNvSpPr>
            <a:spLocks noGrp="1"/>
          </p:cNvSpPr>
          <p:nvPr>
            <p:ph idx="1"/>
          </p:nvPr>
        </p:nvSpPr>
        <p:spPr>
          <a:xfrm>
            <a:off x="457200" y="2122098"/>
            <a:ext cx="10515600" cy="3689739"/>
          </a:xfrm>
        </p:spPr>
        <p:txBody>
          <a:bodyPr/>
          <a:lstStyle/>
          <a:p>
            <a:pPr algn="l" rtl="0" fontAlgn="base">
              <a:buFont typeface="Arial" panose="020B0604020202020204" pitchFamily="34" charset="0"/>
              <a:buChar char="•"/>
            </a:pPr>
            <a:r>
              <a:rPr lang="en-US" sz="2400" b="0" i="0" u="none" strike="noStrike" dirty="0">
                <a:effectLst/>
                <a:latin typeface="Helvetica Light" panose="020B0403020202020204"/>
              </a:rPr>
              <a:t>Individuals should have a lease or other legally enforceable agreement;</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Privacy in bedroom with lockable doors;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Choice of roommates;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Freedom to furnish and decorate the unit;</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Freedom and support to control schedules and activities;</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Access to food any time;</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Right to have visitors at any time;</a:t>
            </a:r>
            <a:r>
              <a:rPr lang="en-US" sz="2400" b="0" i="0" dirty="0">
                <a:effectLst/>
                <a:latin typeface="Helvetica Light" panose="020B0403020202020204"/>
              </a:rPr>
              <a:t>​</a:t>
            </a:r>
          </a:p>
          <a:p>
            <a:pPr algn="l" rtl="0" fontAlgn="base">
              <a:buFont typeface="Arial" panose="020B0604020202020204" pitchFamily="34" charset="0"/>
              <a:buChar char="•"/>
            </a:pPr>
            <a:r>
              <a:rPr lang="en-US" sz="2400" b="0" i="0" u="none" strike="noStrike" dirty="0">
                <a:effectLst/>
                <a:latin typeface="Helvetica Light" panose="020B0403020202020204"/>
              </a:rPr>
              <a:t>Have an accessible environment.</a:t>
            </a:r>
            <a:r>
              <a:rPr lang="en-US" sz="2400" b="0" i="0" dirty="0">
                <a:effectLst/>
                <a:latin typeface="Helvetica Light" panose="020B0403020202020204"/>
              </a:rPr>
              <a:t>​</a:t>
            </a:r>
          </a:p>
          <a:p>
            <a:endParaRPr lang="en-US" dirty="0"/>
          </a:p>
        </p:txBody>
      </p:sp>
      <p:sp>
        <p:nvSpPr>
          <p:cNvPr id="4" name="Date Placeholder 3">
            <a:extLst>
              <a:ext uri="{FF2B5EF4-FFF2-40B4-BE49-F238E27FC236}">
                <a16:creationId xmlns:a16="http://schemas.microsoft.com/office/drawing/2014/main" id="{730A0DC1-71AB-42C9-6085-31078A8CA51D}"/>
              </a:ext>
            </a:extLst>
          </p:cNvPr>
          <p:cNvSpPr>
            <a:spLocks noGrp="1"/>
          </p:cNvSpPr>
          <p:nvPr>
            <p:ph type="dt" sz="half" idx="10"/>
          </p:nvPr>
        </p:nvSpPr>
        <p:spPr/>
        <p:txBody>
          <a:bodyPr/>
          <a:lstStyle/>
          <a:p>
            <a:r>
              <a:rPr lang="en-US" dirty="0"/>
              <a:t>01/2024</a:t>
            </a:r>
          </a:p>
        </p:txBody>
      </p:sp>
      <p:sp>
        <p:nvSpPr>
          <p:cNvPr id="5" name="Footer Placeholder 4">
            <a:extLst>
              <a:ext uri="{FF2B5EF4-FFF2-40B4-BE49-F238E27FC236}">
                <a16:creationId xmlns:a16="http://schemas.microsoft.com/office/drawing/2014/main" id="{415C83F2-D6A5-3214-E183-A2F140432903}"/>
              </a:ext>
            </a:extLst>
          </p:cNvPr>
          <p:cNvSpPr>
            <a:spLocks noGrp="1"/>
          </p:cNvSpPr>
          <p:nvPr>
            <p:ph type="ftr" sz="quarter" idx="11"/>
          </p:nvPr>
        </p:nvSpPr>
        <p:spPr/>
        <p:txBody>
          <a:bodyPr/>
          <a:lstStyle/>
          <a:p>
            <a:r>
              <a:rPr lang="en-US" dirty="0"/>
              <a:t>HCBS for Providers</a:t>
            </a:r>
          </a:p>
          <a:p>
            <a:endParaRPr lang="en-US" dirty="0"/>
          </a:p>
        </p:txBody>
      </p:sp>
      <p:sp>
        <p:nvSpPr>
          <p:cNvPr id="6" name="Slide Number Placeholder 5">
            <a:extLst>
              <a:ext uri="{FF2B5EF4-FFF2-40B4-BE49-F238E27FC236}">
                <a16:creationId xmlns:a16="http://schemas.microsoft.com/office/drawing/2014/main" id="{9DBBB0DA-9A43-CC38-9C3D-DC98BB4BFD39}"/>
              </a:ext>
            </a:extLst>
          </p:cNvPr>
          <p:cNvSpPr>
            <a:spLocks noGrp="1"/>
          </p:cNvSpPr>
          <p:nvPr>
            <p:ph type="sldNum" sz="quarter" idx="12"/>
          </p:nvPr>
        </p:nvSpPr>
        <p:spPr/>
        <p:txBody>
          <a:bodyPr/>
          <a:lstStyle/>
          <a:p>
            <a:fld id="{5874D6C6-B3A5-4F2C-A6BF-E3D57C3A1219}" type="slidenum">
              <a:rPr lang="en-US" smtClean="0"/>
              <a:t>9</a:t>
            </a:fld>
            <a:endParaRPr lang="en-US"/>
          </a:p>
        </p:txBody>
      </p:sp>
      <p:sp>
        <p:nvSpPr>
          <p:cNvPr id="7" name="Content Placeholder 6">
            <a:extLst>
              <a:ext uri="{FF2B5EF4-FFF2-40B4-BE49-F238E27FC236}">
                <a16:creationId xmlns:a16="http://schemas.microsoft.com/office/drawing/2014/main" id="{CF2D917F-06D5-02AD-7606-4C64CD1835B9}"/>
              </a:ext>
            </a:extLst>
          </p:cNvPr>
          <p:cNvSpPr>
            <a:spLocks noGrp="1"/>
          </p:cNvSpPr>
          <p:nvPr>
            <p:ph sz="quarter" idx="13"/>
          </p:nvPr>
        </p:nvSpPr>
        <p:spPr/>
        <p:txBody>
          <a:bodyPr/>
          <a:lstStyle/>
          <a:p>
            <a:r>
              <a:rPr lang="en-US" dirty="0"/>
              <a:t>Additional Rights</a:t>
            </a:r>
          </a:p>
        </p:txBody>
      </p:sp>
      <p:pic>
        <p:nvPicPr>
          <p:cNvPr id="5122" name="Picture 2" descr="Direct Marketing Food Pantry Illustration by James Viola on Dribbble">
            <a:extLst>
              <a:ext uri="{FF2B5EF4-FFF2-40B4-BE49-F238E27FC236}">
                <a16:creationId xmlns:a16="http://schemas.microsoft.com/office/drawing/2014/main" id="{448D7B33-EE27-6548-92CA-35F3A29AA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973" y="2799960"/>
            <a:ext cx="2866845" cy="212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93737"/>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8C7050D2376479D4B02261971B1AE" ma:contentTypeVersion="3" ma:contentTypeDescription="Create a new document." ma:contentTypeScope="" ma:versionID="23d93487c52f19c5cbf6f3e58cb1c369">
  <xsd:schema xmlns:xsd="http://www.w3.org/2001/XMLSchema" xmlns:xs="http://www.w3.org/2001/XMLSchema" xmlns:p="http://schemas.microsoft.com/office/2006/metadata/properties" xmlns:ns2="9bd7b6a3-de9c-4cd3-99f5-82d632ea8f97" targetNamespace="http://schemas.microsoft.com/office/2006/metadata/properties" ma:root="true" ma:fieldsID="7e94de9a30f8635a100cc68ced4bd0d7" ns2:_="">
    <xsd:import namespace="9bd7b6a3-de9c-4cd3-99f5-82d632ea8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7b6a3-de9c-4cd3-99f5-82d632ea8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687A48-B439-4FBA-9A0B-3C5E8C631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7b6a3-de9c-4cd3-99f5-82d632ea8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63371-8DB0-4F59-9B16-6FE2E84BE4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FF4E00-CCD7-4FD0-869D-67A19FA50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(2)</Template>
  <TotalTime>600</TotalTime>
  <Words>4285</Words>
  <Application>Microsoft Office PowerPoint</Application>
  <PresentationFormat>Widescreen</PresentationFormat>
  <Paragraphs>391</Paragraphs>
  <Slides>35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Corbel</vt:lpstr>
      <vt:lpstr>Helvetica</vt:lpstr>
      <vt:lpstr>Helvetica Light</vt:lpstr>
      <vt:lpstr>Raleway</vt:lpstr>
      <vt:lpstr>Raleway Light</vt:lpstr>
      <vt:lpstr>Wingdings</vt:lpstr>
      <vt:lpstr>Office Theme</vt:lpstr>
      <vt:lpstr>Home &amp; Community Based Services Setting Rule   </vt:lpstr>
      <vt:lpstr>PowerPoint Presentation</vt:lpstr>
      <vt:lpstr>Purpose of Training</vt:lpstr>
      <vt:lpstr>“The Goal”</vt:lpstr>
      <vt:lpstr>Home and Community Based Services</vt:lpstr>
      <vt:lpstr>PowerPoint Presentation</vt:lpstr>
      <vt:lpstr>The Foundation of HCBS:  Presumed Competence</vt:lpstr>
      <vt:lpstr>HCBS Requirements:  The Basics</vt:lpstr>
      <vt:lpstr>Additional Rights in HCBS Residential Locations:</vt:lpstr>
      <vt:lpstr>Lease / Residency Agreement</vt:lpstr>
      <vt:lpstr>Privacy and Locks</vt:lpstr>
      <vt:lpstr>Bedrooms</vt:lpstr>
      <vt:lpstr>Schedules</vt:lpstr>
      <vt:lpstr>Access to Food</vt:lpstr>
      <vt:lpstr>Visitors</vt:lpstr>
      <vt:lpstr>Accessibility</vt:lpstr>
      <vt:lpstr>Modifications</vt:lpstr>
      <vt:lpstr>Modifications</vt:lpstr>
      <vt:lpstr>Modifications</vt:lpstr>
      <vt:lpstr>Mary’s Story</vt:lpstr>
      <vt:lpstr>Mary’s Story</vt:lpstr>
      <vt:lpstr>Justin’s Story</vt:lpstr>
      <vt:lpstr>Justin’s Story</vt:lpstr>
      <vt:lpstr>Justin’s Story</vt:lpstr>
      <vt:lpstr>Amelia’s Story</vt:lpstr>
      <vt:lpstr>Amelia’s Story</vt:lpstr>
      <vt:lpstr>Amelia’s Story</vt:lpstr>
      <vt:lpstr>What is NOT a Modification</vt:lpstr>
      <vt:lpstr>What is NOT a Modification</vt:lpstr>
      <vt:lpstr>Modification Summary</vt:lpstr>
      <vt:lpstr>Common Remediation Areas for Providers</vt:lpstr>
      <vt:lpstr>CMS Findings During Site Visits</vt:lpstr>
      <vt:lpstr>Full Compliance</vt:lpstr>
      <vt:lpstr>HCBS Resources</vt:lpstr>
      <vt:lpstr>HCBS Resources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Community Based Services Setting Rule   </dc:title>
  <dc:creator>Brittain, Amie (DBHDS)</dc:creator>
  <cp:lastModifiedBy>Traver, Dawn (DBHDS)</cp:lastModifiedBy>
  <cp:revision>6</cp:revision>
  <dcterms:created xsi:type="dcterms:W3CDTF">2024-03-04T14:36:14Z</dcterms:created>
  <dcterms:modified xsi:type="dcterms:W3CDTF">2024-03-18T16:05:21Z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0x010100FE98C7050D2376479D4B02261971B1AE</vt:lpwstr>
  </property>
</Properties>
</file>